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60" r:id="rId3"/>
    <p:sldId id="278" r:id="rId4"/>
    <p:sldId id="279" r:id="rId5"/>
    <p:sldId id="346" r:id="rId6"/>
    <p:sldId id="280" r:id="rId7"/>
    <p:sldId id="350" r:id="rId8"/>
    <p:sldId id="261" r:id="rId9"/>
    <p:sldId id="352" r:id="rId10"/>
    <p:sldId id="356" r:id="rId11"/>
    <p:sldId id="351" r:id="rId12"/>
    <p:sldId id="268" r:id="rId13"/>
    <p:sldId id="274" r:id="rId14"/>
    <p:sldId id="281" r:id="rId15"/>
    <p:sldId id="275" r:id="rId16"/>
    <p:sldId id="349" r:id="rId17"/>
    <p:sldId id="267" r:id="rId18"/>
    <p:sldId id="259" r:id="rId19"/>
  </p:sldIdLst>
  <p:sldSz cx="12192000" cy="6858000"/>
  <p:notesSz cx="6858000" cy="9144000"/>
  <p:defaultTextStyle>
    <a:defPPr>
      <a:defRPr lang="tr-TR"/>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BA4"/>
    <a:srgbClr val="CD4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62" d="100"/>
          <a:sy n="62" d="100"/>
        </p:scale>
        <p:origin x="78" y="492"/>
      </p:cViewPr>
      <p:guideLst/>
    </p:cSldViewPr>
  </p:slideViewPr>
  <p:notesTextViewPr>
    <p:cViewPr>
      <p:scale>
        <a:sx n="3" d="2"/>
        <a:sy n="3" d="2"/>
      </p:scale>
      <p:origin x="0" y="0"/>
    </p:cViewPr>
  </p:notesTextViewPr>
  <p:notesViewPr>
    <p:cSldViewPr snapToGrid="0">
      <p:cViewPr varScale="1">
        <p:scale>
          <a:sx n="88" d="100"/>
          <a:sy n="88"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2AE8A-1AD2-7A49-AF12-3CAFE8B969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6E32401F-A181-2E4A-BDB7-7E85737C586D}">
      <dgm:prSet custT="1"/>
      <dgm:spPr/>
      <dgm:t>
        <a:bodyPr/>
        <a:lstStyle/>
        <a:p>
          <a:r>
            <a:rPr lang="tr-TR" sz="2100" dirty="0"/>
            <a:t>Sıfır Atık Yönetim Sistemi </a:t>
          </a:r>
          <a:br>
            <a:rPr lang="tr-TR" sz="2100" dirty="0"/>
          </a:br>
          <a:r>
            <a:rPr lang="tr-TR" sz="2100" b="1" dirty="0"/>
            <a:t>Çalışma Grubunun Belirlenmesi </a:t>
          </a:r>
          <a:r>
            <a:rPr lang="tr-TR" sz="2100" dirty="0"/>
            <a:t>süreci,</a:t>
          </a:r>
        </a:p>
      </dgm:t>
    </dgm:pt>
    <dgm:pt modelId="{B6AEB381-86FE-4944-9EA6-D899BA577D03}" type="parTrans" cxnId="{60369057-EEF7-3A47-8D9B-AA14FD6951B6}">
      <dgm:prSet/>
      <dgm:spPr/>
      <dgm:t>
        <a:bodyPr/>
        <a:lstStyle/>
        <a:p>
          <a:endParaRPr lang="tr-TR"/>
        </a:p>
      </dgm:t>
    </dgm:pt>
    <dgm:pt modelId="{8200FA8B-C833-7F47-81E3-47A48C73CF26}" type="sibTrans" cxnId="{60369057-EEF7-3A47-8D9B-AA14FD6951B6}">
      <dgm:prSet/>
      <dgm:spPr/>
      <dgm:t>
        <a:bodyPr/>
        <a:lstStyle/>
        <a:p>
          <a:endParaRPr lang="tr-TR"/>
        </a:p>
      </dgm:t>
    </dgm:pt>
    <dgm:pt modelId="{A7D0B321-9BBD-A648-BF16-C9808472178C}">
      <dgm:prSet/>
      <dgm:spPr/>
      <dgm:t>
        <a:bodyPr/>
        <a:lstStyle/>
        <a:p>
          <a:r>
            <a:rPr lang="tr-TR" dirty="0"/>
            <a:t>Sıfır Atık Yönetim Sistemine Geçiş Öncesi </a:t>
          </a:r>
          <a:br>
            <a:rPr lang="tr-TR" dirty="0"/>
          </a:br>
          <a:r>
            <a:rPr lang="tr-TR" b="1" dirty="0"/>
            <a:t>Mevcut Durumun Belirlenmesi </a:t>
          </a:r>
          <a:r>
            <a:rPr lang="tr-TR" dirty="0"/>
            <a:t>süreci,</a:t>
          </a:r>
        </a:p>
      </dgm:t>
    </dgm:pt>
    <dgm:pt modelId="{85DE7A11-9E17-854F-B61F-2B2DB2A82723}" type="parTrans" cxnId="{C3720575-14DB-4447-B336-00AE06DC2C5A}">
      <dgm:prSet/>
      <dgm:spPr/>
      <dgm:t>
        <a:bodyPr/>
        <a:lstStyle/>
        <a:p>
          <a:endParaRPr lang="tr-TR"/>
        </a:p>
      </dgm:t>
    </dgm:pt>
    <dgm:pt modelId="{7807250C-5F17-394A-9187-BBECB521A0BB}" type="sibTrans" cxnId="{C3720575-14DB-4447-B336-00AE06DC2C5A}">
      <dgm:prSet/>
      <dgm:spPr/>
      <dgm:t>
        <a:bodyPr/>
        <a:lstStyle/>
        <a:p>
          <a:endParaRPr lang="tr-TR"/>
        </a:p>
      </dgm:t>
    </dgm:pt>
    <dgm:pt modelId="{F62FD536-1151-FD4A-8FCE-651922EDFE77}">
      <dgm:prSet/>
      <dgm:spPr/>
      <dgm:t>
        <a:bodyPr/>
        <a:lstStyle/>
        <a:p>
          <a:r>
            <a:rPr lang="tr-TR" dirty="0"/>
            <a:t>Sıfır Atık Yönetim Sistemine Geçiş İçin </a:t>
          </a:r>
          <a:br>
            <a:rPr lang="tr-TR" dirty="0"/>
          </a:br>
          <a:r>
            <a:rPr lang="tr-TR" b="1" dirty="0"/>
            <a:t>İhtiyaçların Belirlenmesi </a:t>
          </a:r>
          <a:r>
            <a:rPr lang="tr-TR" dirty="0"/>
            <a:t>süreci,</a:t>
          </a:r>
        </a:p>
      </dgm:t>
    </dgm:pt>
    <dgm:pt modelId="{90365411-2032-7144-B7AD-64EE9C88CBF9}" type="parTrans" cxnId="{CC540836-86E4-0343-B16F-EE382BFA2357}">
      <dgm:prSet/>
      <dgm:spPr/>
      <dgm:t>
        <a:bodyPr/>
        <a:lstStyle/>
        <a:p>
          <a:endParaRPr lang="tr-TR"/>
        </a:p>
      </dgm:t>
    </dgm:pt>
    <dgm:pt modelId="{806253AF-48A2-3148-90D7-15591CD9CF23}" type="sibTrans" cxnId="{CC540836-86E4-0343-B16F-EE382BFA2357}">
      <dgm:prSet/>
      <dgm:spPr/>
      <dgm:t>
        <a:bodyPr/>
        <a:lstStyle/>
        <a:p>
          <a:endParaRPr lang="tr-TR"/>
        </a:p>
      </dgm:t>
    </dgm:pt>
    <dgm:pt modelId="{6FE8887D-522D-414D-A1CB-1C0555D1B843}">
      <dgm:prSet/>
      <dgm:spPr/>
      <dgm:t>
        <a:bodyPr/>
        <a:lstStyle/>
        <a:p>
          <a:r>
            <a:rPr lang="tr-TR" dirty="0"/>
            <a:t>Sıfır Atık Yönetim Sistemine Geçiş İçin </a:t>
          </a:r>
          <a:br>
            <a:rPr lang="tr-TR" dirty="0"/>
          </a:br>
          <a:r>
            <a:rPr lang="tr-TR" b="1" dirty="0"/>
            <a:t>Finansman Kaynaklarının Belirlenmesi </a:t>
          </a:r>
          <a:r>
            <a:rPr lang="tr-TR" dirty="0"/>
            <a:t>süreci, </a:t>
          </a:r>
        </a:p>
      </dgm:t>
    </dgm:pt>
    <dgm:pt modelId="{67EC76F9-D0CB-4845-B466-756B7F2F1460}" type="parTrans" cxnId="{110A79EA-B3C4-2F4B-A263-FFF811A7145D}">
      <dgm:prSet/>
      <dgm:spPr/>
      <dgm:t>
        <a:bodyPr/>
        <a:lstStyle/>
        <a:p>
          <a:endParaRPr lang="tr-TR"/>
        </a:p>
      </dgm:t>
    </dgm:pt>
    <dgm:pt modelId="{9F3141F0-1EDE-3A42-A7C1-013F2BB5B61A}" type="sibTrans" cxnId="{110A79EA-B3C4-2F4B-A263-FFF811A7145D}">
      <dgm:prSet/>
      <dgm:spPr/>
      <dgm:t>
        <a:bodyPr/>
        <a:lstStyle/>
        <a:p>
          <a:endParaRPr lang="tr-TR"/>
        </a:p>
      </dgm:t>
    </dgm:pt>
    <dgm:pt modelId="{1C228C1E-CC8C-0C49-AC53-579AC5807450}">
      <dgm:prSet/>
      <dgm:spPr/>
      <dgm:t>
        <a:bodyPr/>
        <a:lstStyle/>
        <a:p>
          <a:r>
            <a:rPr lang="tr-TR" dirty="0"/>
            <a:t>Sıfır Atık Yönetim Sistemi </a:t>
          </a:r>
          <a:br>
            <a:rPr lang="tr-TR" dirty="0"/>
          </a:br>
          <a:r>
            <a:rPr lang="tr-TR" b="1" dirty="0"/>
            <a:t>Altyapısının Oluşturulması </a:t>
          </a:r>
          <a:r>
            <a:rPr lang="tr-TR" dirty="0"/>
            <a:t>süreci,</a:t>
          </a:r>
        </a:p>
      </dgm:t>
    </dgm:pt>
    <dgm:pt modelId="{A2D78ED9-F72F-B74F-8094-729E78704092}" type="parTrans" cxnId="{53C7D1B9-79FA-7643-AB56-32290CA8A120}">
      <dgm:prSet/>
      <dgm:spPr/>
      <dgm:t>
        <a:bodyPr/>
        <a:lstStyle/>
        <a:p>
          <a:endParaRPr lang="tr-TR"/>
        </a:p>
      </dgm:t>
    </dgm:pt>
    <dgm:pt modelId="{A7099D0F-C5CA-304F-95B9-0775996D7077}" type="sibTrans" cxnId="{53C7D1B9-79FA-7643-AB56-32290CA8A120}">
      <dgm:prSet/>
      <dgm:spPr/>
      <dgm:t>
        <a:bodyPr/>
        <a:lstStyle/>
        <a:p>
          <a:endParaRPr lang="tr-TR"/>
        </a:p>
      </dgm:t>
    </dgm:pt>
    <dgm:pt modelId="{6F14106B-D242-D94D-B884-F924B02FDAC9}">
      <dgm:prSet/>
      <dgm:spPr/>
      <dgm:t>
        <a:bodyPr/>
        <a:lstStyle/>
        <a:p>
          <a:r>
            <a:rPr lang="tr-TR" dirty="0"/>
            <a:t>Sıfır Atık Yönetim Sistemine </a:t>
          </a:r>
          <a:br>
            <a:rPr lang="tr-TR" dirty="0"/>
          </a:br>
          <a:r>
            <a:rPr lang="tr-TR" b="1" dirty="0"/>
            <a:t>Geçiş ve Atıkların Toplanması </a:t>
          </a:r>
          <a:r>
            <a:rPr lang="tr-TR" dirty="0"/>
            <a:t>süreci,</a:t>
          </a:r>
        </a:p>
      </dgm:t>
    </dgm:pt>
    <dgm:pt modelId="{9C0EDB2B-CAD5-CD4D-A0DD-3BBFFE6084B2}" type="parTrans" cxnId="{7F39592B-452C-624D-AFE4-697DB681FAE3}">
      <dgm:prSet/>
      <dgm:spPr/>
      <dgm:t>
        <a:bodyPr/>
        <a:lstStyle/>
        <a:p>
          <a:endParaRPr lang="tr-TR"/>
        </a:p>
      </dgm:t>
    </dgm:pt>
    <dgm:pt modelId="{1FC7BD9E-0A2E-4D47-B444-06AFDB223FEB}" type="sibTrans" cxnId="{7F39592B-452C-624D-AFE4-697DB681FAE3}">
      <dgm:prSet/>
      <dgm:spPr/>
      <dgm:t>
        <a:bodyPr/>
        <a:lstStyle/>
        <a:p>
          <a:endParaRPr lang="tr-TR"/>
        </a:p>
      </dgm:t>
    </dgm:pt>
    <dgm:pt modelId="{15001B39-B208-1749-B991-2755D1355647}">
      <dgm:prSet/>
      <dgm:spPr/>
      <dgm:t>
        <a:bodyPr/>
        <a:lstStyle/>
        <a:p>
          <a:r>
            <a:rPr lang="tr-TR" dirty="0"/>
            <a:t>Sıfır Atık Yönetim Sistemi </a:t>
          </a:r>
          <a:r>
            <a:rPr lang="tr-TR" b="1" dirty="0"/>
            <a:t>Uygulamalarının İzlenmesi ve Envanterinin Hazırlanması </a:t>
          </a:r>
          <a:r>
            <a:rPr lang="tr-TR" dirty="0"/>
            <a:t>süreci,</a:t>
          </a:r>
        </a:p>
      </dgm:t>
    </dgm:pt>
    <dgm:pt modelId="{18F1D9D8-5E74-DD42-A31A-4616D3CA4021}" type="parTrans" cxnId="{C91D6630-7C87-0B41-86CE-D6E1042B558F}">
      <dgm:prSet/>
      <dgm:spPr/>
      <dgm:t>
        <a:bodyPr/>
        <a:lstStyle/>
        <a:p>
          <a:endParaRPr lang="tr-TR"/>
        </a:p>
      </dgm:t>
    </dgm:pt>
    <dgm:pt modelId="{DDC33E81-E8DE-5245-82AE-836EBF0D041A}" type="sibTrans" cxnId="{C91D6630-7C87-0B41-86CE-D6E1042B558F}">
      <dgm:prSet/>
      <dgm:spPr/>
      <dgm:t>
        <a:bodyPr/>
        <a:lstStyle/>
        <a:p>
          <a:endParaRPr lang="tr-TR"/>
        </a:p>
      </dgm:t>
    </dgm:pt>
    <dgm:pt modelId="{C788EAB5-770B-824F-BEEF-9CC3F82E9F74}" type="pres">
      <dgm:prSet presAssocID="{C4A2AE8A-1AD2-7A49-AF12-3CAFE8B969E3}" presName="vert0" presStyleCnt="0">
        <dgm:presLayoutVars>
          <dgm:dir/>
          <dgm:animOne val="branch"/>
          <dgm:animLvl val="lvl"/>
        </dgm:presLayoutVars>
      </dgm:prSet>
      <dgm:spPr/>
      <dgm:t>
        <a:bodyPr/>
        <a:lstStyle/>
        <a:p>
          <a:endParaRPr lang="tr-TR"/>
        </a:p>
      </dgm:t>
    </dgm:pt>
    <dgm:pt modelId="{ABACE289-E6D8-4943-A819-39E4A6C175F4}" type="pres">
      <dgm:prSet presAssocID="{6E32401F-A181-2E4A-BDB7-7E85737C586D}" presName="thickLine" presStyleLbl="alignNode1" presStyleIdx="0" presStyleCnt="7"/>
      <dgm:spPr/>
    </dgm:pt>
    <dgm:pt modelId="{720E7EC8-9221-0249-A850-E6E9D75C6146}" type="pres">
      <dgm:prSet presAssocID="{6E32401F-A181-2E4A-BDB7-7E85737C586D}" presName="horz1" presStyleCnt="0"/>
      <dgm:spPr/>
    </dgm:pt>
    <dgm:pt modelId="{79C59387-A054-9046-A5C7-06563429FA3C}" type="pres">
      <dgm:prSet presAssocID="{6E32401F-A181-2E4A-BDB7-7E85737C586D}" presName="tx1" presStyleLbl="revTx" presStyleIdx="0" presStyleCnt="7"/>
      <dgm:spPr/>
      <dgm:t>
        <a:bodyPr/>
        <a:lstStyle/>
        <a:p>
          <a:endParaRPr lang="tr-TR"/>
        </a:p>
      </dgm:t>
    </dgm:pt>
    <dgm:pt modelId="{702F75A5-8539-B64B-BC22-4F9BB28C8933}" type="pres">
      <dgm:prSet presAssocID="{6E32401F-A181-2E4A-BDB7-7E85737C586D}" presName="vert1" presStyleCnt="0"/>
      <dgm:spPr/>
    </dgm:pt>
    <dgm:pt modelId="{74D08B4B-FEC4-D643-8C4C-18EBDCA52F48}" type="pres">
      <dgm:prSet presAssocID="{A7D0B321-9BBD-A648-BF16-C9808472178C}" presName="thickLine" presStyleLbl="alignNode1" presStyleIdx="1" presStyleCnt="7"/>
      <dgm:spPr/>
    </dgm:pt>
    <dgm:pt modelId="{4881B536-EC91-1243-B917-802838E5BB7A}" type="pres">
      <dgm:prSet presAssocID="{A7D0B321-9BBD-A648-BF16-C9808472178C}" presName="horz1" presStyleCnt="0"/>
      <dgm:spPr/>
    </dgm:pt>
    <dgm:pt modelId="{123CB556-6627-884A-8A92-6C0408646AAA}" type="pres">
      <dgm:prSet presAssocID="{A7D0B321-9BBD-A648-BF16-C9808472178C}" presName="tx1" presStyleLbl="revTx" presStyleIdx="1" presStyleCnt="7"/>
      <dgm:spPr/>
      <dgm:t>
        <a:bodyPr/>
        <a:lstStyle/>
        <a:p>
          <a:endParaRPr lang="tr-TR"/>
        </a:p>
      </dgm:t>
    </dgm:pt>
    <dgm:pt modelId="{E8E669BB-025E-6C44-8C4D-C2CF43F5D8A3}" type="pres">
      <dgm:prSet presAssocID="{A7D0B321-9BBD-A648-BF16-C9808472178C}" presName="vert1" presStyleCnt="0"/>
      <dgm:spPr/>
    </dgm:pt>
    <dgm:pt modelId="{DEB1F24B-15CC-EA4B-8D99-EFEF62040B8C}" type="pres">
      <dgm:prSet presAssocID="{F62FD536-1151-FD4A-8FCE-651922EDFE77}" presName="thickLine" presStyleLbl="alignNode1" presStyleIdx="2" presStyleCnt="7"/>
      <dgm:spPr/>
    </dgm:pt>
    <dgm:pt modelId="{2F8A3A47-65A1-E94D-9950-FDD757A30EB0}" type="pres">
      <dgm:prSet presAssocID="{F62FD536-1151-FD4A-8FCE-651922EDFE77}" presName="horz1" presStyleCnt="0"/>
      <dgm:spPr/>
    </dgm:pt>
    <dgm:pt modelId="{66616143-1F3A-B346-9D88-3E87090B8777}" type="pres">
      <dgm:prSet presAssocID="{F62FD536-1151-FD4A-8FCE-651922EDFE77}" presName="tx1" presStyleLbl="revTx" presStyleIdx="2" presStyleCnt="7"/>
      <dgm:spPr/>
      <dgm:t>
        <a:bodyPr/>
        <a:lstStyle/>
        <a:p>
          <a:endParaRPr lang="tr-TR"/>
        </a:p>
      </dgm:t>
    </dgm:pt>
    <dgm:pt modelId="{0A7CE1FE-B132-0840-8E3C-FF40A359914C}" type="pres">
      <dgm:prSet presAssocID="{F62FD536-1151-FD4A-8FCE-651922EDFE77}" presName="vert1" presStyleCnt="0"/>
      <dgm:spPr/>
    </dgm:pt>
    <dgm:pt modelId="{13AEF88D-1FA2-7348-893D-CDA3CAC05CE2}" type="pres">
      <dgm:prSet presAssocID="{6FE8887D-522D-414D-A1CB-1C0555D1B843}" presName="thickLine" presStyleLbl="alignNode1" presStyleIdx="3" presStyleCnt="7"/>
      <dgm:spPr/>
    </dgm:pt>
    <dgm:pt modelId="{9092DB13-627F-1649-9E73-03FA78F6F770}" type="pres">
      <dgm:prSet presAssocID="{6FE8887D-522D-414D-A1CB-1C0555D1B843}" presName="horz1" presStyleCnt="0"/>
      <dgm:spPr/>
    </dgm:pt>
    <dgm:pt modelId="{FDEEF7B0-BEEF-4A4C-BF7C-52B3ED5F076C}" type="pres">
      <dgm:prSet presAssocID="{6FE8887D-522D-414D-A1CB-1C0555D1B843}" presName="tx1" presStyleLbl="revTx" presStyleIdx="3" presStyleCnt="7"/>
      <dgm:spPr/>
      <dgm:t>
        <a:bodyPr/>
        <a:lstStyle/>
        <a:p>
          <a:endParaRPr lang="tr-TR"/>
        </a:p>
      </dgm:t>
    </dgm:pt>
    <dgm:pt modelId="{5A837977-73CB-7948-B51F-E50FBFA5DA92}" type="pres">
      <dgm:prSet presAssocID="{6FE8887D-522D-414D-A1CB-1C0555D1B843}" presName="vert1" presStyleCnt="0"/>
      <dgm:spPr/>
    </dgm:pt>
    <dgm:pt modelId="{3A758D48-71C5-6F42-A9D9-56767E82C029}" type="pres">
      <dgm:prSet presAssocID="{1C228C1E-CC8C-0C49-AC53-579AC5807450}" presName="thickLine" presStyleLbl="alignNode1" presStyleIdx="4" presStyleCnt="7"/>
      <dgm:spPr/>
    </dgm:pt>
    <dgm:pt modelId="{C4FCCDF3-BD6E-FB43-B40E-40C4E84D7659}" type="pres">
      <dgm:prSet presAssocID="{1C228C1E-CC8C-0C49-AC53-579AC5807450}" presName="horz1" presStyleCnt="0"/>
      <dgm:spPr/>
    </dgm:pt>
    <dgm:pt modelId="{5F1BE09B-EF1A-0A42-B34F-A729FDEF8492}" type="pres">
      <dgm:prSet presAssocID="{1C228C1E-CC8C-0C49-AC53-579AC5807450}" presName="tx1" presStyleLbl="revTx" presStyleIdx="4" presStyleCnt="7"/>
      <dgm:spPr/>
      <dgm:t>
        <a:bodyPr/>
        <a:lstStyle/>
        <a:p>
          <a:endParaRPr lang="tr-TR"/>
        </a:p>
      </dgm:t>
    </dgm:pt>
    <dgm:pt modelId="{1A550907-3B02-3546-8A1B-A1328C03C906}" type="pres">
      <dgm:prSet presAssocID="{1C228C1E-CC8C-0C49-AC53-579AC5807450}" presName="vert1" presStyleCnt="0"/>
      <dgm:spPr/>
    </dgm:pt>
    <dgm:pt modelId="{E0ED04B8-0145-2F4D-A6B7-DEC041D4527D}" type="pres">
      <dgm:prSet presAssocID="{6F14106B-D242-D94D-B884-F924B02FDAC9}" presName="thickLine" presStyleLbl="alignNode1" presStyleIdx="5" presStyleCnt="7"/>
      <dgm:spPr/>
    </dgm:pt>
    <dgm:pt modelId="{6126DA27-885E-CF46-BD89-8740BB266FA3}" type="pres">
      <dgm:prSet presAssocID="{6F14106B-D242-D94D-B884-F924B02FDAC9}" presName="horz1" presStyleCnt="0"/>
      <dgm:spPr/>
    </dgm:pt>
    <dgm:pt modelId="{64B393EC-ADE7-CB45-8D1F-7CF4906251A6}" type="pres">
      <dgm:prSet presAssocID="{6F14106B-D242-D94D-B884-F924B02FDAC9}" presName="tx1" presStyleLbl="revTx" presStyleIdx="5" presStyleCnt="7"/>
      <dgm:spPr/>
      <dgm:t>
        <a:bodyPr/>
        <a:lstStyle/>
        <a:p>
          <a:endParaRPr lang="tr-TR"/>
        </a:p>
      </dgm:t>
    </dgm:pt>
    <dgm:pt modelId="{FEEAD4F0-5E0E-C740-AA1A-0A651D44883C}" type="pres">
      <dgm:prSet presAssocID="{6F14106B-D242-D94D-B884-F924B02FDAC9}" presName="vert1" presStyleCnt="0"/>
      <dgm:spPr/>
    </dgm:pt>
    <dgm:pt modelId="{5BEACFA0-D0F7-7C4B-B5B5-9026565408D0}" type="pres">
      <dgm:prSet presAssocID="{15001B39-B208-1749-B991-2755D1355647}" presName="thickLine" presStyleLbl="alignNode1" presStyleIdx="6" presStyleCnt="7"/>
      <dgm:spPr/>
    </dgm:pt>
    <dgm:pt modelId="{1EE719F4-207D-B34E-926F-27298AE0E99C}" type="pres">
      <dgm:prSet presAssocID="{15001B39-B208-1749-B991-2755D1355647}" presName="horz1" presStyleCnt="0"/>
      <dgm:spPr/>
    </dgm:pt>
    <dgm:pt modelId="{2865A7FC-38D0-E246-839A-44F77977F6AB}" type="pres">
      <dgm:prSet presAssocID="{15001B39-B208-1749-B991-2755D1355647}" presName="tx1" presStyleLbl="revTx" presStyleIdx="6" presStyleCnt="7"/>
      <dgm:spPr/>
      <dgm:t>
        <a:bodyPr/>
        <a:lstStyle/>
        <a:p>
          <a:endParaRPr lang="tr-TR"/>
        </a:p>
      </dgm:t>
    </dgm:pt>
    <dgm:pt modelId="{E8F1D985-DE2C-D841-892B-79F1533B6B29}" type="pres">
      <dgm:prSet presAssocID="{15001B39-B208-1749-B991-2755D1355647}" presName="vert1" presStyleCnt="0"/>
      <dgm:spPr/>
    </dgm:pt>
  </dgm:ptLst>
  <dgm:cxnLst>
    <dgm:cxn modelId="{E8A6CD11-5691-DD49-B6D6-9B203375E110}" type="presOf" srcId="{6F14106B-D242-D94D-B884-F924B02FDAC9}" destId="{64B393EC-ADE7-CB45-8D1F-7CF4906251A6}" srcOrd="0" destOrd="0" presId="urn:microsoft.com/office/officeart/2008/layout/LinedList"/>
    <dgm:cxn modelId="{D4A106A9-5B7E-D548-91AB-0EE4F0F9627D}" type="presOf" srcId="{A7D0B321-9BBD-A648-BF16-C9808472178C}" destId="{123CB556-6627-884A-8A92-6C0408646AAA}" srcOrd="0" destOrd="0" presId="urn:microsoft.com/office/officeart/2008/layout/LinedList"/>
    <dgm:cxn modelId="{360E08C0-B214-2941-BFAA-4D733C0728F2}" type="presOf" srcId="{F62FD536-1151-FD4A-8FCE-651922EDFE77}" destId="{66616143-1F3A-B346-9D88-3E87090B8777}" srcOrd="0" destOrd="0" presId="urn:microsoft.com/office/officeart/2008/layout/LinedList"/>
    <dgm:cxn modelId="{882BDD83-3623-8248-8A5D-2B4DA50A4733}" type="presOf" srcId="{6E32401F-A181-2E4A-BDB7-7E85737C586D}" destId="{79C59387-A054-9046-A5C7-06563429FA3C}" srcOrd="0" destOrd="0" presId="urn:microsoft.com/office/officeart/2008/layout/LinedList"/>
    <dgm:cxn modelId="{60369057-EEF7-3A47-8D9B-AA14FD6951B6}" srcId="{C4A2AE8A-1AD2-7A49-AF12-3CAFE8B969E3}" destId="{6E32401F-A181-2E4A-BDB7-7E85737C586D}" srcOrd="0" destOrd="0" parTransId="{B6AEB381-86FE-4944-9EA6-D899BA577D03}" sibTransId="{8200FA8B-C833-7F47-81E3-47A48C73CF26}"/>
    <dgm:cxn modelId="{7F39592B-452C-624D-AFE4-697DB681FAE3}" srcId="{C4A2AE8A-1AD2-7A49-AF12-3CAFE8B969E3}" destId="{6F14106B-D242-D94D-B884-F924B02FDAC9}" srcOrd="5" destOrd="0" parTransId="{9C0EDB2B-CAD5-CD4D-A0DD-3BBFFE6084B2}" sibTransId="{1FC7BD9E-0A2E-4D47-B444-06AFDB223FEB}"/>
    <dgm:cxn modelId="{110A79EA-B3C4-2F4B-A263-FFF811A7145D}" srcId="{C4A2AE8A-1AD2-7A49-AF12-3CAFE8B969E3}" destId="{6FE8887D-522D-414D-A1CB-1C0555D1B843}" srcOrd="3" destOrd="0" parTransId="{67EC76F9-D0CB-4845-B466-756B7F2F1460}" sibTransId="{9F3141F0-1EDE-3A42-A7C1-013F2BB5B61A}"/>
    <dgm:cxn modelId="{9BD8739E-B7FA-6648-BF54-55C6B6791279}" type="presOf" srcId="{1C228C1E-CC8C-0C49-AC53-579AC5807450}" destId="{5F1BE09B-EF1A-0A42-B34F-A729FDEF8492}" srcOrd="0" destOrd="0" presId="urn:microsoft.com/office/officeart/2008/layout/LinedList"/>
    <dgm:cxn modelId="{6370F4D5-F4E4-E946-91F4-8A7E905AD318}" type="presOf" srcId="{C4A2AE8A-1AD2-7A49-AF12-3CAFE8B969E3}" destId="{C788EAB5-770B-824F-BEEF-9CC3F82E9F74}" srcOrd="0" destOrd="0" presId="urn:microsoft.com/office/officeart/2008/layout/LinedList"/>
    <dgm:cxn modelId="{53C7D1B9-79FA-7643-AB56-32290CA8A120}" srcId="{C4A2AE8A-1AD2-7A49-AF12-3CAFE8B969E3}" destId="{1C228C1E-CC8C-0C49-AC53-579AC5807450}" srcOrd="4" destOrd="0" parTransId="{A2D78ED9-F72F-B74F-8094-729E78704092}" sibTransId="{A7099D0F-C5CA-304F-95B9-0775996D7077}"/>
    <dgm:cxn modelId="{0DC3D9AE-5964-E046-B590-B09B7F41197A}" type="presOf" srcId="{15001B39-B208-1749-B991-2755D1355647}" destId="{2865A7FC-38D0-E246-839A-44F77977F6AB}" srcOrd="0" destOrd="0" presId="urn:microsoft.com/office/officeart/2008/layout/LinedList"/>
    <dgm:cxn modelId="{C91D6630-7C87-0B41-86CE-D6E1042B558F}" srcId="{C4A2AE8A-1AD2-7A49-AF12-3CAFE8B969E3}" destId="{15001B39-B208-1749-B991-2755D1355647}" srcOrd="6" destOrd="0" parTransId="{18F1D9D8-5E74-DD42-A31A-4616D3CA4021}" sibTransId="{DDC33E81-E8DE-5245-82AE-836EBF0D041A}"/>
    <dgm:cxn modelId="{CC540836-86E4-0343-B16F-EE382BFA2357}" srcId="{C4A2AE8A-1AD2-7A49-AF12-3CAFE8B969E3}" destId="{F62FD536-1151-FD4A-8FCE-651922EDFE77}" srcOrd="2" destOrd="0" parTransId="{90365411-2032-7144-B7AD-64EE9C88CBF9}" sibTransId="{806253AF-48A2-3148-90D7-15591CD9CF23}"/>
    <dgm:cxn modelId="{C3720575-14DB-4447-B336-00AE06DC2C5A}" srcId="{C4A2AE8A-1AD2-7A49-AF12-3CAFE8B969E3}" destId="{A7D0B321-9BBD-A648-BF16-C9808472178C}" srcOrd="1" destOrd="0" parTransId="{85DE7A11-9E17-854F-B61F-2B2DB2A82723}" sibTransId="{7807250C-5F17-394A-9187-BBECB521A0BB}"/>
    <dgm:cxn modelId="{64C4E3D2-6C40-4E4D-82C7-368B2B71860D}" type="presOf" srcId="{6FE8887D-522D-414D-A1CB-1C0555D1B843}" destId="{FDEEF7B0-BEEF-4A4C-BF7C-52B3ED5F076C}" srcOrd="0" destOrd="0" presId="urn:microsoft.com/office/officeart/2008/layout/LinedList"/>
    <dgm:cxn modelId="{53C33F7C-6649-C84D-B563-1E242A214DCC}" type="presParOf" srcId="{C788EAB5-770B-824F-BEEF-9CC3F82E9F74}" destId="{ABACE289-E6D8-4943-A819-39E4A6C175F4}" srcOrd="0" destOrd="0" presId="urn:microsoft.com/office/officeart/2008/layout/LinedList"/>
    <dgm:cxn modelId="{9521BFBE-F79E-6E42-8EEC-A8EF3BD21331}" type="presParOf" srcId="{C788EAB5-770B-824F-BEEF-9CC3F82E9F74}" destId="{720E7EC8-9221-0249-A850-E6E9D75C6146}" srcOrd="1" destOrd="0" presId="urn:microsoft.com/office/officeart/2008/layout/LinedList"/>
    <dgm:cxn modelId="{D54F7C01-6D3A-D14C-BCE6-4EE6FD3A13B7}" type="presParOf" srcId="{720E7EC8-9221-0249-A850-E6E9D75C6146}" destId="{79C59387-A054-9046-A5C7-06563429FA3C}" srcOrd="0" destOrd="0" presId="urn:microsoft.com/office/officeart/2008/layout/LinedList"/>
    <dgm:cxn modelId="{AD859A6F-EDDB-B641-810E-EC2AE183C4D4}" type="presParOf" srcId="{720E7EC8-9221-0249-A850-E6E9D75C6146}" destId="{702F75A5-8539-B64B-BC22-4F9BB28C8933}" srcOrd="1" destOrd="0" presId="urn:microsoft.com/office/officeart/2008/layout/LinedList"/>
    <dgm:cxn modelId="{057151A1-C00E-A748-B614-505E68C358ED}" type="presParOf" srcId="{C788EAB5-770B-824F-BEEF-9CC3F82E9F74}" destId="{74D08B4B-FEC4-D643-8C4C-18EBDCA52F48}" srcOrd="2" destOrd="0" presId="urn:microsoft.com/office/officeart/2008/layout/LinedList"/>
    <dgm:cxn modelId="{16B82B27-623E-AF46-AF68-8F7EB43D4C72}" type="presParOf" srcId="{C788EAB5-770B-824F-BEEF-9CC3F82E9F74}" destId="{4881B536-EC91-1243-B917-802838E5BB7A}" srcOrd="3" destOrd="0" presId="urn:microsoft.com/office/officeart/2008/layout/LinedList"/>
    <dgm:cxn modelId="{FAF0E94A-4067-AB4F-9B66-BBDCAACE90DD}" type="presParOf" srcId="{4881B536-EC91-1243-B917-802838E5BB7A}" destId="{123CB556-6627-884A-8A92-6C0408646AAA}" srcOrd="0" destOrd="0" presId="urn:microsoft.com/office/officeart/2008/layout/LinedList"/>
    <dgm:cxn modelId="{EE7FEF42-E00C-E44B-938E-8FA8EA5FFA2E}" type="presParOf" srcId="{4881B536-EC91-1243-B917-802838E5BB7A}" destId="{E8E669BB-025E-6C44-8C4D-C2CF43F5D8A3}" srcOrd="1" destOrd="0" presId="urn:microsoft.com/office/officeart/2008/layout/LinedList"/>
    <dgm:cxn modelId="{6ACE0B5E-63D6-2646-AD6B-F4B7E5224E33}" type="presParOf" srcId="{C788EAB5-770B-824F-BEEF-9CC3F82E9F74}" destId="{DEB1F24B-15CC-EA4B-8D99-EFEF62040B8C}" srcOrd="4" destOrd="0" presId="urn:microsoft.com/office/officeart/2008/layout/LinedList"/>
    <dgm:cxn modelId="{D39783AE-416A-9841-B6DD-5EA2D86DB060}" type="presParOf" srcId="{C788EAB5-770B-824F-BEEF-9CC3F82E9F74}" destId="{2F8A3A47-65A1-E94D-9950-FDD757A30EB0}" srcOrd="5" destOrd="0" presId="urn:microsoft.com/office/officeart/2008/layout/LinedList"/>
    <dgm:cxn modelId="{FDC006BA-AB90-F74C-BD3E-BE8D9AF09E33}" type="presParOf" srcId="{2F8A3A47-65A1-E94D-9950-FDD757A30EB0}" destId="{66616143-1F3A-B346-9D88-3E87090B8777}" srcOrd="0" destOrd="0" presId="urn:microsoft.com/office/officeart/2008/layout/LinedList"/>
    <dgm:cxn modelId="{2CAA0D24-5BE0-2C4A-BA01-C404D50223E8}" type="presParOf" srcId="{2F8A3A47-65A1-E94D-9950-FDD757A30EB0}" destId="{0A7CE1FE-B132-0840-8E3C-FF40A359914C}" srcOrd="1" destOrd="0" presId="urn:microsoft.com/office/officeart/2008/layout/LinedList"/>
    <dgm:cxn modelId="{A5DDE63A-A5D2-1C41-8998-A0EF92C9B410}" type="presParOf" srcId="{C788EAB5-770B-824F-BEEF-9CC3F82E9F74}" destId="{13AEF88D-1FA2-7348-893D-CDA3CAC05CE2}" srcOrd="6" destOrd="0" presId="urn:microsoft.com/office/officeart/2008/layout/LinedList"/>
    <dgm:cxn modelId="{9E63416F-CD6E-5344-8397-104B10AB54D5}" type="presParOf" srcId="{C788EAB5-770B-824F-BEEF-9CC3F82E9F74}" destId="{9092DB13-627F-1649-9E73-03FA78F6F770}" srcOrd="7" destOrd="0" presId="urn:microsoft.com/office/officeart/2008/layout/LinedList"/>
    <dgm:cxn modelId="{FACA9153-9D71-E249-AC07-2D016AADB759}" type="presParOf" srcId="{9092DB13-627F-1649-9E73-03FA78F6F770}" destId="{FDEEF7B0-BEEF-4A4C-BF7C-52B3ED5F076C}" srcOrd="0" destOrd="0" presId="urn:microsoft.com/office/officeart/2008/layout/LinedList"/>
    <dgm:cxn modelId="{0D0B66CC-4F2A-D347-9BDD-BE7634D4E450}" type="presParOf" srcId="{9092DB13-627F-1649-9E73-03FA78F6F770}" destId="{5A837977-73CB-7948-B51F-E50FBFA5DA92}" srcOrd="1" destOrd="0" presId="urn:microsoft.com/office/officeart/2008/layout/LinedList"/>
    <dgm:cxn modelId="{5680CB00-04A1-914E-AD8C-FBEE3879D857}" type="presParOf" srcId="{C788EAB5-770B-824F-BEEF-9CC3F82E9F74}" destId="{3A758D48-71C5-6F42-A9D9-56767E82C029}" srcOrd="8" destOrd="0" presId="urn:microsoft.com/office/officeart/2008/layout/LinedList"/>
    <dgm:cxn modelId="{EA51CD51-07D9-D241-BE37-D239155A3084}" type="presParOf" srcId="{C788EAB5-770B-824F-BEEF-9CC3F82E9F74}" destId="{C4FCCDF3-BD6E-FB43-B40E-40C4E84D7659}" srcOrd="9" destOrd="0" presId="urn:microsoft.com/office/officeart/2008/layout/LinedList"/>
    <dgm:cxn modelId="{82CF7545-4712-7E41-8E8A-A771B9BFF8F2}" type="presParOf" srcId="{C4FCCDF3-BD6E-FB43-B40E-40C4E84D7659}" destId="{5F1BE09B-EF1A-0A42-B34F-A729FDEF8492}" srcOrd="0" destOrd="0" presId="urn:microsoft.com/office/officeart/2008/layout/LinedList"/>
    <dgm:cxn modelId="{CC05F6E5-B8EF-1B4B-B2D8-C72083303C26}" type="presParOf" srcId="{C4FCCDF3-BD6E-FB43-B40E-40C4E84D7659}" destId="{1A550907-3B02-3546-8A1B-A1328C03C906}" srcOrd="1" destOrd="0" presId="urn:microsoft.com/office/officeart/2008/layout/LinedList"/>
    <dgm:cxn modelId="{524755DF-AD9B-BC42-A4E6-F26CF294CBFF}" type="presParOf" srcId="{C788EAB5-770B-824F-BEEF-9CC3F82E9F74}" destId="{E0ED04B8-0145-2F4D-A6B7-DEC041D4527D}" srcOrd="10" destOrd="0" presId="urn:microsoft.com/office/officeart/2008/layout/LinedList"/>
    <dgm:cxn modelId="{757654E5-82B6-CE4D-B16D-BF5CA8961EC3}" type="presParOf" srcId="{C788EAB5-770B-824F-BEEF-9CC3F82E9F74}" destId="{6126DA27-885E-CF46-BD89-8740BB266FA3}" srcOrd="11" destOrd="0" presId="urn:microsoft.com/office/officeart/2008/layout/LinedList"/>
    <dgm:cxn modelId="{916F1377-6478-3A4D-BDCF-ADF7AB5B81B5}" type="presParOf" srcId="{6126DA27-885E-CF46-BD89-8740BB266FA3}" destId="{64B393EC-ADE7-CB45-8D1F-7CF4906251A6}" srcOrd="0" destOrd="0" presId="urn:microsoft.com/office/officeart/2008/layout/LinedList"/>
    <dgm:cxn modelId="{11411C8A-A502-2A41-AD71-3F80A2589A02}" type="presParOf" srcId="{6126DA27-885E-CF46-BD89-8740BB266FA3}" destId="{FEEAD4F0-5E0E-C740-AA1A-0A651D44883C}" srcOrd="1" destOrd="0" presId="urn:microsoft.com/office/officeart/2008/layout/LinedList"/>
    <dgm:cxn modelId="{7E28A45E-34E9-5F4F-8EAD-6EC5ABC42F07}" type="presParOf" srcId="{C788EAB5-770B-824F-BEEF-9CC3F82E9F74}" destId="{5BEACFA0-D0F7-7C4B-B5B5-9026565408D0}" srcOrd="12" destOrd="0" presId="urn:microsoft.com/office/officeart/2008/layout/LinedList"/>
    <dgm:cxn modelId="{10D088DB-6ECF-9646-9E3D-7EA0FD67DAFE}" type="presParOf" srcId="{C788EAB5-770B-824F-BEEF-9CC3F82E9F74}" destId="{1EE719F4-207D-B34E-926F-27298AE0E99C}" srcOrd="13" destOrd="0" presId="urn:microsoft.com/office/officeart/2008/layout/LinedList"/>
    <dgm:cxn modelId="{67E443DA-A4DB-614C-8512-2D4CE5D9E779}" type="presParOf" srcId="{1EE719F4-207D-B34E-926F-27298AE0E99C}" destId="{2865A7FC-38D0-E246-839A-44F77977F6AB}" srcOrd="0" destOrd="0" presId="urn:microsoft.com/office/officeart/2008/layout/LinedList"/>
    <dgm:cxn modelId="{4E047C93-42C1-414A-8CD9-DB1F36717D18}" type="presParOf" srcId="{1EE719F4-207D-B34E-926F-27298AE0E99C}" destId="{E8F1D985-DE2C-D841-892B-79F1533B6B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CE289-E6D8-4943-A819-39E4A6C175F4}">
      <dsp:nvSpPr>
        <dsp:cNvPr id="0" name=""/>
        <dsp:cNvSpPr/>
      </dsp:nvSpPr>
      <dsp:spPr>
        <a:xfrm>
          <a:off x="0" y="641"/>
          <a:ext cx="56091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59387-A054-9046-A5C7-06563429FA3C}">
      <dsp:nvSpPr>
        <dsp:cNvPr id="0" name=""/>
        <dsp:cNvSpPr/>
      </dsp:nvSpPr>
      <dsp:spPr>
        <a:xfrm>
          <a:off x="0" y="641"/>
          <a:ext cx="5609166" cy="7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Sıfır Atık Yönetim Sistemi </a:t>
          </a:r>
          <a:br>
            <a:rPr lang="tr-TR" sz="2100" kern="1200" dirty="0"/>
          </a:br>
          <a:r>
            <a:rPr lang="tr-TR" sz="2100" b="1" kern="1200" dirty="0"/>
            <a:t>Çalışma Grubunun Belirlenmesi </a:t>
          </a:r>
          <a:r>
            <a:rPr lang="tr-TR" sz="2100" kern="1200" dirty="0"/>
            <a:t>süreci,</a:t>
          </a:r>
        </a:p>
      </dsp:txBody>
      <dsp:txXfrm>
        <a:off x="0" y="641"/>
        <a:ext cx="5609166" cy="750704"/>
      </dsp:txXfrm>
    </dsp:sp>
    <dsp:sp modelId="{74D08B4B-FEC4-D643-8C4C-18EBDCA52F48}">
      <dsp:nvSpPr>
        <dsp:cNvPr id="0" name=""/>
        <dsp:cNvSpPr/>
      </dsp:nvSpPr>
      <dsp:spPr>
        <a:xfrm>
          <a:off x="0" y="751345"/>
          <a:ext cx="56091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CB556-6627-884A-8A92-6C0408646AAA}">
      <dsp:nvSpPr>
        <dsp:cNvPr id="0" name=""/>
        <dsp:cNvSpPr/>
      </dsp:nvSpPr>
      <dsp:spPr>
        <a:xfrm>
          <a:off x="0" y="751345"/>
          <a:ext cx="5609166" cy="7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Sıfır Atık Yönetim Sistemine Geçiş Öncesi </a:t>
          </a:r>
          <a:br>
            <a:rPr lang="tr-TR" sz="2100" kern="1200" dirty="0"/>
          </a:br>
          <a:r>
            <a:rPr lang="tr-TR" sz="2100" b="1" kern="1200" dirty="0"/>
            <a:t>Mevcut Durumun Belirlenmesi </a:t>
          </a:r>
          <a:r>
            <a:rPr lang="tr-TR" sz="2100" kern="1200" dirty="0"/>
            <a:t>süreci,</a:t>
          </a:r>
        </a:p>
      </dsp:txBody>
      <dsp:txXfrm>
        <a:off x="0" y="751345"/>
        <a:ext cx="5609166" cy="750704"/>
      </dsp:txXfrm>
    </dsp:sp>
    <dsp:sp modelId="{DEB1F24B-15CC-EA4B-8D99-EFEF62040B8C}">
      <dsp:nvSpPr>
        <dsp:cNvPr id="0" name=""/>
        <dsp:cNvSpPr/>
      </dsp:nvSpPr>
      <dsp:spPr>
        <a:xfrm>
          <a:off x="0" y="1502049"/>
          <a:ext cx="56091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16143-1F3A-B346-9D88-3E87090B8777}">
      <dsp:nvSpPr>
        <dsp:cNvPr id="0" name=""/>
        <dsp:cNvSpPr/>
      </dsp:nvSpPr>
      <dsp:spPr>
        <a:xfrm>
          <a:off x="0" y="1502049"/>
          <a:ext cx="5609166" cy="7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Sıfır Atık Yönetim Sistemine Geçiş İçin </a:t>
          </a:r>
          <a:br>
            <a:rPr lang="tr-TR" sz="2100" kern="1200" dirty="0"/>
          </a:br>
          <a:r>
            <a:rPr lang="tr-TR" sz="2100" b="1" kern="1200" dirty="0"/>
            <a:t>İhtiyaçların Belirlenmesi </a:t>
          </a:r>
          <a:r>
            <a:rPr lang="tr-TR" sz="2100" kern="1200" dirty="0"/>
            <a:t>süreci,</a:t>
          </a:r>
        </a:p>
      </dsp:txBody>
      <dsp:txXfrm>
        <a:off x="0" y="1502049"/>
        <a:ext cx="5609166" cy="750704"/>
      </dsp:txXfrm>
    </dsp:sp>
    <dsp:sp modelId="{13AEF88D-1FA2-7348-893D-CDA3CAC05CE2}">
      <dsp:nvSpPr>
        <dsp:cNvPr id="0" name=""/>
        <dsp:cNvSpPr/>
      </dsp:nvSpPr>
      <dsp:spPr>
        <a:xfrm>
          <a:off x="0" y="2252753"/>
          <a:ext cx="56091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EF7B0-BEEF-4A4C-BF7C-52B3ED5F076C}">
      <dsp:nvSpPr>
        <dsp:cNvPr id="0" name=""/>
        <dsp:cNvSpPr/>
      </dsp:nvSpPr>
      <dsp:spPr>
        <a:xfrm>
          <a:off x="0" y="2252753"/>
          <a:ext cx="5609166" cy="7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Sıfır Atık Yönetim Sistemine Geçiş İçin </a:t>
          </a:r>
          <a:br>
            <a:rPr lang="tr-TR" sz="2100" kern="1200" dirty="0"/>
          </a:br>
          <a:r>
            <a:rPr lang="tr-TR" sz="2100" b="1" kern="1200" dirty="0"/>
            <a:t>Finansman Kaynaklarının Belirlenmesi </a:t>
          </a:r>
          <a:r>
            <a:rPr lang="tr-TR" sz="2100" kern="1200" dirty="0"/>
            <a:t>süreci, </a:t>
          </a:r>
        </a:p>
      </dsp:txBody>
      <dsp:txXfrm>
        <a:off x="0" y="2252753"/>
        <a:ext cx="5609166" cy="750704"/>
      </dsp:txXfrm>
    </dsp:sp>
    <dsp:sp modelId="{3A758D48-71C5-6F42-A9D9-56767E82C029}">
      <dsp:nvSpPr>
        <dsp:cNvPr id="0" name=""/>
        <dsp:cNvSpPr/>
      </dsp:nvSpPr>
      <dsp:spPr>
        <a:xfrm>
          <a:off x="0" y="3003458"/>
          <a:ext cx="56091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BE09B-EF1A-0A42-B34F-A729FDEF8492}">
      <dsp:nvSpPr>
        <dsp:cNvPr id="0" name=""/>
        <dsp:cNvSpPr/>
      </dsp:nvSpPr>
      <dsp:spPr>
        <a:xfrm>
          <a:off x="0" y="3003458"/>
          <a:ext cx="5609166" cy="7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Sıfır Atık Yönetim Sistemi </a:t>
          </a:r>
          <a:br>
            <a:rPr lang="tr-TR" sz="2100" kern="1200" dirty="0"/>
          </a:br>
          <a:r>
            <a:rPr lang="tr-TR" sz="2100" b="1" kern="1200" dirty="0"/>
            <a:t>Altyapısının Oluşturulması </a:t>
          </a:r>
          <a:r>
            <a:rPr lang="tr-TR" sz="2100" kern="1200" dirty="0"/>
            <a:t>süreci,</a:t>
          </a:r>
        </a:p>
      </dsp:txBody>
      <dsp:txXfrm>
        <a:off x="0" y="3003458"/>
        <a:ext cx="5609166" cy="750704"/>
      </dsp:txXfrm>
    </dsp:sp>
    <dsp:sp modelId="{E0ED04B8-0145-2F4D-A6B7-DEC041D4527D}">
      <dsp:nvSpPr>
        <dsp:cNvPr id="0" name=""/>
        <dsp:cNvSpPr/>
      </dsp:nvSpPr>
      <dsp:spPr>
        <a:xfrm>
          <a:off x="0" y="3754162"/>
          <a:ext cx="56091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393EC-ADE7-CB45-8D1F-7CF4906251A6}">
      <dsp:nvSpPr>
        <dsp:cNvPr id="0" name=""/>
        <dsp:cNvSpPr/>
      </dsp:nvSpPr>
      <dsp:spPr>
        <a:xfrm>
          <a:off x="0" y="3754162"/>
          <a:ext cx="5609166" cy="7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Sıfır Atık Yönetim Sistemine </a:t>
          </a:r>
          <a:br>
            <a:rPr lang="tr-TR" sz="2100" kern="1200" dirty="0"/>
          </a:br>
          <a:r>
            <a:rPr lang="tr-TR" sz="2100" b="1" kern="1200" dirty="0"/>
            <a:t>Geçiş ve Atıkların Toplanması </a:t>
          </a:r>
          <a:r>
            <a:rPr lang="tr-TR" sz="2100" kern="1200" dirty="0"/>
            <a:t>süreci,</a:t>
          </a:r>
        </a:p>
      </dsp:txBody>
      <dsp:txXfrm>
        <a:off x="0" y="3754162"/>
        <a:ext cx="5609166" cy="750704"/>
      </dsp:txXfrm>
    </dsp:sp>
    <dsp:sp modelId="{5BEACFA0-D0F7-7C4B-B5B5-9026565408D0}">
      <dsp:nvSpPr>
        <dsp:cNvPr id="0" name=""/>
        <dsp:cNvSpPr/>
      </dsp:nvSpPr>
      <dsp:spPr>
        <a:xfrm>
          <a:off x="0" y="4504866"/>
          <a:ext cx="56091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5A7FC-38D0-E246-839A-44F77977F6AB}">
      <dsp:nvSpPr>
        <dsp:cNvPr id="0" name=""/>
        <dsp:cNvSpPr/>
      </dsp:nvSpPr>
      <dsp:spPr>
        <a:xfrm>
          <a:off x="0" y="4504866"/>
          <a:ext cx="5609166" cy="7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a:t>Sıfır Atık Yönetim Sistemi </a:t>
          </a:r>
          <a:r>
            <a:rPr lang="tr-TR" sz="2100" b="1" kern="1200" dirty="0"/>
            <a:t>Uygulamalarının İzlenmesi ve Envanterinin Hazırlanması </a:t>
          </a:r>
          <a:r>
            <a:rPr lang="tr-TR" sz="2100" kern="1200" dirty="0"/>
            <a:t>süreci,</a:t>
          </a:r>
        </a:p>
      </dsp:txBody>
      <dsp:txXfrm>
        <a:off x="0" y="4504866"/>
        <a:ext cx="5609166" cy="7507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2D7A304-2D6D-EC46-8955-655AD145D8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662EB50-1C11-694B-84CA-D4E517CB65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E6090F-7519-F34C-89D4-00B69F5F355E}" type="datetimeFigureOut">
              <a:rPr lang="tr-TR" smtClean="0"/>
              <a:t>2.05.2019</a:t>
            </a:fld>
            <a:endParaRPr lang="tr-TR"/>
          </a:p>
        </p:txBody>
      </p:sp>
      <p:sp>
        <p:nvSpPr>
          <p:cNvPr id="4" name="Alt Bilgi Yer Tutucusu 3">
            <a:extLst>
              <a:ext uri="{FF2B5EF4-FFF2-40B4-BE49-F238E27FC236}">
                <a16:creationId xmlns:a16="http://schemas.microsoft.com/office/drawing/2014/main" id="{36E2A75C-DF03-C34E-946F-5B65BE7F19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CFAAE07-40C1-C841-A504-3D9DEFDF72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798A7D-A6ED-7B48-8E03-09BBA84B79FA}" type="slidenum">
              <a:rPr lang="tr-TR" smtClean="0"/>
              <a:t>‹#›</a:t>
            </a:fld>
            <a:endParaRPr lang="tr-TR"/>
          </a:p>
        </p:txBody>
      </p:sp>
    </p:spTree>
    <p:extLst>
      <p:ext uri="{BB962C8B-B14F-4D97-AF65-F5344CB8AC3E}">
        <p14:creationId xmlns:p14="http://schemas.microsoft.com/office/powerpoint/2010/main" val="1562219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0AF19-414B-4B45-A8E4-EDD16E6A9DA0}" type="datetimeFigureOut">
              <a:rPr lang="tr-TR" smtClean="0"/>
              <a:t>2.05.2019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FFC36-5389-4CDE-BE6B-DD2C28110CAC}" type="slidenum">
              <a:rPr lang="tr-TR" smtClean="0"/>
              <a:t>‹#›</a:t>
            </a:fld>
            <a:endParaRPr lang="tr-TR"/>
          </a:p>
        </p:txBody>
      </p:sp>
    </p:spTree>
    <p:extLst>
      <p:ext uri="{BB962C8B-B14F-4D97-AF65-F5344CB8AC3E}">
        <p14:creationId xmlns:p14="http://schemas.microsoft.com/office/powerpoint/2010/main" val="339525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492896"/>
            <a:ext cx="10363200" cy="2376264"/>
          </a:xfrm>
        </p:spPr>
        <p:txBody>
          <a:bodyPr/>
          <a:lstStyle>
            <a:lvl1pPr algn="l">
              <a:defRPr sz="4800">
                <a:solidFill>
                  <a:schemeClr val="tx1"/>
                </a:solidFill>
                <a:latin typeface="Calibri"/>
                <a:cs typeface="Calibri"/>
              </a:defRPr>
            </a:lvl1pPr>
          </a:lstStyle>
          <a:p>
            <a:r>
              <a:rPr lang="tr-TR"/>
              <a:t>Asıl başlık stili için tıklatın</a:t>
            </a:r>
          </a:p>
        </p:txBody>
      </p:sp>
      <p:sp>
        <p:nvSpPr>
          <p:cNvPr id="3" name="Alt Başlık 2"/>
          <p:cNvSpPr>
            <a:spLocks noGrp="1"/>
          </p:cNvSpPr>
          <p:nvPr>
            <p:ph type="subTitle" idx="1"/>
          </p:nvPr>
        </p:nvSpPr>
        <p:spPr>
          <a:xfrm>
            <a:off x="914400" y="5301208"/>
            <a:ext cx="10363200" cy="769640"/>
          </a:xfrm>
        </p:spPr>
        <p:txBody>
          <a:bodyPr>
            <a:normAutofit/>
          </a:bodyPr>
          <a:lstStyle>
            <a:lvl1pPr marL="0" indent="0" algn="l">
              <a:buNone/>
              <a:defRPr sz="2667">
                <a:solidFill>
                  <a:schemeClr val="tx1"/>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tr-TR"/>
              <a:t>Asıl alt başlık stilini düzenlemek için tıklayın</a:t>
            </a:r>
          </a:p>
        </p:txBody>
      </p:sp>
      <p:sp>
        <p:nvSpPr>
          <p:cNvPr id="5" name="Veri Yer Tutucusu 3"/>
          <p:cNvSpPr>
            <a:spLocks noGrp="1"/>
          </p:cNvSpPr>
          <p:nvPr>
            <p:ph type="dt" sz="half" idx="10"/>
          </p:nvPr>
        </p:nvSpPr>
        <p:spPr/>
        <p:txBody>
          <a:bodyPr/>
          <a:lstStyle>
            <a:lvl1pPr>
              <a:defRPr>
                <a:solidFill>
                  <a:schemeClr val="tx1"/>
                </a:solidFill>
                <a:latin typeface="Calibri"/>
                <a:cs typeface="Calibri"/>
              </a:defRPr>
            </a:lvl1pPr>
          </a:lstStyle>
          <a:p>
            <a:fld id="{EE128C4B-FA6C-4802-B485-5D4824F485CF}" type="datetime1">
              <a:rPr lang="tr-TR" smtClean="0"/>
              <a:t>2.05.2019</a:t>
            </a:fld>
            <a:endParaRPr lang="tr-TR"/>
          </a:p>
        </p:txBody>
      </p:sp>
      <p:sp>
        <p:nvSpPr>
          <p:cNvPr id="6" name="Altbilgi Yer Tutucusu 4"/>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72074"/>
            <a:ext cx="3994872" cy="1190471"/>
          </a:xfrm>
          <a:prstGeom prst="rect">
            <a:avLst/>
          </a:prstGeom>
        </p:spPr>
      </p:pic>
    </p:spTree>
    <p:extLst>
      <p:ext uri="{BB962C8B-B14F-4D97-AF65-F5344CB8AC3E}">
        <p14:creationId xmlns:p14="http://schemas.microsoft.com/office/powerpoint/2010/main" val="317630998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35362" y="980728"/>
            <a:ext cx="4285324" cy="720080"/>
          </a:xfrm>
        </p:spPr>
        <p:txBody>
          <a:bodyPr anchor="b"/>
          <a:lstStyle>
            <a:lvl1pPr algn="l">
              <a:defRPr sz="2400" b="1">
                <a:solidFill>
                  <a:schemeClr val="tx1"/>
                </a:solidFill>
              </a:defRPr>
            </a:lvl1pPr>
          </a:lstStyle>
          <a:p>
            <a:r>
              <a:rPr lang="tr-TR"/>
              <a:t>Asıl başlık stili için tıklatın</a:t>
            </a:r>
            <a:endParaRPr lang="tr-TR" dirty="0"/>
          </a:p>
        </p:txBody>
      </p:sp>
      <p:sp>
        <p:nvSpPr>
          <p:cNvPr id="3" name="İçerik Yer Tutucusu 2"/>
          <p:cNvSpPr>
            <a:spLocks noGrp="1"/>
          </p:cNvSpPr>
          <p:nvPr>
            <p:ph idx="1"/>
          </p:nvPr>
        </p:nvSpPr>
        <p:spPr>
          <a:xfrm>
            <a:off x="4766733" y="980728"/>
            <a:ext cx="7089907" cy="5400600"/>
          </a:xfrm>
        </p:spPr>
        <p:txBody>
          <a:bodyPr>
            <a:normAutofit/>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667"/>
            </a:lvl6pPr>
            <a:lvl7pPr>
              <a:defRPr sz="2667"/>
            </a:lvl7pPr>
            <a:lvl8pPr>
              <a:defRPr sz="2667"/>
            </a:lvl8pPr>
            <a:lvl9pPr>
              <a:defRPr sz="2667"/>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335362" y="1700808"/>
            <a:ext cx="4285324" cy="4680520"/>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r-TR"/>
              <a:t>Asıl metin stillerini düzenle</a:t>
            </a:r>
          </a:p>
        </p:txBody>
      </p:sp>
      <p:sp>
        <p:nvSpPr>
          <p:cNvPr id="6" name="Veri Yer Tutucusu 4"/>
          <p:cNvSpPr>
            <a:spLocks noGrp="1"/>
          </p:cNvSpPr>
          <p:nvPr>
            <p:ph type="dt" sz="half" idx="10"/>
          </p:nvPr>
        </p:nvSpPr>
        <p:spPr/>
        <p:txBody>
          <a:bodyPr/>
          <a:lstStyle>
            <a:lvl1pPr>
              <a:defRPr>
                <a:solidFill>
                  <a:schemeClr val="tx1"/>
                </a:solidFill>
              </a:defRPr>
            </a:lvl1pPr>
          </a:lstStyle>
          <a:p>
            <a:fld id="{CB833DB9-2D5A-4174-8DD2-3520F61D832C}" type="datetime1">
              <a:rPr lang="tr-TR" smtClean="0"/>
              <a:t>2.05.2019</a:t>
            </a:fld>
            <a:endParaRPr lang="tr-TR"/>
          </a:p>
        </p:txBody>
      </p:sp>
      <p:sp>
        <p:nvSpPr>
          <p:cNvPr id="7" name="Altbilgi Yer Tutucusu 5"/>
          <p:cNvSpPr>
            <a:spLocks noGrp="1"/>
          </p:cNvSpPr>
          <p:nvPr>
            <p:ph type="ftr" sz="quarter" idx="11"/>
          </p:nvPr>
        </p:nvSpPr>
        <p:spPr/>
        <p:txBody>
          <a:bodyPr/>
          <a:lstStyle>
            <a:lvl1pPr>
              <a:defRPr>
                <a:solidFill>
                  <a:schemeClr val="tx1"/>
                </a:solidFill>
              </a:defRPr>
            </a:lvl1pPr>
          </a:lstStyle>
          <a:p>
            <a:endParaRPr lang="tr-TR"/>
          </a:p>
        </p:txBody>
      </p:sp>
      <p:sp>
        <p:nvSpPr>
          <p:cNvPr id="8" name="Slayt Numarası Yer Tutucusu 6"/>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96274199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255574" y="5009728"/>
            <a:ext cx="7680853" cy="566739"/>
          </a:xfrm>
        </p:spPr>
        <p:txBody>
          <a:bodyPr anchor="b"/>
          <a:lstStyle>
            <a:lvl1pPr algn="l">
              <a:defRPr sz="2667" b="1">
                <a:solidFill>
                  <a:schemeClr val="tx1"/>
                </a:solidFill>
              </a:defRPr>
            </a:lvl1pPr>
          </a:lstStyle>
          <a:p>
            <a:r>
              <a:rPr lang="tr-TR"/>
              <a:t>Asıl başlık stili için tıklatın</a:t>
            </a:r>
          </a:p>
        </p:txBody>
      </p:sp>
      <p:sp>
        <p:nvSpPr>
          <p:cNvPr id="3" name="Resim Yer Tutucusu 2"/>
          <p:cNvSpPr>
            <a:spLocks noGrp="1"/>
          </p:cNvSpPr>
          <p:nvPr>
            <p:ph type="pic" idx="1"/>
          </p:nvPr>
        </p:nvSpPr>
        <p:spPr>
          <a:xfrm>
            <a:off x="2274640" y="612775"/>
            <a:ext cx="7642720" cy="4299031"/>
          </a:xfrm>
        </p:spPr>
        <p:style>
          <a:lnRef idx="2">
            <a:schemeClr val="accent2"/>
          </a:lnRef>
          <a:fillRef idx="1">
            <a:schemeClr val="lt1"/>
          </a:fillRef>
          <a:effectRef idx="0">
            <a:schemeClr val="accent2"/>
          </a:effectRef>
          <a:fontRef idx="none"/>
        </p:style>
        <p:txBody>
          <a:bodyPr rtlCol="0">
            <a:normAutofit/>
          </a:bodyPr>
          <a:lstStyle>
            <a:lvl1pPr marL="0" indent="0">
              <a:buNone/>
              <a:defRPr sz="4267">
                <a:solidFill>
                  <a:schemeClr val="tx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tr-TR" noProof="0"/>
              <a:t>Resim eklemek için simgeyi tıklatın</a:t>
            </a:r>
            <a:endParaRPr lang="tr-TR" noProof="0" dirty="0"/>
          </a:p>
        </p:txBody>
      </p:sp>
      <p:sp>
        <p:nvSpPr>
          <p:cNvPr id="4" name="Metin Yer Tutucusu 3"/>
          <p:cNvSpPr>
            <a:spLocks noGrp="1"/>
          </p:cNvSpPr>
          <p:nvPr>
            <p:ph type="body" sz="half" idx="2"/>
          </p:nvPr>
        </p:nvSpPr>
        <p:spPr>
          <a:xfrm>
            <a:off x="2255574" y="5576466"/>
            <a:ext cx="7680853" cy="804863"/>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r-TR"/>
              <a:t>Asıl metin stillerini düzenle</a:t>
            </a:r>
          </a:p>
        </p:txBody>
      </p:sp>
      <p:sp>
        <p:nvSpPr>
          <p:cNvPr id="6" name="Veri Yer Tutucusu 4"/>
          <p:cNvSpPr>
            <a:spLocks noGrp="1"/>
          </p:cNvSpPr>
          <p:nvPr>
            <p:ph type="dt" sz="half" idx="10"/>
          </p:nvPr>
        </p:nvSpPr>
        <p:spPr/>
        <p:txBody>
          <a:bodyPr/>
          <a:lstStyle>
            <a:lvl1pPr>
              <a:defRPr>
                <a:solidFill>
                  <a:schemeClr val="tx1"/>
                </a:solidFill>
              </a:defRPr>
            </a:lvl1pPr>
          </a:lstStyle>
          <a:p>
            <a:fld id="{D519C368-49D5-4451-A3D5-5742E9145EA8}" type="datetime1">
              <a:rPr lang="tr-TR" smtClean="0"/>
              <a:t>2.05.2019</a:t>
            </a:fld>
            <a:endParaRPr lang="tr-TR"/>
          </a:p>
        </p:txBody>
      </p:sp>
      <p:sp>
        <p:nvSpPr>
          <p:cNvPr id="7" name="Altbilgi Yer Tutucusu 5"/>
          <p:cNvSpPr>
            <a:spLocks noGrp="1"/>
          </p:cNvSpPr>
          <p:nvPr>
            <p:ph type="ftr" sz="quarter" idx="11"/>
          </p:nvPr>
        </p:nvSpPr>
        <p:spPr/>
        <p:txBody>
          <a:bodyPr/>
          <a:lstStyle>
            <a:lvl1pPr>
              <a:defRPr>
                <a:solidFill>
                  <a:schemeClr val="tx1"/>
                </a:solidFill>
              </a:defRPr>
            </a:lvl1pPr>
          </a:lstStyle>
          <a:p>
            <a:endParaRPr lang="tr-TR"/>
          </a:p>
        </p:txBody>
      </p:sp>
      <p:sp>
        <p:nvSpPr>
          <p:cNvPr id="8" name="Slayt Numarası Yer Tutucusu 6"/>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30914669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350"/>
            <a:ext cx="10513959" cy="687388"/>
          </a:xfrm>
        </p:spPr>
        <p:txBody>
          <a:bodyPr/>
          <a:lstStyle>
            <a:lvl1pPr>
              <a:defRPr>
                <a:solidFill>
                  <a:schemeClr val="tx1"/>
                </a:solidFill>
              </a:defRPr>
            </a:lvl1pPr>
          </a:lstStyle>
          <a:p>
            <a:r>
              <a:rPr lang="tr-TR"/>
              <a:t>Asıl başlık stili için tıklatın</a:t>
            </a:r>
          </a:p>
        </p:txBody>
      </p:sp>
      <p:sp>
        <p:nvSpPr>
          <p:cNvPr id="3" name="Dikey Metin Yer Tutucusu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solidFill>
                  <a:schemeClr val="tx1"/>
                </a:solidFill>
              </a:defRPr>
            </a:lvl1pPr>
          </a:lstStyle>
          <a:p>
            <a:fld id="{D11D0F24-3D3B-4078-BFD4-8AB7A4B7F7CC}" type="datetime1">
              <a:rPr lang="tr-TR" smtClean="0"/>
              <a:t>2.05.2019</a:t>
            </a:fld>
            <a:endParaRPr lang="tr-TR"/>
          </a:p>
        </p:txBody>
      </p:sp>
      <p:sp>
        <p:nvSpPr>
          <p:cNvPr id="6" name="Altbilgi Yer Tutucusu 4"/>
          <p:cNvSpPr>
            <a:spLocks noGrp="1"/>
          </p:cNvSpPr>
          <p:nvPr>
            <p:ph type="ftr" sz="quarter" idx="11"/>
          </p:nvPr>
        </p:nvSpPr>
        <p:spPr/>
        <p:txBody>
          <a:bodyPr/>
          <a:lstStyle>
            <a:lvl1pPr>
              <a:defRPr>
                <a:solidFill>
                  <a:schemeClr val="tx1"/>
                </a:solidFill>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02460493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072331" y="260648"/>
            <a:ext cx="2743200" cy="6120680"/>
          </a:xfrm>
        </p:spPr>
        <p:txBody>
          <a:bodyPr vert="eaVert"/>
          <a:lstStyle>
            <a:lvl1pPr>
              <a:defRPr>
                <a:solidFill>
                  <a:schemeClr val="tx1"/>
                </a:solidFill>
              </a:defRPr>
            </a:lvl1pPr>
          </a:lstStyle>
          <a:p>
            <a:r>
              <a:rPr lang="tr-TR"/>
              <a:t>Asıl başlık stili için tıklatın</a:t>
            </a:r>
          </a:p>
        </p:txBody>
      </p:sp>
      <p:sp>
        <p:nvSpPr>
          <p:cNvPr id="3" name="Dikey Metin Yer Tutucusu 2"/>
          <p:cNvSpPr>
            <a:spLocks noGrp="1"/>
          </p:cNvSpPr>
          <p:nvPr>
            <p:ph type="body" orient="vert" idx="1"/>
          </p:nvPr>
        </p:nvSpPr>
        <p:spPr>
          <a:xfrm>
            <a:off x="1343608" y="260648"/>
            <a:ext cx="7525523" cy="612068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solidFill>
                  <a:schemeClr val="tx1"/>
                </a:solidFill>
              </a:defRPr>
            </a:lvl1pPr>
          </a:lstStyle>
          <a:p>
            <a:fld id="{B886DE65-3399-4591-ABA2-7635DCAE9973}" type="datetime1">
              <a:rPr lang="tr-TR" smtClean="0"/>
              <a:t>2.05.2019</a:t>
            </a:fld>
            <a:endParaRPr lang="tr-TR"/>
          </a:p>
        </p:txBody>
      </p:sp>
      <p:sp>
        <p:nvSpPr>
          <p:cNvPr id="6" name="Altbilgi Yer Tutucusu 4"/>
          <p:cNvSpPr>
            <a:spLocks noGrp="1"/>
          </p:cNvSpPr>
          <p:nvPr>
            <p:ph type="ftr" sz="quarter" idx="11"/>
          </p:nvPr>
        </p:nvSpPr>
        <p:spPr/>
        <p:txBody>
          <a:bodyPr/>
          <a:lstStyle>
            <a:lvl1pPr>
              <a:defRPr>
                <a:solidFill>
                  <a:schemeClr val="tx1"/>
                </a:solidFill>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235392944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649"/>
            <a:ext cx="10513959" cy="687463"/>
          </a:xfrm>
        </p:spPr>
        <p:txBody>
          <a:bodyPr/>
          <a:lstStyle>
            <a:lvl1pPr>
              <a:defRPr>
                <a:solidFill>
                  <a:schemeClr val="tx1"/>
                </a:solidFill>
                <a:latin typeface="Calibri"/>
                <a:cs typeface="Calibri"/>
              </a:defRPr>
            </a:lvl1pPr>
          </a:lstStyle>
          <a:p>
            <a:r>
              <a:rPr lang="tr-TR"/>
              <a:t>Asıl başlık stili için tıklatın</a:t>
            </a:r>
            <a:endParaRPr lang="tr-TR" dirty="0"/>
          </a:p>
        </p:txBody>
      </p:sp>
      <p:sp>
        <p:nvSpPr>
          <p:cNvPr id="3" name="İçerik Yer Tutucusu 2"/>
          <p:cNvSpPr>
            <a:spLocks noGrp="1"/>
          </p:cNvSpPr>
          <p:nvPr>
            <p:ph idx="1"/>
          </p:nvPr>
        </p:nvSpPr>
        <p:spPr/>
        <p:txBody>
          <a:bodyPr/>
          <a:lstStyle>
            <a:lvl1pPr>
              <a:defRPr sz="2400">
                <a:solidFill>
                  <a:schemeClr val="tx1"/>
                </a:solidFill>
                <a:latin typeface="Calibri"/>
                <a:cs typeface="Calibri"/>
              </a:defRPr>
            </a:lvl1pPr>
            <a:lvl2pPr>
              <a:defRPr sz="1800">
                <a:solidFill>
                  <a:schemeClr val="tx1"/>
                </a:solidFill>
                <a:latin typeface="Calibri"/>
                <a:cs typeface="Calibri"/>
              </a:defRPr>
            </a:lvl2pPr>
            <a:lvl3pPr>
              <a:defRPr sz="1600">
                <a:solidFill>
                  <a:schemeClr val="tx1"/>
                </a:solidFill>
                <a:latin typeface="Calibri"/>
                <a:cs typeface="Calibri"/>
              </a:defRPr>
            </a:lvl3pPr>
            <a:lvl4pPr>
              <a:defRPr sz="1100">
                <a:solidFill>
                  <a:schemeClr val="tx1"/>
                </a:solidFill>
                <a:latin typeface="Calibri"/>
                <a:cs typeface="Calibri"/>
              </a:defRPr>
            </a:lvl4pPr>
            <a:lvl5pPr>
              <a:defRPr sz="1100">
                <a:solidFill>
                  <a:schemeClr val="tx1"/>
                </a:solidFill>
                <a:latin typeface="Calibri"/>
                <a:cs typeface="Calibri"/>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Veri Yer Tutucusu 3"/>
          <p:cNvSpPr>
            <a:spLocks noGrp="1"/>
          </p:cNvSpPr>
          <p:nvPr>
            <p:ph type="dt" sz="half" idx="10"/>
          </p:nvPr>
        </p:nvSpPr>
        <p:spPr/>
        <p:txBody>
          <a:bodyPr/>
          <a:lstStyle>
            <a:lvl1pPr>
              <a:defRPr>
                <a:solidFill>
                  <a:schemeClr val="tx1"/>
                </a:solidFill>
                <a:latin typeface="Calibri"/>
                <a:cs typeface="Calibri"/>
              </a:defRPr>
            </a:lvl1pPr>
          </a:lstStyle>
          <a:p>
            <a:fld id="{AB4B8C7D-4EAF-47BB-8B8D-DF357447F4BA}" type="datetime1">
              <a:rPr lang="tr-TR" smtClean="0"/>
              <a:t>2.05.2019</a:t>
            </a:fld>
            <a:endParaRPr lang="tr-TR"/>
          </a:p>
        </p:txBody>
      </p:sp>
      <p:sp>
        <p:nvSpPr>
          <p:cNvPr id="6" name="Altbilgi Yer Tutucusu 4"/>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901860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şekkür">
    <p:spTree>
      <p:nvGrpSpPr>
        <p:cNvPr id="1" name=""/>
        <p:cNvGrpSpPr/>
        <p:nvPr/>
      </p:nvGrpSpPr>
      <p:grpSpPr>
        <a:xfrm>
          <a:off x="0" y="0"/>
          <a:ext cx="0" cy="0"/>
          <a:chOff x="0" y="0"/>
          <a:chExt cx="0" cy="0"/>
        </a:xfrm>
      </p:grpSpPr>
      <p:sp>
        <p:nvSpPr>
          <p:cNvPr id="7" name="Metin Yer Tutucusu 6"/>
          <p:cNvSpPr>
            <a:spLocks noGrp="1"/>
          </p:cNvSpPr>
          <p:nvPr>
            <p:ph type="body" sz="quarter" idx="13"/>
          </p:nvPr>
        </p:nvSpPr>
        <p:spPr>
          <a:xfrm>
            <a:off x="729279" y="4077072"/>
            <a:ext cx="8737600" cy="504056"/>
          </a:xfrm>
        </p:spPr>
        <p:txBody>
          <a:bodyPr anchor="b">
            <a:normAutofit/>
          </a:bodyPr>
          <a:lstStyle>
            <a:lvl1pPr marL="0" indent="0">
              <a:buNone/>
              <a:defRPr sz="2667">
                <a:solidFill>
                  <a:schemeClr val="tx1"/>
                </a:solidFill>
                <a:latin typeface="Calibri"/>
                <a:cs typeface="Calibri"/>
              </a:defRPr>
            </a:lvl1pPr>
            <a:lvl2pPr marL="609585" indent="0">
              <a:buNone/>
              <a:defRPr/>
            </a:lvl2pPr>
            <a:lvl3pPr marL="1219170" indent="0">
              <a:buNone/>
              <a:defRPr/>
            </a:lvl3pPr>
            <a:lvl4pPr marL="1828754" indent="0">
              <a:buNone/>
              <a:defRPr/>
            </a:lvl4pPr>
            <a:lvl5pPr marL="2438339" indent="0">
              <a:buNone/>
              <a:defRPr/>
            </a:lvl5pPr>
          </a:lstStyle>
          <a:p>
            <a:pPr lvl="0"/>
            <a:r>
              <a:rPr lang="tr-TR"/>
              <a:t>Asıl metin stillerini düzenle</a:t>
            </a:r>
          </a:p>
        </p:txBody>
      </p:sp>
      <p:sp>
        <p:nvSpPr>
          <p:cNvPr id="12" name="Metin Yer Tutucusu 11"/>
          <p:cNvSpPr>
            <a:spLocks noGrp="1"/>
          </p:cNvSpPr>
          <p:nvPr>
            <p:ph type="body" sz="quarter" idx="14"/>
          </p:nvPr>
        </p:nvSpPr>
        <p:spPr>
          <a:xfrm>
            <a:off x="728948" y="4581128"/>
            <a:ext cx="8737600" cy="1656184"/>
          </a:xfrm>
        </p:spPr>
        <p:txBody>
          <a:bodyPr>
            <a:noAutofit/>
          </a:bodyPr>
          <a:lstStyle>
            <a:lvl1pPr marL="0" indent="0">
              <a:buNone/>
              <a:defRPr sz="2000">
                <a:solidFill>
                  <a:schemeClr val="tx1"/>
                </a:solidFill>
                <a:latin typeface="Calibri"/>
                <a:cs typeface="Calibri"/>
              </a:defRPr>
            </a:lvl1pPr>
            <a:lvl2pPr>
              <a:defRPr sz="3200"/>
            </a:lvl2pPr>
            <a:lvl3pPr>
              <a:defRPr sz="2667"/>
            </a:lvl3pPr>
            <a:lvl4pPr>
              <a:defRPr sz="2400"/>
            </a:lvl4pPr>
            <a:lvl5pPr>
              <a:defRPr sz="2400"/>
            </a:lvl5pPr>
          </a:lstStyle>
          <a:p>
            <a:pPr lvl="0"/>
            <a:r>
              <a:rPr lang="tr-TR"/>
              <a:t>Asıl metin stillerini düzenle</a:t>
            </a:r>
          </a:p>
        </p:txBody>
      </p:sp>
      <p:sp>
        <p:nvSpPr>
          <p:cNvPr id="18" name="Metin Yer Tutucusu 17"/>
          <p:cNvSpPr>
            <a:spLocks noGrp="1"/>
          </p:cNvSpPr>
          <p:nvPr>
            <p:ph type="body" sz="quarter" idx="18"/>
          </p:nvPr>
        </p:nvSpPr>
        <p:spPr>
          <a:xfrm>
            <a:off x="728948" y="2636838"/>
            <a:ext cx="9792491" cy="1008063"/>
          </a:xfrm>
        </p:spPr>
        <p:txBody>
          <a:bodyPr anchor="ctr">
            <a:normAutofit/>
          </a:bodyPr>
          <a:lstStyle>
            <a:lvl1pPr marL="0" indent="0" algn="l">
              <a:buNone/>
              <a:defRPr sz="4800">
                <a:solidFill>
                  <a:schemeClr val="tx1"/>
                </a:solidFill>
                <a:latin typeface="Calibri"/>
                <a:cs typeface="Calibri"/>
              </a:defRPr>
            </a:lvl1pPr>
          </a:lstStyle>
          <a:p>
            <a:pPr lvl="0"/>
            <a:r>
              <a:rPr lang="tr-TR"/>
              <a:t>Asıl metin stillerini düzenle</a:t>
            </a:r>
          </a:p>
        </p:txBody>
      </p:sp>
      <p:sp>
        <p:nvSpPr>
          <p:cNvPr id="6" name="Veri Yer Tutucusu 13"/>
          <p:cNvSpPr>
            <a:spLocks noGrp="1"/>
          </p:cNvSpPr>
          <p:nvPr>
            <p:ph type="dt" sz="half" idx="19"/>
          </p:nvPr>
        </p:nvSpPr>
        <p:spPr/>
        <p:txBody>
          <a:bodyPr/>
          <a:lstStyle>
            <a:lvl1pPr>
              <a:defRPr>
                <a:solidFill>
                  <a:schemeClr val="tx1"/>
                </a:solidFill>
                <a:latin typeface="Calibri"/>
                <a:cs typeface="Calibri"/>
              </a:defRPr>
            </a:lvl1pPr>
          </a:lstStyle>
          <a:p>
            <a:fld id="{9304921B-1B21-4A9E-AD28-7E828F75C81C}" type="datetime1">
              <a:rPr lang="tr-TR" smtClean="0"/>
              <a:t>2.05.2019</a:t>
            </a:fld>
            <a:endParaRPr lang="tr-TR"/>
          </a:p>
        </p:txBody>
      </p:sp>
      <p:sp>
        <p:nvSpPr>
          <p:cNvPr id="8" name="Altbilgi Yer Tutucusu 14"/>
          <p:cNvSpPr>
            <a:spLocks noGrp="1"/>
          </p:cNvSpPr>
          <p:nvPr>
            <p:ph type="ftr" sz="quarter" idx="20"/>
          </p:nvPr>
        </p:nvSpPr>
        <p:spPr/>
        <p:txBody>
          <a:bodyPr/>
          <a:lstStyle>
            <a:lvl1pPr>
              <a:defRPr>
                <a:solidFill>
                  <a:schemeClr val="tx1"/>
                </a:solidFill>
                <a:latin typeface="Calibri"/>
                <a:cs typeface="Calibri"/>
              </a:defRPr>
            </a:lvl1pPr>
          </a:lstStyle>
          <a:p>
            <a:endParaRPr lang="tr-TR"/>
          </a:p>
        </p:txBody>
      </p:sp>
      <p:sp>
        <p:nvSpPr>
          <p:cNvPr id="9" name="Slayt Numarası Yer Tutucusu 15"/>
          <p:cNvSpPr>
            <a:spLocks noGrp="1"/>
          </p:cNvSpPr>
          <p:nvPr>
            <p:ph type="sldNum" sz="quarter" idx="21"/>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48" y="514803"/>
            <a:ext cx="4203270" cy="1252574"/>
          </a:xfrm>
          <a:prstGeom prst="rect">
            <a:avLst/>
          </a:prstGeom>
        </p:spPr>
      </p:pic>
    </p:spTree>
    <p:extLst>
      <p:ext uri="{BB962C8B-B14F-4D97-AF65-F5344CB8AC3E}">
        <p14:creationId xmlns:p14="http://schemas.microsoft.com/office/powerpoint/2010/main" val="21228429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5333" b="1" cap="all">
                <a:solidFill>
                  <a:schemeClr val="tx1"/>
                </a:solidFill>
                <a:latin typeface="Calibri"/>
                <a:cs typeface="Calibri"/>
              </a:defRPr>
            </a:lvl1pPr>
          </a:lstStyle>
          <a:p>
            <a:r>
              <a:rPr lang="tr-TR"/>
              <a:t>Asıl başlık stili için tıklatın</a:t>
            </a:r>
            <a:endParaRPr lang="tr-TR" dirty="0"/>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Calibri"/>
                <a:cs typeface="Calibri"/>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tr-TR"/>
              <a:t>Asıl metin stillerini düzenle</a:t>
            </a:r>
          </a:p>
        </p:txBody>
      </p:sp>
      <p:sp>
        <p:nvSpPr>
          <p:cNvPr id="5" name="Veri Yer Tutucusu 3"/>
          <p:cNvSpPr>
            <a:spLocks noGrp="1"/>
          </p:cNvSpPr>
          <p:nvPr>
            <p:ph type="dt" sz="half" idx="10"/>
          </p:nvPr>
        </p:nvSpPr>
        <p:spPr/>
        <p:txBody>
          <a:bodyPr/>
          <a:lstStyle>
            <a:lvl1pPr>
              <a:defRPr>
                <a:solidFill>
                  <a:schemeClr val="tx1"/>
                </a:solidFill>
                <a:latin typeface="Calibri"/>
                <a:cs typeface="Calibri"/>
              </a:defRPr>
            </a:lvl1pPr>
          </a:lstStyle>
          <a:p>
            <a:fld id="{1FE759C2-7C31-4AFA-BE5D-3BC995EE194A}" type="datetime1">
              <a:rPr lang="tr-TR" smtClean="0"/>
              <a:t>2.05.2019</a:t>
            </a:fld>
            <a:endParaRPr lang="tr-TR"/>
          </a:p>
        </p:txBody>
      </p:sp>
      <p:sp>
        <p:nvSpPr>
          <p:cNvPr id="6" name="Altbilgi Yer Tutucusu 4"/>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33128791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350"/>
            <a:ext cx="10513961" cy="687388"/>
          </a:xfrm>
        </p:spPr>
        <p:txBody>
          <a:bodyPr/>
          <a:lstStyle>
            <a:lvl1pPr>
              <a:defRPr>
                <a:solidFill>
                  <a:schemeClr val="tx1"/>
                </a:solidFill>
                <a:latin typeface="Calibri"/>
                <a:cs typeface="Calibri"/>
              </a:defRPr>
            </a:lvl1pPr>
          </a:lstStyle>
          <a:p>
            <a:r>
              <a:rPr lang="tr-TR"/>
              <a:t>Asıl başlık stili için tıklatın</a:t>
            </a:r>
            <a:endParaRPr lang="tr-TR" dirty="0"/>
          </a:p>
        </p:txBody>
      </p:sp>
      <p:sp>
        <p:nvSpPr>
          <p:cNvPr id="3" name="İçerik Yer Tutucusu 2"/>
          <p:cNvSpPr>
            <a:spLocks noGrp="1"/>
          </p:cNvSpPr>
          <p:nvPr>
            <p:ph sz="half" idx="1"/>
          </p:nvPr>
        </p:nvSpPr>
        <p:spPr>
          <a:xfrm>
            <a:off x="335360" y="1124744"/>
            <a:ext cx="5664629" cy="5256584"/>
          </a:xfrm>
        </p:spPr>
        <p:txBody>
          <a:bodyPr/>
          <a:lstStyle>
            <a:lvl1pPr>
              <a:defRPr sz="3733">
                <a:solidFill>
                  <a:schemeClr val="tx1"/>
                </a:solidFill>
                <a:latin typeface="Calibri"/>
                <a:cs typeface="Calibri"/>
              </a:defRPr>
            </a:lvl1pPr>
            <a:lvl2pPr>
              <a:defRPr sz="3200">
                <a:solidFill>
                  <a:schemeClr val="tx1"/>
                </a:solidFill>
                <a:latin typeface="Calibri"/>
                <a:cs typeface="Calibri"/>
              </a:defRPr>
            </a:lvl2pPr>
            <a:lvl3pPr>
              <a:defRPr sz="2667">
                <a:solidFill>
                  <a:schemeClr val="tx1"/>
                </a:solidFill>
                <a:latin typeface="Calibri"/>
                <a:cs typeface="Calibri"/>
              </a:defRPr>
            </a:lvl3pPr>
            <a:lvl4pPr>
              <a:defRPr sz="2400">
                <a:solidFill>
                  <a:schemeClr val="tx1"/>
                </a:solidFill>
                <a:latin typeface="Calibri"/>
                <a:cs typeface="Calibri"/>
              </a:defRPr>
            </a:lvl4pPr>
            <a:lvl5pPr>
              <a:defRPr sz="2400">
                <a:solidFill>
                  <a:schemeClr val="tx1"/>
                </a:solidFill>
                <a:latin typeface="Calibri"/>
                <a:cs typeface="Calibri"/>
              </a:defRPr>
            </a:lvl5pPr>
            <a:lvl6pPr>
              <a:defRPr sz="2400"/>
            </a:lvl6pPr>
            <a:lvl7pPr>
              <a:defRPr sz="2400"/>
            </a:lvl7pPr>
            <a:lvl8pPr>
              <a:defRPr sz="2400"/>
            </a:lvl8pPr>
            <a:lvl9pPr>
              <a:defRPr sz="2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192011" y="1124744"/>
            <a:ext cx="5672832" cy="5256584"/>
          </a:xfrm>
        </p:spPr>
        <p:txBody>
          <a:bodyPr/>
          <a:lstStyle>
            <a:lvl1pPr>
              <a:defRPr sz="3733">
                <a:solidFill>
                  <a:schemeClr val="tx1"/>
                </a:solidFill>
                <a:latin typeface="Calibri"/>
                <a:cs typeface="Calibri"/>
              </a:defRPr>
            </a:lvl1pPr>
            <a:lvl2pPr>
              <a:defRPr sz="3200">
                <a:solidFill>
                  <a:schemeClr val="tx1"/>
                </a:solidFill>
                <a:latin typeface="Calibri"/>
                <a:cs typeface="Calibri"/>
              </a:defRPr>
            </a:lvl2pPr>
            <a:lvl3pPr>
              <a:defRPr sz="2667">
                <a:solidFill>
                  <a:schemeClr val="tx1"/>
                </a:solidFill>
                <a:latin typeface="Calibri"/>
                <a:cs typeface="Calibri"/>
              </a:defRPr>
            </a:lvl3pPr>
            <a:lvl4pPr>
              <a:defRPr sz="2400">
                <a:solidFill>
                  <a:schemeClr val="tx1"/>
                </a:solidFill>
                <a:latin typeface="Calibri"/>
                <a:cs typeface="Calibri"/>
              </a:defRPr>
            </a:lvl4pPr>
            <a:lvl5pPr>
              <a:defRPr sz="2400">
                <a:solidFill>
                  <a:schemeClr val="tx1"/>
                </a:solidFill>
                <a:latin typeface="Calibri"/>
                <a:cs typeface="Calibri"/>
              </a:defRPr>
            </a:lvl5pPr>
            <a:lvl6pPr>
              <a:defRPr sz="2400"/>
            </a:lvl6pPr>
            <a:lvl7pPr>
              <a:defRPr sz="2400"/>
            </a:lvl7pPr>
            <a:lvl8pPr>
              <a:defRPr sz="2400"/>
            </a:lvl8pPr>
            <a:lvl9pPr>
              <a:defRPr sz="2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4"/>
          <p:cNvSpPr>
            <a:spLocks noGrp="1"/>
          </p:cNvSpPr>
          <p:nvPr>
            <p:ph type="dt" sz="half" idx="10"/>
          </p:nvPr>
        </p:nvSpPr>
        <p:spPr/>
        <p:txBody>
          <a:bodyPr/>
          <a:lstStyle>
            <a:lvl1pPr>
              <a:defRPr>
                <a:solidFill>
                  <a:schemeClr val="tx1"/>
                </a:solidFill>
                <a:latin typeface="Calibri"/>
                <a:cs typeface="Calibri"/>
              </a:defRPr>
            </a:lvl1pPr>
          </a:lstStyle>
          <a:p>
            <a:fld id="{D5FCD72E-E6BC-4F10-B17B-9752C219862C}" type="datetime1">
              <a:rPr lang="tr-TR" smtClean="0"/>
              <a:t>2.05.2019</a:t>
            </a:fld>
            <a:endParaRPr lang="tr-TR"/>
          </a:p>
        </p:txBody>
      </p:sp>
      <p:sp>
        <p:nvSpPr>
          <p:cNvPr id="7" name="Altbilgi Yer Tutucusu 5"/>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8" name="Slayt Numarası Yer Tutucusu 6"/>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106123716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350"/>
            <a:ext cx="10513035" cy="687388"/>
          </a:xfrm>
        </p:spPr>
        <p:txBody>
          <a:bodyPr/>
          <a:lstStyle>
            <a:lvl1pPr>
              <a:defRPr>
                <a:solidFill>
                  <a:schemeClr val="tx1"/>
                </a:solidFill>
                <a:latin typeface="Calibri"/>
                <a:cs typeface="Calibri"/>
              </a:defRPr>
            </a:lvl1pPr>
          </a:lstStyle>
          <a:p>
            <a:r>
              <a:rPr lang="tr-TR"/>
              <a:t>Asıl başlık stili için tıklatın</a:t>
            </a:r>
          </a:p>
        </p:txBody>
      </p:sp>
      <p:sp>
        <p:nvSpPr>
          <p:cNvPr id="3" name="Metin Yer Tutucusu 2"/>
          <p:cNvSpPr>
            <a:spLocks noGrp="1"/>
          </p:cNvSpPr>
          <p:nvPr>
            <p:ph type="body" idx="1"/>
          </p:nvPr>
        </p:nvSpPr>
        <p:spPr>
          <a:xfrm>
            <a:off x="335360" y="1052737"/>
            <a:ext cx="5661157" cy="906115"/>
          </a:xfrm>
        </p:spPr>
        <p:txBody>
          <a:bodyPr anchor="b"/>
          <a:lstStyle>
            <a:lvl1pPr marL="0" indent="0">
              <a:buNone/>
              <a:defRPr sz="3200" b="1">
                <a:solidFill>
                  <a:schemeClr val="tx1"/>
                </a:solidFill>
                <a:latin typeface="Calibri"/>
                <a:cs typeface="Calibri"/>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tr-TR"/>
              <a:t>Asıl metin stillerini düzenle</a:t>
            </a:r>
          </a:p>
        </p:txBody>
      </p:sp>
      <p:sp>
        <p:nvSpPr>
          <p:cNvPr id="4" name="İçerik Yer Tutucusu 3"/>
          <p:cNvSpPr>
            <a:spLocks noGrp="1"/>
          </p:cNvSpPr>
          <p:nvPr>
            <p:ph sz="half" idx="2"/>
          </p:nvPr>
        </p:nvSpPr>
        <p:spPr>
          <a:xfrm>
            <a:off x="335360" y="1972063"/>
            <a:ext cx="5661157" cy="4392488"/>
          </a:xfrm>
        </p:spPr>
        <p:txBody>
          <a:bodyPr/>
          <a:lstStyle>
            <a:lvl1pPr>
              <a:defRPr sz="3200">
                <a:solidFill>
                  <a:schemeClr val="tx1"/>
                </a:solidFill>
                <a:latin typeface="Calibri"/>
                <a:cs typeface="Calibri"/>
              </a:defRPr>
            </a:lvl1pPr>
            <a:lvl2pPr>
              <a:defRPr sz="2667">
                <a:solidFill>
                  <a:schemeClr val="tx1"/>
                </a:solidFill>
                <a:latin typeface="Calibri"/>
                <a:cs typeface="Calibri"/>
              </a:defRPr>
            </a:lvl2pPr>
            <a:lvl3pPr>
              <a:defRPr sz="2400">
                <a:solidFill>
                  <a:schemeClr val="tx1"/>
                </a:solidFill>
                <a:latin typeface="Calibri"/>
                <a:cs typeface="Calibri"/>
              </a:defRPr>
            </a:lvl3pPr>
            <a:lvl4pPr>
              <a:defRPr sz="2133">
                <a:solidFill>
                  <a:schemeClr val="tx1"/>
                </a:solidFill>
                <a:latin typeface="Calibri"/>
                <a:cs typeface="Calibri"/>
              </a:defRPr>
            </a:lvl4pPr>
            <a:lvl5pPr>
              <a:defRPr sz="2133">
                <a:solidFill>
                  <a:schemeClr val="tx1"/>
                </a:solidFill>
                <a:latin typeface="Calibri"/>
                <a:cs typeface="Calibri"/>
              </a:defRPr>
            </a:lvl5pPr>
            <a:lvl6pPr>
              <a:defRPr sz="2133"/>
            </a:lvl6pPr>
            <a:lvl7pPr>
              <a:defRPr sz="2133"/>
            </a:lvl7pPr>
            <a:lvl8pPr>
              <a:defRPr sz="2133"/>
            </a:lvl8pPr>
            <a:lvl9pPr>
              <a:defRPr sz="213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193369" y="1052737"/>
            <a:ext cx="5663273" cy="906115"/>
          </a:xfrm>
        </p:spPr>
        <p:txBody>
          <a:bodyPr anchor="b"/>
          <a:lstStyle>
            <a:lvl1pPr marL="0" indent="0">
              <a:buNone/>
              <a:defRPr sz="3200" b="1">
                <a:solidFill>
                  <a:schemeClr val="tx1"/>
                </a:solidFill>
                <a:latin typeface="Calibri"/>
                <a:cs typeface="Calibri"/>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tr-TR"/>
              <a:t>Asıl metin stillerini düzenle</a:t>
            </a:r>
          </a:p>
        </p:txBody>
      </p:sp>
      <p:sp>
        <p:nvSpPr>
          <p:cNvPr id="6" name="İçerik Yer Tutucusu 5"/>
          <p:cNvSpPr>
            <a:spLocks noGrp="1"/>
          </p:cNvSpPr>
          <p:nvPr>
            <p:ph sz="quarter" idx="4"/>
          </p:nvPr>
        </p:nvSpPr>
        <p:spPr>
          <a:xfrm>
            <a:off x="6193369" y="1972063"/>
            <a:ext cx="5663273" cy="4392488"/>
          </a:xfrm>
        </p:spPr>
        <p:txBody>
          <a:bodyPr/>
          <a:lstStyle>
            <a:lvl1pPr>
              <a:defRPr sz="3200">
                <a:solidFill>
                  <a:schemeClr val="tx1"/>
                </a:solidFill>
                <a:latin typeface="Calibri"/>
                <a:cs typeface="Calibri"/>
              </a:defRPr>
            </a:lvl1pPr>
            <a:lvl2pPr>
              <a:defRPr sz="2667">
                <a:solidFill>
                  <a:schemeClr val="tx1"/>
                </a:solidFill>
                <a:latin typeface="Calibri"/>
                <a:cs typeface="Calibri"/>
              </a:defRPr>
            </a:lvl2pPr>
            <a:lvl3pPr>
              <a:defRPr sz="2400">
                <a:solidFill>
                  <a:schemeClr val="tx1"/>
                </a:solidFill>
                <a:latin typeface="Calibri"/>
                <a:cs typeface="Calibri"/>
              </a:defRPr>
            </a:lvl3pPr>
            <a:lvl4pPr>
              <a:defRPr sz="2133">
                <a:solidFill>
                  <a:schemeClr val="tx1"/>
                </a:solidFill>
                <a:latin typeface="Calibri"/>
                <a:cs typeface="Calibri"/>
              </a:defRPr>
            </a:lvl4pPr>
            <a:lvl5pPr>
              <a:defRPr sz="2133">
                <a:solidFill>
                  <a:schemeClr val="tx1"/>
                </a:solidFill>
                <a:latin typeface="Calibri"/>
                <a:cs typeface="Calibri"/>
              </a:defRPr>
            </a:lvl5pPr>
            <a:lvl6pPr>
              <a:defRPr sz="2133"/>
            </a:lvl6pPr>
            <a:lvl7pPr>
              <a:defRPr sz="2133"/>
            </a:lvl7pPr>
            <a:lvl8pPr>
              <a:defRPr sz="2133"/>
            </a:lvl8pPr>
            <a:lvl9pPr>
              <a:defRPr sz="213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8" name="Veri Yer Tutucusu 6"/>
          <p:cNvSpPr>
            <a:spLocks noGrp="1"/>
          </p:cNvSpPr>
          <p:nvPr>
            <p:ph type="dt" sz="half" idx="10"/>
          </p:nvPr>
        </p:nvSpPr>
        <p:spPr/>
        <p:txBody>
          <a:bodyPr/>
          <a:lstStyle>
            <a:lvl1pPr>
              <a:defRPr>
                <a:solidFill>
                  <a:schemeClr val="tx1"/>
                </a:solidFill>
                <a:latin typeface="Calibri"/>
                <a:cs typeface="Calibri"/>
              </a:defRPr>
            </a:lvl1pPr>
          </a:lstStyle>
          <a:p>
            <a:fld id="{AF8DC4C4-7F48-4CE0-96F0-C2E018EDF648}" type="datetime1">
              <a:rPr lang="tr-TR" smtClean="0"/>
              <a:t>2.05.2019</a:t>
            </a:fld>
            <a:endParaRPr lang="tr-TR"/>
          </a:p>
        </p:txBody>
      </p:sp>
      <p:sp>
        <p:nvSpPr>
          <p:cNvPr id="9" name="Altbilgi Yer Tutucusu 7"/>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10" name="Slayt Numarası Yer Tutucusu 8"/>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269203880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350"/>
            <a:ext cx="10513960" cy="687388"/>
          </a:xfrm>
        </p:spPr>
        <p:txBody>
          <a:bodyPr/>
          <a:lstStyle>
            <a:lvl1pPr>
              <a:defRPr>
                <a:solidFill>
                  <a:schemeClr val="tx1"/>
                </a:solidFill>
              </a:defRPr>
            </a:lvl1pPr>
          </a:lstStyle>
          <a:p>
            <a:r>
              <a:rPr lang="tr-TR"/>
              <a:t>Asıl başlık stili için tıklatın</a:t>
            </a:r>
          </a:p>
        </p:txBody>
      </p:sp>
      <p:sp>
        <p:nvSpPr>
          <p:cNvPr id="4" name="Veri Yer Tutucusu 2"/>
          <p:cNvSpPr>
            <a:spLocks noGrp="1"/>
          </p:cNvSpPr>
          <p:nvPr>
            <p:ph type="dt" sz="half" idx="10"/>
          </p:nvPr>
        </p:nvSpPr>
        <p:spPr/>
        <p:txBody>
          <a:bodyPr/>
          <a:lstStyle>
            <a:lvl1pPr>
              <a:defRPr>
                <a:solidFill>
                  <a:schemeClr val="tx1"/>
                </a:solidFill>
              </a:defRPr>
            </a:lvl1pPr>
          </a:lstStyle>
          <a:p>
            <a:fld id="{FCD1F78F-1CD3-4B1E-A3C8-6246F4B218F6}" type="datetime1">
              <a:rPr lang="tr-TR" smtClean="0"/>
              <a:t>2.05.2019</a:t>
            </a:fld>
            <a:endParaRPr lang="tr-TR"/>
          </a:p>
        </p:txBody>
      </p:sp>
      <p:sp>
        <p:nvSpPr>
          <p:cNvPr id="5" name="Altbilgi Yer Tutucusu 3"/>
          <p:cNvSpPr>
            <a:spLocks noGrp="1"/>
          </p:cNvSpPr>
          <p:nvPr>
            <p:ph type="ftr" sz="quarter" idx="11"/>
          </p:nvPr>
        </p:nvSpPr>
        <p:spPr/>
        <p:txBody>
          <a:bodyPr/>
          <a:lstStyle>
            <a:lvl1pPr>
              <a:defRPr>
                <a:solidFill>
                  <a:schemeClr val="tx1"/>
                </a:solidFill>
              </a:defRPr>
            </a:lvl1pPr>
          </a:lstStyle>
          <a:p>
            <a:endParaRPr lang="tr-TR"/>
          </a:p>
        </p:txBody>
      </p:sp>
      <p:sp>
        <p:nvSpPr>
          <p:cNvPr id="6" name="Slayt Numarası Yer Tutucusu 4"/>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112559180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lvl1pPr>
              <a:defRPr>
                <a:solidFill>
                  <a:schemeClr val="tx1"/>
                </a:solidFill>
              </a:defRPr>
            </a:lvl1pPr>
          </a:lstStyle>
          <a:p>
            <a:fld id="{2E302D77-1A92-4B15-ACC0-0CF8CD4C1F68}" type="datetime1">
              <a:rPr lang="tr-TR" smtClean="0"/>
              <a:t>2.05.2019</a:t>
            </a:fld>
            <a:endParaRPr lang="tr-TR"/>
          </a:p>
        </p:txBody>
      </p:sp>
      <p:sp>
        <p:nvSpPr>
          <p:cNvPr id="4" name="Altbilgi Yer Tutucusu 2"/>
          <p:cNvSpPr>
            <a:spLocks noGrp="1"/>
          </p:cNvSpPr>
          <p:nvPr>
            <p:ph type="ftr" sz="quarter" idx="11"/>
          </p:nvPr>
        </p:nvSpPr>
        <p:spPr/>
        <p:txBody>
          <a:bodyPr/>
          <a:lstStyle>
            <a:lvl1pPr>
              <a:defRPr>
                <a:solidFill>
                  <a:schemeClr val="tx1"/>
                </a:solidFill>
              </a:defRPr>
            </a:lvl1pPr>
          </a:lstStyle>
          <a:p>
            <a:endParaRPr lang="tr-TR"/>
          </a:p>
        </p:txBody>
      </p:sp>
      <p:sp>
        <p:nvSpPr>
          <p:cNvPr id="5" name="Slayt Numarası Yer Tutucusu 3"/>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43929726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amamen Boş">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lvl1pPr>
              <a:defRPr>
                <a:solidFill>
                  <a:schemeClr val="tx1"/>
                </a:solidFill>
              </a:defRPr>
            </a:lvl1pPr>
          </a:lstStyle>
          <a:p>
            <a:fld id="{FBF776CA-23D8-48A0-B5A8-7A62BB49D7E9}" type="datetime1">
              <a:rPr lang="tr-TR" smtClean="0"/>
              <a:t>2.05.2019</a:t>
            </a:fld>
            <a:endParaRPr lang="tr-TR"/>
          </a:p>
        </p:txBody>
      </p:sp>
      <p:sp>
        <p:nvSpPr>
          <p:cNvPr id="4" name="Altbilgi Yer Tutucusu 2"/>
          <p:cNvSpPr>
            <a:spLocks noGrp="1"/>
          </p:cNvSpPr>
          <p:nvPr>
            <p:ph type="ftr" sz="quarter" idx="11"/>
          </p:nvPr>
        </p:nvSpPr>
        <p:spPr/>
        <p:txBody>
          <a:bodyPr/>
          <a:lstStyle>
            <a:lvl1pPr>
              <a:defRPr>
                <a:solidFill>
                  <a:schemeClr val="tx1"/>
                </a:solidFill>
              </a:defRPr>
            </a:lvl1pPr>
          </a:lstStyle>
          <a:p>
            <a:endParaRPr lang="tr-TR"/>
          </a:p>
        </p:txBody>
      </p:sp>
      <p:sp>
        <p:nvSpPr>
          <p:cNvPr id="5" name="Slayt Numarası Yer Tutucusu 3"/>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spTree>
    <p:extLst>
      <p:ext uri="{BB962C8B-B14F-4D97-AF65-F5344CB8AC3E}">
        <p14:creationId xmlns:p14="http://schemas.microsoft.com/office/powerpoint/2010/main" val="33927208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1871136" y="260350"/>
            <a:ext cx="998643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Metin Yer Tutucusu 2"/>
          <p:cNvSpPr>
            <a:spLocks noGrp="1"/>
          </p:cNvSpPr>
          <p:nvPr>
            <p:ph type="body" idx="1"/>
          </p:nvPr>
        </p:nvSpPr>
        <p:spPr bwMode="auto">
          <a:xfrm>
            <a:off x="334434" y="1125539"/>
            <a:ext cx="11523133"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334434" y="6445252"/>
            <a:ext cx="1536700" cy="301625"/>
          </a:xfrm>
          <a:prstGeom prst="rect">
            <a:avLst/>
          </a:prstGeom>
        </p:spPr>
        <p:txBody>
          <a:bodyPr vert="horz" lIns="91440" tIns="45720" rIns="91440" bIns="45720" rtlCol="0" anchor="ctr"/>
          <a:lstStyle>
            <a:lvl1pPr algn="l" fontAlgn="auto">
              <a:spcBef>
                <a:spcPts val="0"/>
              </a:spcBef>
              <a:spcAft>
                <a:spcPts val="0"/>
              </a:spcAft>
              <a:defRPr sz="1333" smtClean="0">
                <a:solidFill>
                  <a:schemeClr val="tx1"/>
                </a:solidFill>
                <a:latin typeface="+mn-lt"/>
                <a:cs typeface="+mn-cs"/>
              </a:defRPr>
            </a:lvl1pPr>
          </a:lstStyle>
          <a:p>
            <a:fld id="{4B48A74F-ACBC-4966-AECC-EEC784F6DEF9}" type="datetime1">
              <a:rPr lang="tr-TR" smtClean="0"/>
              <a:t>2.05.2019</a:t>
            </a:fld>
            <a:endParaRPr lang="tr-TR"/>
          </a:p>
        </p:txBody>
      </p:sp>
      <p:sp>
        <p:nvSpPr>
          <p:cNvPr id="5" name="Altbilgi Yer Tutucusu 4"/>
          <p:cNvSpPr>
            <a:spLocks noGrp="1"/>
          </p:cNvSpPr>
          <p:nvPr>
            <p:ph type="ftr" sz="quarter" idx="3"/>
          </p:nvPr>
        </p:nvSpPr>
        <p:spPr>
          <a:xfrm>
            <a:off x="1968502" y="6453189"/>
            <a:ext cx="8640233" cy="301625"/>
          </a:xfrm>
          <a:prstGeom prst="rect">
            <a:avLst/>
          </a:prstGeom>
        </p:spPr>
        <p:txBody>
          <a:bodyPr vert="horz" lIns="91440" tIns="45720" rIns="91440" bIns="45720" rtlCol="0" anchor="ctr"/>
          <a:lstStyle>
            <a:lvl1pPr algn="ctr" fontAlgn="auto">
              <a:spcBef>
                <a:spcPts val="0"/>
              </a:spcBef>
              <a:spcAft>
                <a:spcPts val="0"/>
              </a:spcAft>
              <a:defRPr sz="1333" smtClean="0">
                <a:solidFill>
                  <a:schemeClr val="tx1"/>
                </a:solidFill>
                <a:latin typeface="+mn-lt"/>
                <a:cs typeface="+mn-cs"/>
              </a:defRPr>
            </a:lvl1pPr>
          </a:lstStyle>
          <a:p>
            <a:endParaRPr lang="tr-TR"/>
          </a:p>
        </p:txBody>
      </p:sp>
      <p:sp>
        <p:nvSpPr>
          <p:cNvPr id="6" name="Slayt Numarası Yer Tutucusu 5"/>
          <p:cNvSpPr>
            <a:spLocks noGrp="1"/>
          </p:cNvSpPr>
          <p:nvPr>
            <p:ph type="sldNum" sz="quarter" idx="4"/>
          </p:nvPr>
        </p:nvSpPr>
        <p:spPr>
          <a:xfrm>
            <a:off x="10703986" y="6453189"/>
            <a:ext cx="1153583" cy="301625"/>
          </a:xfrm>
          <a:prstGeom prst="rect">
            <a:avLst/>
          </a:prstGeom>
        </p:spPr>
        <p:txBody>
          <a:bodyPr vert="horz" lIns="91440" tIns="45720" rIns="91440" bIns="45720" rtlCol="0" anchor="ctr"/>
          <a:lstStyle>
            <a:lvl1pPr algn="r" fontAlgn="auto">
              <a:spcBef>
                <a:spcPts val="0"/>
              </a:spcBef>
              <a:spcAft>
                <a:spcPts val="0"/>
              </a:spcAft>
              <a:defRPr sz="1333" smtClean="0">
                <a:solidFill>
                  <a:schemeClr val="tx1"/>
                </a:solidFill>
                <a:latin typeface="+mn-lt"/>
                <a:cs typeface="+mn-cs"/>
              </a:defRPr>
            </a:lvl1pPr>
          </a:lstStyle>
          <a:p>
            <a:fld id="{5BADFCE9-6BD7-4E11-993B-2E6AC35B8E00}" type="slidenum">
              <a:rPr lang="tr-TR" smtClean="0"/>
              <a:t>‹#›</a:t>
            </a:fld>
            <a:endParaRPr lang="tr-TR"/>
          </a:p>
        </p:txBody>
      </p:sp>
    </p:spTree>
    <p:extLst>
      <p:ext uri="{BB962C8B-B14F-4D97-AF65-F5344CB8AC3E}">
        <p14:creationId xmlns:p14="http://schemas.microsoft.com/office/powerpoint/2010/main" val="329897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ipe/>
  </p:transition>
  <p:hf hdr="0" ftr="0" dt="0"/>
  <p:txStyles>
    <p:title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2"/>
          </a:solidFill>
          <a:latin typeface="Calibri" pitchFamily="34" charset="0"/>
        </a:defRPr>
      </a:lvl2pPr>
      <a:lvl3pPr algn="l" rtl="0" eaLnBrk="1" fontAlgn="base" hangingPunct="1">
        <a:spcBef>
          <a:spcPct val="0"/>
        </a:spcBef>
        <a:spcAft>
          <a:spcPct val="0"/>
        </a:spcAft>
        <a:defRPr sz="4000" b="1">
          <a:solidFill>
            <a:schemeClr val="tx2"/>
          </a:solidFill>
          <a:latin typeface="Calibri" pitchFamily="34" charset="0"/>
        </a:defRPr>
      </a:lvl3pPr>
      <a:lvl4pPr algn="l" rtl="0" eaLnBrk="1" fontAlgn="base" hangingPunct="1">
        <a:spcBef>
          <a:spcPct val="0"/>
        </a:spcBef>
        <a:spcAft>
          <a:spcPct val="0"/>
        </a:spcAft>
        <a:defRPr sz="4000" b="1">
          <a:solidFill>
            <a:schemeClr val="tx2"/>
          </a:solidFill>
          <a:latin typeface="Calibri" pitchFamily="34" charset="0"/>
        </a:defRPr>
      </a:lvl4pPr>
      <a:lvl5pPr algn="l" rtl="0" eaLnBrk="1" fontAlgn="base" hangingPunct="1">
        <a:spcBef>
          <a:spcPct val="0"/>
        </a:spcBef>
        <a:spcAft>
          <a:spcPct val="0"/>
        </a:spcAft>
        <a:defRPr sz="4000" b="1">
          <a:solidFill>
            <a:schemeClr val="tx2"/>
          </a:solidFill>
          <a:latin typeface="Calibri" pitchFamily="34" charset="0"/>
        </a:defRPr>
      </a:lvl5pPr>
      <a:lvl6pPr marL="609585" algn="l" rtl="0" eaLnBrk="1" fontAlgn="base" hangingPunct="1">
        <a:spcBef>
          <a:spcPct val="0"/>
        </a:spcBef>
        <a:spcAft>
          <a:spcPct val="0"/>
        </a:spcAft>
        <a:defRPr sz="4000" b="1">
          <a:solidFill>
            <a:schemeClr val="tx2"/>
          </a:solidFill>
          <a:latin typeface="Calibri" pitchFamily="34" charset="0"/>
        </a:defRPr>
      </a:lvl6pPr>
      <a:lvl7pPr marL="1219170" algn="l" rtl="0" eaLnBrk="1" fontAlgn="base" hangingPunct="1">
        <a:spcBef>
          <a:spcPct val="0"/>
        </a:spcBef>
        <a:spcAft>
          <a:spcPct val="0"/>
        </a:spcAft>
        <a:defRPr sz="4000" b="1">
          <a:solidFill>
            <a:schemeClr val="tx2"/>
          </a:solidFill>
          <a:latin typeface="Calibri" pitchFamily="34" charset="0"/>
        </a:defRPr>
      </a:lvl7pPr>
      <a:lvl8pPr marL="1828754" algn="l" rtl="0" eaLnBrk="1" fontAlgn="base" hangingPunct="1">
        <a:spcBef>
          <a:spcPct val="0"/>
        </a:spcBef>
        <a:spcAft>
          <a:spcPct val="0"/>
        </a:spcAft>
        <a:defRPr sz="4000" b="1">
          <a:solidFill>
            <a:schemeClr val="tx2"/>
          </a:solidFill>
          <a:latin typeface="Calibri" pitchFamily="34" charset="0"/>
        </a:defRPr>
      </a:lvl8pPr>
      <a:lvl9pPr marL="2438339" algn="l" rtl="0" eaLnBrk="1" fontAlgn="base" hangingPunct="1">
        <a:spcBef>
          <a:spcPct val="0"/>
        </a:spcBef>
        <a:spcAft>
          <a:spcPct val="0"/>
        </a:spcAft>
        <a:defRPr sz="4000" b="1">
          <a:solidFill>
            <a:schemeClr val="tx2"/>
          </a:solidFill>
          <a:latin typeface="Calibri" pitchFamily="34" charset="0"/>
        </a:defRPr>
      </a:lvl9pPr>
    </p:titleStyle>
    <p:bodyStyle>
      <a:lvl1pPr marL="457189" indent="-457189"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523962" indent="-304792"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tr-T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14400" y="2161582"/>
            <a:ext cx="10363200" cy="2719184"/>
          </a:xfrm>
        </p:spPr>
        <p:txBody>
          <a:bodyPr/>
          <a:lstStyle/>
          <a:p>
            <a:r>
              <a:rPr lang="tr-TR" sz="4000" dirty="0"/>
              <a:t>Sıfır Atık Yönetmeliği Taslağı</a:t>
            </a:r>
            <a:endParaRPr lang="tr-TR" sz="4000" b="0" dirty="0"/>
          </a:p>
        </p:txBody>
      </p:sp>
      <p:sp>
        <p:nvSpPr>
          <p:cNvPr id="7" name="Alt Başlık 6">
            <a:extLst>
              <a:ext uri="{FF2B5EF4-FFF2-40B4-BE49-F238E27FC236}">
                <a16:creationId xmlns:a16="http://schemas.microsoft.com/office/drawing/2014/main" id="{43E49B70-F2A6-C645-83FF-837FC3EB1BCB}"/>
              </a:ext>
            </a:extLst>
          </p:cNvPr>
          <p:cNvSpPr>
            <a:spLocks noGrp="1"/>
          </p:cNvSpPr>
          <p:nvPr>
            <p:ph type="subTitle" idx="1"/>
          </p:nvPr>
        </p:nvSpPr>
        <p:spPr/>
        <p:txBody>
          <a:bodyPr>
            <a:normAutofit fontScale="92500"/>
          </a:bodyPr>
          <a:lstStyle/>
          <a:p>
            <a:r>
              <a:rPr lang="tr-TR" dirty="0"/>
              <a:t>Oğuzhan AKINÇ</a:t>
            </a:r>
          </a:p>
          <a:p>
            <a:r>
              <a:rPr lang="tr-TR" sz="1400" dirty="0"/>
              <a:t>Sıfır Atık Yönetimi Dairesi Başkanı				Marmara Belediyeler Birliği Sıfır Atık Yönetmeliği </a:t>
            </a:r>
            <a:r>
              <a:rPr lang="tr-TR" sz="1400" dirty="0" err="1"/>
              <a:t>Çalıştayı</a:t>
            </a:r>
            <a:r>
              <a:rPr lang="tr-TR" sz="1400" dirty="0"/>
              <a:t>, 02.05.2019</a:t>
            </a:r>
          </a:p>
        </p:txBody>
      </p:sp>
      <p:pic>
        <p:nvPicPr>
          <p:cNvPr id="3" name="Resim 21">
            <a:extLst>
              <a:ext uri="{FF2B5EF4-FFF2-40B4-BE49-F238E27FC236}">
                <a16:creationId xmlns:a16="http://schemas.microsoft.com/office/drawing/2014/main" id="{A9C4317D-1947-B24E-9B89-440632AD77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a:xfrm>
            <a:off x="8924925" y="452621"/>
            <a:ext cx="2689916" cy="1524614"/>
          </a:xfrm>
          <a:prstGeom prst="rect">
            <a:avLst/>
          </a:prstGeom>
          <a:noFill/>
          <a:ln cap="flat">
            <a:noFill/>
          </a:ln>
        </p:spPr>
      </p:pic>
    </p:spTree>
    <p:extLst>
      <p:ext uri="{BB962C8B-B14F-4D97-AF65-F5344CB8AC3E}">
        <p14:creationId xmlns:p14="http://schemas.microsoft.com/office/powerpoint/2010/main" val="4095321506"/>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81A58870-7B88-674E-9FE1-624673C9B14A}"/>
              </a:ext>
            </a:extLst>
          </p:cNvPr>
          <p:cNvSpPr>
            <a:spLocks noGrp="1"/>
          </p:cNvSpPr>
          <p:nvPr>
            <p:ph type="title"/>
          </p:nvPr>
        </p:nvSpPr>
        <p:spPr/>
        <p:txBody>
          <a:bodyPr/>
          <a:lstStyle/>
          <a:p>
            <a:r>
              <a:rPr lang="tr-TR" dirty="0"/>
              <a:t>Sıfır Atık Yönetmeliği Taslağı</a:t>
            </a:r>
          </a:p>
        </p:txBody>
      </p:sp>
      <p:sp>
        <p:nvSpPr>
          <p:cNvPr id="2" name="İçerik Yer Tutucusu 1"/>
          <p:cNvSpPr>
            <a:spLocks noGrp="1"/>
          </p:cNvSpPr>
          <p:nvPr>
            <p:ph idx="1"/>
          </p:nvPr>
        </p:nvSpPr>
        <p:spPr/>
        <p:txBody>
          <a:bodyPr/>
          <a:lstStyle/>
          <a:p>
            <a:pPr marL="0" indent="0">
              <a:buNone/>
            </a:pPr>
            <a:r>
              <a:rPr lang="tr-TR" sz="2000" b="1" dirty="0">
                <a:solidFill>
                  <a:srgbClr val="009900"/>
                </a:solidFill>
              </a:rPr>
              <a:t>Atık Oluşumunun Önlenmesine İlişkin Esaslar</a:t>
            </a:r>
          </a:p>
          <a:p>
            <a:pPr marL="0" indent="0">
              <a:buNone/>
            </a:pPr>
            <a:endParaRPr lang="tr-TR" sz="1800" b="1" dirty="0">
              <a:solidFill>
                <a:srgbClr val="009900"/>
              </a:solidFill>
            </a:endParaRPr>
          </a:p>
          <a:p>
            <a:pPr marL="0" indent="0">
              <a:buNone/>
            </a:pPr>
            <a:r>
              <a:rPr lang="tr-TR" sz="1800" dirty="0"/>
              <a:t>Atık oluşumunun önlenmesi için asgari olarak;</a:t>
            </a:r>
          </a:p>
          <a:p>
            <a:r>
              <a:rPr lang="tr-TR" sz="1800" dirty="0"/>
              <a:t>a) Kaynakların verimli kullanılması amacıyla </a:t>
            </a:r>
            <a:r>
              <a:rPr lang="tr-TR" sz="1800" b="1" dirty="0"/>
              <a:t>sürdürülebilir üretim ve tüketim modelleri</a:t>
            </a:r>
            <a:r>
              <a:rPr lang="tr-TR" sz="1800" dirty="0"/>
              <a:t> geliştirilerek dayanıklı, tamir edilebilir, yeniden kullanılabilir ve iyileştirilebilir ürünlerin tasarlanması, üretilmesi ve kullanılması esastır.</a:t>
            </a:r>
          </a:p>
          <a:p>
            <a:r>
              <a:rPr lang="tr-TR" sz="1800" dirty="0"/>
              <a:t>b) Tüketici ve ambalajlanan ürün için gerekli güvenlik ve sağlık düzeyini sağlamaya </a:t>
            </a:r>
            <a:r>
              <a:rPr lang="tr-TR" sz="1800" b="1" dirty="0"/>
              <a:t>yeterli olandan fazla hacim ve ağırlıkta ambalaj kullanılmaması</a:t>
            </a:r>
            <a:r>
              <a:rPr lang="tr-TR" sz="1800" dirty="0"/>
              <a:t> esastır.</a:t>
            </a:r>
          </a:p>
          <a:p>
            <a:r>
              <a:rPr lang="tr-TR" sz="1800" dirty="0"/>
              <a:t>c) Elektrikli ve elektronik eşyalar, tekstiller, mobilyalar, ambalajlar ile inşaat malzemeleri öncelikli olmak üzere, </a:t>
            </a:r>
            <a:r>
              <a:rPr lang="tr-TR" sz="1800" b="1" dirty="0"/>
              <a:t>ürünlerin onarılması ve yeniden kullanımlarının</a:t>
            </a:r>
            <a:r>
              <a:rPr lang="tr-TR" sz="1800" dirty="0"/>
              <a:t> sağlanması esastır.</a:t>
            </a:r>
          </a:p>
          <a:p>
            <a:r>
              <a:rPr lang="tr-TR" sz="1800" dirty="0"/>
              <a:t>ç) Gıda atıklarının oluşumunun önlenmesi için </a:t>
            </a:r>
            <a:r>
              <a:rPr lang="tr-TR" sz="1800" b="1" dirty="0"/>
              <a:t>gıdaların üretimi, tedarik zinciri </a:t>
            </a:r>
            <a:r>
              <a:rPr lang="tr-TR" sz="1800" dirty="0"/>
              <a:t>ve kullanımı boyunca ilgili taraflarca gerekli önlemlerin alınması esastır.</a:t>
            </a:r>
          </a:p>
          <a:p>
            <a:r>
              <a:rPr lang="tr-TR" sz="1800" dirty="0"/>
              <a:t>d) </a:t>
            </a:r>
            <a:r>
              <a:rPr lang="tr-TR" sz="1800" b="1" dirty="0"/>
              <a:t>Gıda bağışı ve insani tüketim için gıdaların yeniden dağıtımlarını </a:t>
            </a:r>
            <a:r>
              <a:rPr lang="tr-TR" sz="1800" dirty="0"/>
              <a:t>teşvik eden uygulamaların tercih edilmesi, gıdaların hayvan yeminde kullanılması veya işlenerek gıda dışı ürünlere dönüştürülmesi yerine öncelikli olarak insani tüketim amacıyla kullanımını sağlayacak tedbirlerin alınması esastır.</a:t>
            </a:r>
          </a:p>
          <a:p>
            <a:r>
              <a:rPr lang="tr-TR" sz="1800" dirty="0"/>
              <a:t>e) Ürünlere ve malzemelere ilişkin mevzuata halel getirmeksizin, ürünlerde ve malzemelerde </a:t>
            </a:r>
            <a:r>
              <a:rPr lang="tr-TR" sz="1800" b="1" dirty="0"/>
              <a:t>tehlikeli madde kullanımının azaltacak</a:t>
            </a:r>
            <a:r>
              <a:rPr lang="tr-TR" sz="1800" dirty="0"/>
              <a:t> önlemlerin alınması esastır.</a:t>
            </a:r>
          </a:p>
          <a:p>
            <a:r>
              <a:rPr lang="tr-TR" sz="1800" dirty="0"/>
              <a:t>f) Özellikle </a:t>
            </a:r>
            <a:r>
              <a:rPr lang="tr-TR" sz="1800" b="1" dirty="0"/>
              <a:t>yeniden kullanıma veya geri dönüşüme uygun olmayan atıkların oluşumunun azaltılması </a:t>
            </a:r>
            <a:r>
              <a:rPr lang="tr-TR" sz="1800" dirty="0"/>
              <a:t>esastır.</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pic>
        <p:nvPicPr>
          <p:cNvPr id="8" name="Resim 21">
            <a:extLst>
              <a:ext uri="{FF2B5EF4-FFF2-40B4-BE49-F238E27FC236}">
                <a16:creationId xmlns:a16="http://schemas.microsoft.com/office/drawing/2014/main" id="{5EDC54CF-0097-284B-AF80-201E05AEEF74}"/>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2916985886"/>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79AF2C0F-068C-E949-BD48-9CF851F4E63C}"/>
              </a:ext>
            </a:extLst>
          </p:cNvPr>
          <p:cNvSpPr>
            <a:spLocks noGrp="1"/>
          </p:cNvSpPr>
          <p:nvPr>
            <p:ph type="title"/>
          </p:nvPr>
        </p:nvSpPr>
        <p:spPr/>
        <p:txBody>
          <a:bodyPr/>
          <a:lstStyle/>
          <a:p>
            <a:r>
              <a:rPr lang="tr-TR" dirty="0"/>
              <a:t>Sıfır Atık Yönetmeliği Taslağı</a:t>
            </a:r>
          </a:p>
        </p:txBody>
      </p:sp>
      <p:sp>
        <p:nvSpPr>
          <p:cNvPr id="2" name="İçerik Yer Tutucusu 1"/>
          <p:cNvSpPr>
            <a:spLocks noGrp="1"/>
          </p:cNvSpPr>
          <p:nvPr>
            <p:ph idx="1"/>
          </p:nvPr>
        </p:nvSpPr>
        <p:spPr/>
        <p:txBody>
          <a:bodyPr/>
          <a:lstStyle/>
          <a:p>
            <a:pPr marL="0" indent="0">
              <a:buNone/>
            </a:pPr>
            <a:r>
              <a:rPr lang="tr-TR" sz="2400" b="1" dirty="0">
                <a:solidFill>
                  <a:srgbClr val="0070C0"/>
                </a:solidFill>
              </a:rPr>
              <a:t>Sıfır Atık Belgesi Sınıfları</a:t>
            </a:r>
            <a:endParaRPr lang="tr-TR" sz="2400" dirty="0">
              <a:solidFill>
                <a:srgbClr val="0070C0"/>
              </a:solidFill>
            </a:endParaRPr>
          </a:p>
          <a:p>
            <a:r>
              <a:rPr lang="tr-TR" sz="2400" dirty="0"/>
              <a:t>Sıfır atık belgesi, temel, altın, gümüş ve platin olmak üzere </a:t>
            </a:r>
            <a:r>
              <a:rPr lang="tr-TR" sz="2400" b="1" dirty="0"/>
              <a:t>dört seviyede </a:t>
            </a:r>
            <a:r>
              <a:rPr lang="tr-TR" sz="2400" dirty="0"/>
              <a:t>düzenlenir.</a:t>
            </a:r>
          </a:p>
          <a:p>
            <a:r>
              <a:rPr lang="tr-TR" sz="2400" dirty="0"/>
              <a:t>Temel seviyede sıfır atık belgesi için kriterler ek-3’ünde, </a:t>
            </a:r>
          </a:p>
          <a:p>
            <a:r>
              <a:rPr lang="tr-TR" sz="2400" dirty="0"/>
              <a:t>Gümüş, Altın ve Platin sıfır atık belgeleri için ise ek-4’te yer alır. </a:t>
            </a:r>
          </a:p>
          <a:p>
            <a:pPr marL="0" indent="0" algn="just">
              <a:buNone/>
            </a:pPr>
            <a:endParaRPr lang="tr-TR" sz="2400" b="1" dirty="0">
              <a:solidFill>
                <a:srgbClr val="92D050"/>
              </a:solidFill>
            </a:endParaRPr>
          </a:p>
          <a:p>
            <a:pPr marL="0" indent="0" algn="just">
              <a:buNone/>
            </a:pPr>
            <a:r>
              <a:rPr lang="tr-TR" sz="2400" b="1" dirty="0">
                <a:solidFill>
                  <a:srgbClr val="0070C0"/>
                </a:solidFill>
              </a:rPr>
              <a:t>Sıfır Atık Belgesi Alma Yükümlülüğü </a:t>
            </a:r>
            <a:endParaRPr lang="tr-TR" sz="2400" dirty="0">
              <a:solidFill>
                <a:srgbClr val="0070C0"/>
              </a:solidFill>
            </a:endParaRPr>
          </a:p>
          <a:p>
            <a:pPr algn="just"/>
            <a:r>
              <a:rPr lang="tr-TR" sz="2400" dirty="0"/>
              <a:t>Sıfır atık yönetim sistemini kurmakla yükümlü ek-1 listedeki yerler, tanımlanan süreç doğrultusunda temel seviyede Sıfır Atık Belgesi için müracaat ederler. </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pic>
        <p:nvPicPr>
          <p:cNvPr id="8" name="Resim 21">
            <a:extLst>
              <a:ext uri="{FF2B5EF4-FFF2-40B4-BE49-F238E27FC236}">
                <a16:creationId xmlns:a16="http://schemas.microsoft.com/office/drawing/2014/main" id="{8676EFAC-3770-BB47-B176-FF8C9708C636}"/>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1977173155"/>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Nitelikli Sıfır Atık Belgesi Almakla Yükümlü Yerler</a:t>
            </a:r>
          </a:p>
        </p:txBody>
      </p:sp>
      <p:sp>
        <p:nvSpPr>
          <p:cNvPr id="3" name="Slayt Numarası Yer Tutucusu 2"/>
          <p:cNvSpPr>
            <a:spLocks noGrp="1"/>
          </p:cNvSpPr>
          <p:nvPr>
            <p:ph type="sldNum" sz="quarter" idx="12"/>
          </p:nvPr>
        </p:nvSpPr>
        <p:spPr/>
        <p:txBody>
          <a:bodyPr/>
          <a:lstStyle/>
          <a:p>
            <a:fld id="{5BADFCE9-6BD7-4E11-993B-2E6AC35B8E00}" type="slidenum">
              <a:rPr lang="tr-TR" smtClean="0"/>
              <a:t>12</a:t>
            </a:fld>
            <a:endParaRPr lang="tr-TR"/>
          </a:p>
        </p:txBody>
      </p:sp>
      <p:sp>
        <p:nvSpPr>
          <p:cNvPr id="5" name="İçerik Yer Tutucusu 4"/>
          <p:cNvSpPr>
            <a:spLocks noGrp="1"/>
          </p:cNvSpPr>
          <p:nvPr>
            <p:ph idx="1"/>
          </p:nvPr>
        </p:nvSpPr>
        <p:spPr>
          <a:xfrm>
            <a:off x="334434" y="1408172"/>
            <a:ext cx="11523133" cy="5256212"/>
          </a:xfrm>
        </p:spPr>
        <p:txBody>
          <a:bodyPr/>
          <a:lstStyle/>
          <a:p>
            <a:pPr marL="0" indent="0">
              <a:buNone/>
            </a:pPr>
            <a:r>
              <a:rPr lang="tr-TR" b="1" dirty="0">
                <a:solidFill>
                  <a:srgbClr val="00B050"/>
                </a:solidFill>
                <a:latin typeface="+mn-lt"/>
                <a:ea typeface="SimSun" panose="02010600030101010101" pitchFamily="2" charset="-122"/>
                <a:cs typeface="Mangal"/>
              </a:rPr>
              <a:t>Belediyeler</a:t>
            </a:r>
          </a:p>
          <a:p>
            <a:r>
              <a:rPr lang="tr-TR" dirty="0">
                <a:latin typeface="+mn-lt"/>
                <a:ea typeface="SimSun" panose="02010600030101010101" pitchFamily="2" charset="-122"/>
                <a:cs typeface="Mangal"/>
              </a:rPr>
              <a:t>İl belediyeleri ve nüfusu elli binin üzerindeki ilçe belediyeleri</a:t>
            </a:r>
          </a:p>
          <a:p>
            <a:pPr marL="0" indent="0">
              <a:buNone/>
            </a:pPr>
            <a:endParaRPr lang="tr-TR" dirty="0">
              <a:latin typeface="+mn-lt"/>
              <a:ea typeface="SimSun" panose="02010600030101010101" pitchFamily="2" charset="-122"/>
              <a:cs typeface="Mangal"/>
            </a:endParaRPr>
          </a:p>
          <a:p>
            <a:pPr marL="0" indent="0">
              <a:buNone/>
            </a:pPr>
            <a:r>
              <a:rPr lang="tr-TR" b="1" dirty="0">
                <a:solidFill>
                  <a:srgbClr val="0070C0"/>
                </a:solidFill>
                <a:latin typeface="+mn-lt"/>
                <a:ea typeface="SimSun" panose="02010600030101010101" pitchFamily="2" charset="-122"/>
                <a:cs typeface="Mangal"/>
              </a:rPr>
              <a:t>Diğer Yerler</a:t>
            </a:r>
          </a:p>
          <a:p>
            <a:r>
              <a:rPr lang="tr-TR" dirty="0">
                <a:latin typeface="+mn-lt"/>
                <a:ea typeface="SimSun" panose="02010600030101010101" pitchFamily="2" charset="-122"/>
                <a:cs typeface="Mangal"/>
              </a:rPr>
              <a:t>Organize Sanayi Bölgeleri,</a:t>
            </a:r>
          </a:p>
          <a:p>
            <a:r>
              <a:rPr lang="tr-TR" dirty="0">
                <a:latin typeface="+mn-lt"/>
                <a:ea typeface="SimSun" panose="02010600030101010101" pitchFamily="2" charset="-122"/>
                <a:cs typeface="Mangal"/>
              </a:rPr>
              <a:t>Alışveriş Merkezleri, </a:t>
            </a:r>
          </a:p>
          <a:p>
            <a:r>
              <a:rPr lang="tr-TR" dirty="0">
                <a:latin typeface="+mn-lt"/>
                <a:ea typeface="SimSun" panose="02010600030101010101" pitchFamily="2" charset="-122"/>
                <a:cs typeface="Mangal"/>
              </a:rPr>
              <a:t>Havalimanları, </a:t>
            </a:r>
          </a:p>
          <a:p>
            <a:r>
              <a:rPr lang="tr-TR" dirty="0">
                <a:latin typeface="+mn-lt"/>
                <a:ea typeface="SimSun" panose="02010600030101010101" pitchFamily="2" charset="-122"/>
                <a:cs typeface="Mangal"/>
              </a:rPr>
              <a:t>Tren ve Otobüs Terminalleri, </a:t>
            </a:r>
          </a:p>
          <a:p>
            <a:r>
              <a:rPr lang="tr-TR" dirty="0">
                <a:latin typeface="+mn-lt"/>
                <a:ea typeface="SimSun" panose="02010600030101010101" pitchFamily="2" charset="-122"/>
                <a:cs typeface="Mangal"/>
              </a:rPr>
              <a:t>Yat Limanları ve Gemi Limanları, </a:t>
            </a:r>
          </a:p>
          <a:p>
            <a:r>
              <a:rPr lang="tr-TR" dirty="0">
                <a:latin typeface="+mn-lt"/>
                <a:ea typeface="SimSun" panose="02010600030101010101" pitchFamily="2" charset="-122"/>
                <a:cs typeface="Mangal"/>
              </a:rPr>
              <a:t>50 Oda ve Üstü Konaklama Kapasiteli Turizm İşletmeleri</a:t>
            </a:r>
            <a:endParaRPr lang="tr-TR" dirty="0">
              <a:latin typeface="+mn-lt"/>
            </a:endParaRPr>
          </a:p>
        </p:txBody>
      </p:sp>
      <p:pic>
        <p:nvPicPr>
          <p:cNvPr id="7" name="Resim 21">
            <a:extLst>
              <a:ext uri="{FF2B5EF4-FFF2-40B4-BE49-F238E27FC236}">
                <a16:creationId xmlns:a16="http://schemas.microsoft.com/office/drawing/2014/main" id="{1C59AE41-5F71-6E47-AEF9-44B3D1EDFF10}"/>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4280382308"/>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000" dirty="0"/>
              <a:t>Sisteme Geçiş Süreci</a:t>
            </a:r>
            <a:r>
              <a:rPr lang="tr-TR" dirty="0"/>
              <a:t/>
            </a:r>
            <a:br>
              <a:rPr lang="tr-TR" dirty="0"/>
            </a:br>
            <a:r>
              <a:rPr lang="tr-TR" dirty="0"/>
              <a:t>Mahalli İdareler</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Resim 21">
            <a:extLst>
              <a:ext uri="{FF2B5EF4-FFF2-40B4-BE49-F238E27FC236}">
                <a16:creationId xmlns:a16="http://schemas.microsoft.com/office/drawing/2014/main" id="{04EEED89-EC32-6049-93CA-0740E52AC3BA}"/>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graphicFrame>
        <p:nvGraphicFramePr>
          <p:cNvPr id="3" name="Tablo 2">
            <a:extLst>
              <a:ext uri="{FF2B5EF4-FFF2-40B4-BE49-F238E27FC236}">
                <a16:creationId xmlns:a16="http://schemas.microsoft.com/office/drawing/2014/main" id="{26BE0BC5-EE01-2C4C-A922-B397060602E6}"/>
              </a:ext>
            </a:extLst>
          </p:cNvPr>
          <p:cNvGraphicFramePr>
            <a:graphicFrameLocks noGrp="1"/>
          </p:cNvGraphicFramePr>
          <p:nvPr/>
        </p:nvGraphicFramePr>
        <p:xfrm>
          <a:off x="1245870" y="1223008"/>
          <a:ext cx="9269729" cy="5230181"/>
        </p:xfrm>
        <a:graphic>
          <a:graphicData uri="http://schemas.openxmlformats.org/drawingml/2006/table">
            <a:tbl>
              <a:tblPr firstRow="1">
                <a:tableStyleId>{5C22544A-7EE6-4342-B048-85BDC9FD1C3A}</a:tableStyleId>
              </a:tblPr>
              <a:tblGrid>
                <a:gridCol w="1086356">
                  <a:extLst>
                    <a:ext uri="{9D8B030D-6E8A-4147-A177-3AD203B41FA5}">
                      <a16:colId xmlns:a16="http://schemas.microsoft.com/office/drawing/2014/main" val="4237238012"/>
                    </a:ext>
                  </a:extLst>
                </a:gridCol>
                <a:gridCol w="6005835">
                  <a:extLst>
                    <a:ext uri="{9D8B030D-6E8A-4147-A177-3AD203B41FA5}">
                      <a16:colId xmlns:a16="http://schemas.microsoft.com/office/drawing/2014/main" val="5697846"/>
                    </a:ext>
                  </a:extLst>
                </a:gridCol>
                <a:gridCol w="2177538">
                  <a:extLst>
                    <a:ext uri="{9D8B030D-6E8A-4147-A177-3AD203B41FA5}">
                      <a16:colId xmlns:a16="http://schemas.microsoft.com/office/drawing/2014/main" val="3884708600"/>
                    </a:ext>
                  </a:extLst>
                </a:gridCol>
              </a:tblGrid>
              <a:tr h="790788">
                <a:tc>
                  <a:txBody>
                    <a:bodyPr/>
                    <a:lstStyle/>
                    <a:p>
                      <a:pPr>
                        <a:spcAft>
                          <a:spcPts val="0"/>
                        </a:spcAft>
                      </a:pPr>
                      <a:r>
                        <a:rPr lang="tr-TR" sz="2000" kern="150" dirty="0">
                          <a:effectLst/>
                        </a:rPr>
                        <a:t> </a:t>
                      </a:r>
                      <a:endParaRPr lang="tr-TR" sz="2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algn="ctr">
                        <a:spcAft>
                          <a:spcPts val="0"/>
                        </a:spcAft>
                      </a:pPr>
                      <a:r>
                        <a:rPr lang="tr-TR" sz="2000" kern="150">
                          <a:effectLst/>
                        </a:rPr>
                        <a:t>Sıfır Atık Yönetim Sistemine Geçmesi Gerekenler</a:t>
                      </a:r>
                      <a:endParaRPr lang="tr-TR" sz="2000" kern="15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algn="ctr">
                        <a:spcAft>
                          <a:spcPts val="0"/>
                        </a:spcAft>
                      </a:pPr>
                      <a:r>
                        <a:rPr lang="tr-TR" sz="2000" kern="150" dirty="0">
                          <a:effectLst/>
                        </a:rPr>
                        <a:t>Sisteme Geçiş</a:t>
                      </a:r>
                    </a:p>
                    <a:p>
                      <a:pPr algn="ctr">
                        <a:spcAft>
                          <a:spcPts val="0"/>
                        </a:spcAft>
                      </a:pPr>
                      <a:r>
                        <a:rPr lang="tr-TR" sz="2000" kern="150" dirty="0">
                          <a:effectLst/>
                        </a:rPr>
                        <a:t>Son Tarihi</a:t>
                      </a:r>
                      <a:endParaRPr lang="tr-TR" sz="2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extLst>
                  <a:ext uri="{0D108BD9-81ED-4DB2-BD59-A6C34878D82A}">
                    <a16:rowId xmlns:a16="http://schemas.microsoft.com/office/drawing/2014/main" val="2348101868"/>
                  </a:ext>
                </a:extLst>
              </a:tr>
              <a:tr h="790788">
                <a:tc>
                  <a:txBody>
                    <a:bodyPr/>
                    <a:lstStyle/>
                    <a:p>
                      <a:pPr marL="11113" indent="0" algn="ctr">
                        <a:spcAft>
                          <a:spcPts val="0"/>
                        </a:spcAft>
                        <a:tabLst/>
                      </a:pPr>
                      <a:r>
                        <a:rPr lang="tr-TR" sz="2000" kern="150" dirty="0">
                          <a:effectLst/>
                        </a:rPr>
                        <a:t>1.GRUP</a:t>
                      </a:r>
                      <a:endParaRPr lang="tr-TR" sz="2000" kern="15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lvl="0" indent="0">
                        <a:spcAft>
                          <a:spcPts val="0"/>
                        </a:spcAft>
                        <a:buFont typeface="Wingdings" pitchFamily="2" charset="2"/>
                        <a:buNone/>
                        <a:tabLst>
                          <a:tab pos="41275" algn="l"/>
                        </a:tabLst>
                      </a:pPr>
                      <a:r>
                        <a:rPr lang="tr-TR" sz="2000" b="1" kern="150" dirty="0">
                          <a:effectLst/>
                        </a:rPr>
                        <a:t>Büyükşehir Belediyeleri </a:t>
                      </a:r>
                    </a:p>
                    <a:p>
                      <a:pPr marL="342900" lvl="0" indent="-342900">
                        <a:spcAft>
                          <a:spcPts val="0"/>
                        </a:spcAft>
                        <a:buFont typeface="Arial" panose="020B0604020202020204" pitchFamily="34" charset="0"/>
                        <a:buChar char="•"/>
                        <a:tabLst>
                          <a:tab pos="41275" algn="l"/>
                        </a:tabLst>
                      </a:pPr>
                      <a:r>
                        <a:rPr lang="tr-TR" sz="2000" kern="150" dirty="0">
                          <a:effectLst/>
                        </a:rPr>
                        <a:t>Büyükşehir İlçe Belediyeleri (250.000 Nüfus ve üzeri)</a:t>
                      </a:r>
                      <a:endParaRPr lang="tr-TR" sz="2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algn="ctr">
                        <a:spcAft>
                          <a:spcPts val="0"/>
                        </a:spcAft>
                      </a:pPr>
                      <a:r>
                        <a:rPr lang="tr-TR" sz="2000" kern="150" dirty="0">
                          <a:effectLst/>
                        </a:rPr>
                        <a:t>31 Aralık 2020</a:t>
                      </a:r>
                      <a:endParaRPr lang="tr-TR" sz="2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extLst>
                  <a:ext uri="{0D108BD9-81ED-4DB2-BD59-A6C34878D82A}">
                    <a16:rowId xmlns:a16="http://schemas.microsoft.com/office/drawing/2014/main" val="3953111305"/>
                  </a:ext>
                </a:extLst>
              </a:tr>
              <a:tr h="2032433">
                <a:tc>
                  <a:txBody>
                    <a:bodyPr/>
                    <a:lstStyle/>
                    <a:p>
                      <a:pPr algn="ctr" fontAlgn="auto">
                        <a:lnSpc>
                          <a:spcPct val="107000"/>
                        </a:lnSpc>
                        <a:spcAft>
                          <a:spcPts val="0"/>
                        </a:spcAft>
                      </a:pPr>
                      <a:r>
                        <a:rPr lang="tr-TR" sz="2000" kern="150" dirty="0">
                          <a:effectLst/>
                        </a:rPr>
                        <a:t>2.GRUP</a:t>
                      </a:r>
                      <a:endParaRPr lang="tr-TR" sz="2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lvl="0" indent="0" fontAlgn="auto">
                        <a:lnSpc>
                          <a:spcPct val="107000"/>
                        </a:lnSpc>
                        <a:spcAft>
                          <a:spcPts val="0"/>
                        </a:spcAft>
                        <a:buFont typeface="Wingdings" pitchFamily="2" charset="2"/>
                        <a:buNone/>
                        <a:tabLst>
                          <a:tab pos="41275" algn="l"/>
                        </a:tabLst>
                      </a:pPr>
                      <a:r>
                        <a:rPr lang="tr-TR" sz="2000" b="1" kern="150" dirty="0">
                          <a:effectLst/>
                        </a:rPr>
                        <a:t>Büyükşehir Belediyeleri </a:t>
                      </a:r>
                    </a:p>
                    <a:p>
                      <a:pPr marL="342900" lvl="0" indent="-342900" fontAlgn="auto">
                        <a:lnSpc>
                          <a:spcPct val="107000"/>
                        </a:lnSpc>
                        <a:spcAft>
                          <a:spcPts val="0"/>
                        </a:spcAft>
                        <a:buFont typeface="Arial" panose="020B0604020202020204" pitchFamily="34" charset="0"/>
                        <a:buChar char="•"/>
                        <a:tabLst>
                          <a:tab pos="41275" algn="l"/>
                        </a:tabLst>
                      </a:pPr>
                      <a:r>
                        <a:rPr lang="tr-TR" sz="2000" kern="150" dirty="0">
                          <a:effectLst/>
                        </a:rPr>
                        <a:t>Büyükşehir İlçe Belediyeleri (250.000 Nüfus altı)</a:t>
                      </a:r>
                    </a:p>
                    <a:p>
                      <a:pPr marL="0" lvl="0" indent="0">
                        <a:spcAft>
                          <a:spcPts val="0"/>
                        </a:spcAft>
                        <a:buFont typeface="Wingdings" pitchFamily="2" charset="2"/>
                        <a:buNone/>
                        <a:tabLst>
                          <a:tab pos="41275" algn="l"/>
                        </a:tabLst>
                      </a:pPr>
                      <a:r>
                        <a:rPr lang="tr-TR" sz="2000" b="1" kern="150" dirty="0">
                          <a:effectLst/>
                        </a:rPr>
                        <a:t>Büyükşehir Dışındaki İl, İlçe, Belde Belediyeleri</a:t>
                      </a:r>
                    </a:p>
                    <a:p>
                      <a:pPr marL="342900" lvl="0" indent="-342900">
                        <a:spcAft>
                          <a:spcPts val="0"/>
                        </a:spcAft>
                        <a:buFont typeface="Arial" panose="020B0604020202020204" pitchFamily="34" charset="0"/>
                        <a:buChar char="•"/>
                        <a:tabLst>
                          <a:tab pos="41275" algn="l"/>
                        </a:tabLst>
                      </a:pPr>
                      <a:r>
                        <a:rPr lang="tr-TR" sz="2000" kern="150" dirty="0">
                          <a:effectLst/>
                        </a:rPr>
                        <a:t>İl Merkez İlçe Belediyeleri</a:t>
                      </a:r>
                    </a:p>
                    <a:p>
                      <a:pPr marL="0" lvl="0" indent="0">
                        <a:spcAft>
                          <a:spcPts val="0"/>
                        </a:spcAft>
                        <a:buFont typeface="Wingdings" pitchFamily="2" charset="2"/>
                        <a:buNone/>
                        <a:tabLst>
                          <a:tab pos="41275" algn="l"/>
                        </a:tabLst>
                      </a:pPr>
                      <a:r>
                        <a:rPr lang="tr-TR" sz="2000" b="1" kern="150" dirty="0">
                          <a:effectLst/>
                        </a:rPr>
                        <a:t>Belediye Birlikleri</a:t>
                      </a:r>
                      <a:endParaRPr lang="tr-TR" sz="2000" b="1" kern="150" dirty="0">
                        <a:effectLst/>
                        <a:latin typeface="Symbol" pitchFamily="2" charset="2"/>
                        <a:ea typeface="Times New Roman" panose="02020603050405020304" pitchFamily="18" charset="0"/>
                        <a:cs typeface="font270"/>
                      </a:endParaRPr>
                    </a:p>
                  </a:txBody>
                  <a:tcPr marL="68580" marR="68580" marT="0" marB="0" anchor="ctr"/>
                </a:tc>
                <a:tc>
                  <a:txBody>
                    <a:bodyPr/>
                    <a:lstStyle/>
                    <a:p>
                      <a:pPr algn="ctr">
                        <a:spcAft>
                          <a:spcPts val="0"/>
                        </a:spcAft>
                      </a:pPr>
                      <a:r>
                        <a:rPr lang="tr-TR" sz="2000" kern="150">
                          <a:effectLst/>
                        </a:rPr>
                        <a:t>31 Aralık 2021</a:t>
                      </a:r>
                      <a:endParaRPr lang="tr-TR" sz="2000" kern="15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extLst>
                  <a:ext uri="{0D108BD9-81ED-4DB2-BD59-A6C34878D82A}">
                    <a16:rowId xmlns:a16="http://schemas.microsoft.com/office/drawing/2014/main" val="2191510499"/>
                  </a:ext>
                </a:extLst>
              </a:tr>
              <a:tr h="1616172">
                <a:tc>
                  <a:txBody>
                    <a:bodyPr/>
                    <a:lstStyle/>
                    <a:p>
                      <a:pPr algn="ctr" fontAlgn="auto">
                        <a:lnSpc>
                          <a:spcPct val="107000"/>
                        </a:lnSpc>
                        <a:spcAft>
                          <a:spcPts val="0"/>
                        </a:spcAft>
                      </a:pPr>
                      <a:r>
                        <a:rPr lang="tr-TR" sz="2000" kern="150" dirty="0">
                          <a:effectLst/>
                        </a:rPr>
                        <a:t>3.GRUP</a:t>
                      </a:r>
                      <a:endParaRPr lang="tr-TR" sz="2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lvl="0" indent="0">
                        <a:spcAft>
                          <a:spcPts val="0"/>
                        </a:spcAft>
                        <a:buFont typeface="Wingdings" pitchFamily="2" charset="2"/>
                        <a:buNone/>
                        <a:tabLst>
                          <a:tab pos="41275" algn="l"/>
                        </a:tabLst>
                      </a:pPr>
                      <a:r>
                        <a:rPr lang="tr-TR" sz="2000" b="1" kern="150" dirty="0">
                          <a:effectLst/>
                        </a:rPr>
                        <a:t>Büyükşehir Dışındaki İl, İlçe, Belde Belediyeleri</a:t>
                      </a:r>
                    </a:p>
                    <a:p>
                      <a:pPr marL="342900" lvl="0" indent="-342900">
                        <a:spcAft>
                          <a:spcPts val="0"/>
                        </a:spcAft>
                        <a:buFont typeface="Arial" panose="020B0604020202020204" pitchFamily="34" charset="0"/>
                        <a:buChar char="•"/>
                        <a:tabLst>
                          <a:tab pos="41275" algn="l"/>
                        </a:tabLst>
                      </a:pPr>
                      <a:r>
                        <a:rPr lang="tr-TR" sz="2000" kern="150" dirty="0">
                          <a:effectLst/>
                        </a:rPr>
                        <a:t>İl Merkez İlçe Belediyeleri Dışındaki Diğer Belediyeler</a:t>
                      </a:r>
                    </a:p>
                    <a:p>
                      <a:pPr marL="0" lvl="0" indent="0" fontAlgn="auto">
                        <a:lnSpc>
                          <a:spcPct val="107000"/>
                        </a:lnSpc>
                        <a:spcAft>
                          <a:spcPts val="0"/>
                        </a:spcAft>
                        <a:buFont typeface="Wingdings" pitchFamily="2" charset="2"/>
                        <a:buNone/>
                        <a:tabLst>
                          <a:tab pos="457200" algn="l"/>
                        </a:tabLst>
                      </a:pPr>
                      <a:r>
                        <a:rPr lang="tr-TR" sz="2000" b="1" kern="150" dirty="0">
                          <a:effectLst/>
                        </a:rPr>
                        <a:t>İl Özel İdareleri</a:t>
                      </a:r>
                    </a:p>
                    <a:p>
                      <a:pPr marL="342900" lvl="0" indent="-342900" fontAlgn="auto">
                        <a:lnSpc>
                          <a:spcPct val="107000"/>
                        </a:lnSpc>
                        <a:spcAft>
                          <a:spcPts val="0"/>
                        </a:spcAft>
                        <a:buFont typeface="Arial" panose="020B0604020202020204" pitchFamily="34" charset="0"/>
                        <a:buChar char="•"/>
                        <a:tabLst>
                          <a:tab pos="457200" algn="l"/>
                        </a:tabLst>
                      </a:pPr>
                      <a:r>
                        <a:rPr lang="tr-TR" sz="2000" kern="150" dirty="0">
                          <a:effectLst/>
                        </a:rPr>
                        <a:t>Mücavir Alan Dışı </a:t>
                      </a:r>
                      <a:endParaRPr lang="tr-TR" sz="2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algn="ctr">
                        <a:spcAft>
                          <a:spcPts val="0"/>
                        </a:spcAft>
                      </a:pPr>
                      <a:r>
                        <a:rPr lang="tr-TR" sz="2000" kern="150" dirty="0">
                          <a:effectLst/>
                        </a:rPr>
                        <a:t>31 Aralık 2022</a:t>
                      </a:r>
                      <a:endParaRPr lang="tr-TR" sz="2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extLst>
                  <a:ext uri="{0D108BD9-81ED-4DB2-BD59-A6C34878D82A}">
                    <a16:rowId xmlns:a16="http://schemas.microsoft.com/office/drawing/2014/main" val="917048657"/>
                  </a:ext>
                </a:extLst>
              </a:tr>
            </a:tbl>
          </a:graphicData>
        </a:graphic>
      </p:graphicFrame>
    </p:spTree>
    <p:extLst>
      <p:ext uri="{BB962C8B-B14F-4D97-AF65-F5344CB8AC3E}">
        <p14:creationId xmlns:p14="http://schemas.microsoft.com/office/powerpoint/2010/main" val="3134557493"/>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Belediyeler İçin Sıfır Atık</a:t>
            </a:r>
            <a:br>
              <a:rPr lang="tr-TR" dirty="0"/>
            </a:br>
            <a:r>
              <a:rPr lang="tr-TR" dirty="0"/>
              <a:t>Yönetim Sistemi Kılavuzu</a:t>
            </a:r>
          </a:p>
        </p:txBody>
      </p:sp>
      <p:graphicFrame>
        <p:nvGraphicFramePr>
          <p:cNvPr id="8" name="İçerik Yer Tutucusu 7">
            <a:extLst>
              <a:ext uri="{FF2B5EF4-FFF2-40B4-BE49-F238E27FC236}">
                <a16:creationId xmlns:a16="http://schemas.microsoft.com/office/drawing/2014/main" id="{3EC9677D-520B-1D41-ADE7-3E4C4E38A446}"/>
              </a:ext>
            </a:extLst>
          </p:cNvPr>
          <p:cNvGraphicFramePr>
            <a:graphicFrameLocks noGrp="1"/>
          </p:cNvGraphicFramePr>
          <p:nvPr>
            <p:ph idx="1"/>
          </p:nvPr>
        </p:nvGraphicFramePr>
        <p:xfrm>
          <a:off x="334435" y="1331279"/>
          <a:ext cx="5609166"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Resim 21">
            <a:extLst>
              <a:ext uri="{FF2B5EF4-FFF2-40B4-BE49-F238E27FC236}">
                <a16:creationId xmlns:a16="http://schemas.microsoft.com/office/drawing/2014/main" id="{F440DBF1-299B-F540-8613-56430E4BB68C}"/>
              </a:ext>
            </a:extLst>
          </p:cNvPr>
          <p:cNvPicPr>
            <a:picLocks noChangeAspect="1"/>
          </p:cNvPicPr>
          <p:nvPr/>
        </p:nvPicPr>
        <p:blipFill>
          <a:blip r:embed="rId7"/>
          <a:srcRect/>
          <a:stretch>
            <a:fillRect/>
          </a:stretch>
        </p:blipFill>
        <p:spPr>
          <a:xfrm>
            <a:off x="9893048" y="68580"/>
            <a:ext cx="2298952" cy="1303020"/>
          </a:xfrm>
          <a:prstGeom prst="rect">
            <a:avLst/>
          </a:prstGeom>
          <a:noFill/>
          <a:ln cap="flat">
            <a:noFill/>
          </a:ln>
        </p:spPr>
      </p:pic>
      <p:pic>
        <p:nvPicPr>
          <p:cNvPr id="7" name="Resim 6">
            <a:extLst>
              <a:ext uri="{FF2B5EF4-FFF2-40B4-BE49-F238E27FC236}">
                <a16:creationId xmlns:a16="http://schemas.microsoft.com/office/drawing/2014/main" id="{4997E220-55F7-7040-B0A6-9B49C1E1D5E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18" r="37161"/>
          <a:stretch/>
        </p:blipFill>
        <p:spPr>
          <a:xfrm>
            <a:off x="5943601" y="0"/>
            <a:ext cx="6256019" cy="6858000"/>
          </a:xfrm>
          <a:prstGeom prst="rect">
            <a:avLst/>
          </a:prstGeom>
        </p:spPr>
      </p:pic>
    </p:spTree>
    <p:extLst>
      <p:ext uri="{BB962C8B-B14F-4D97-AF65-F5344CB8AC3E}">
        <p14:creationId xmlns:p14="http://schemas.microsoft.com/office/powerpoint/2010/main" val="1966018747"/>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000" dirty="0"/>
              <a:t>Sisteme Geçiş Süreci</a:t>
            </a:r>
            <a:r>
              <a:rPr lang="tr-TR" dirty="0"/>
              <a:t/>
            </a:r>
            <a:br>
              <a:rPr lang="tr-TR" dirty="0"/>
            </a:br>
            <a:r>
              <a:rPr lang="tr-TR" dirty="0"/>
              <a:t>Bina ve Yerleşkeler -1</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3" name="Tablo 2">
            <a:extLst>
              <a:ext uri="{FF2B5EF4-FFF2-40B4-BE49-F238E27FC236}">
                <a16:creationId xmlns:a16="http://schemas.microsoft.com/office/drawing/2014/main" id="{C9144976-F75A-804C-BCD5-E52F0F8B48C8}"/>
              </a:ext>
            </a:extLst>
          </p:cNvPr>
          <p:cNvGraphicFramePr>
            <a:graphicFrameLocks noGrp="1"/>
          </p:cNvGraphicFramePr>
          <p:nvPr/>
        </p:nvGraphicFramePr>
        <p:xfrm>
          <a:off x="1108710" y="1371600"/>
          <a:ext cx="9715500" cy="4905375"/>
        </p:xfrm>
        <a:graphic>
          <a:graphicData uri="http://schemas.openxmlformats.org/drawingml/2006/table">
            <a:tbl>
              <a:tblPr firstCol="1">
                <a:tableStyleId>{21E4AEA4-8DFA-4A89-87EB-49C32662AFE0}</a:tableStyleId>
              </a:tblPr>
              <a:tblGrid>
                <a:gridCol w="889846">
                  <a:extLst>
                    <a:ext uri="{9D8B030D-6E8A-4147-A177-3AD203B41FA5}">
                      <a16:colId xmlns:a16="http://schemas.microsoft.com/office/drawing/2014/main" val="1090255524"/>
                    </a:ext>
                  </a:extLst>
                </a:gridCol>
                <a:gridCol w="6686990">
                  <a:extLst>
                    <a:ext uri="{9D8B030D-6E8A-4147-A177-3AD203B41FA5}">
                      <a16:colId xmlns:a16="http://schemas.microsoft.com/office/drawing/2014/main" val="852781726"/>
                    </a:ext>
                  </a:extLst>
                </a:gridCol>
                <a:gridCol w="2138664">
                  <a:extLst>
                    <a:ext uri="{9D8B030D-6E8A-4147-A177-3AD203B41FA5}">
                      <a16:colId xmlns:a16="http://schemas.microsoft.com/office/drawing/2014/main" val="3438426207"/>
                    </a:ext>
                  </a:extLst>
                </a:gridCol>
              </a:tblGrid>
              <a:tr h="516255">
                <a:tc>
                  <a:txBody>
                    <a:bodyPr/>
                    <a:lstStyle/>
                    <a:p>
                      <a:pPr marL="11113" indent="0" algn="ctr">
                        <a:spcAft>
                          <a:spcPts val="0"/>
                        </a:spcAft>
                        <a:tabLst/>
                      </a:pPr>
                      <a:r>
                        <a:rPr lang="tr-TR" sz="1800" kern="150" dirty="0">
                          <a:effectLst/>
                        </a:rPr>
                        <a:t>1.GRUP</a:t>
                      </a:r>
                      <a:endParaRPr lang="tr-TR" sz="1800" kern="15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marL="225425" lvl="0" indent="0">
                        <a:spcAft>
                          <a:spcPts val="0"/>
                        </a:spcAft>
                        <a:buFont typeface="Arial" panose="020B0604020202020204" pitchFamily="34" charset="0"/>
                        <a:buNone/>
                        <a:tabLst/>
                      </a:pPr>
                      <a:r>
                        <a:rPr lang="tr-TR" sz="1800" b="1" kern="150" dirty="0">
                          <a:effectLst/>
                        </a:rPr>
                        <a:t>Kamu Kurum ve Kuruluşları</a:t>
                      </a:r>
                      <a:endParaRPr lang="tr-TR" sz="1800" b="1" kern="15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tc>
                <a:tc>
                  <a:txBody>
                    <a:bodyPr/>
                    <a:lstStyle/>
                    <a:p>
                      <a:pPr algn="ctr">
                        <a:spcAft>
                          <a:spcPts val="0"/>
                        </a:spcAft>
                      </a:pPr>
                      <a:r>
                        <a:rPr lang="tr-TR" sz="1800" kern="150">
                          <a:effectLst/>
                        </a:rPr>
                        <a:t>1 Haziran 2020</a:t>
                      </a:r>
                      <a:endParaRPr lang="tr-TR" sz="1800" kern="15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extLst>
                  <a:ext uri="{0D108BD9-81ED-4DB2-BD59-A6C34878D82A}">
                    <a16:rowId xmlns:a16="http://schemas.microsoft.com/office/drawing/2014/main" val="2405159738"/>
                  </a:ext>
                </a:extLst>
              </a:tr>
              <a:tr h="516255">
                <a:tc>
                  <a:txBody>
                    <a:bodyPr/>
                    <a:lstStyle/>
                    <a:p>
                      <a:pPr marL="11113" indent="0" algn="ctr">
                        <a:spcAft>
                          <a:spcPts val="0"/>
                        </a:spcAft>
                        <a:tabLst/>
                      </a:pPr>
                      <a:r>
                        <a:rPr lang="tr-TR" sz="1800" kern="150" dirty="0">
                          <a:effectLst/>
                        </a:rPr>
                        <a:t>2</a:t>
                      </a:r>
                      <a:r>
                        <a:rPr lang="tr-TR" sz="1800" b="1" kern="150" dirty="0">
                          <a:solidFill>
                            <a:schemeClr val="lt1"/>
                          </a:solidFill>
                          <a:effectLst/>
                          <a:latin typeface="+mn-lt"/>
                          <a:ea typeface="+mn-ea"/>
                          <a:cs typeface="+mn-cs"/>
                        </a:rPr>
                        <a:t>.GRUP</a:t>
                      </a:r>
                    </a:p>
                  </a:txBody>
                  <a:tcPr marL="0" marR="0" marT="0" marB="0"/>
                </a:tc>
                <a:tc>
                  <a:txBody>
                    <a:bodyPr/>
                    <a:lstStyle/>
                    <a:p>
                      <a:pPr marL="407988" lvl="0" indent="-171450">
                        <a:spcAft>
                          <a:spcPts val="0"/>
                        </a:spcAft>
                        <a:buFont typeface="Arial" panose="020B0604020202020204" pitchFamily="34" charset="0"/>
                        <a:buNone/>
                        <a:tabLst>
                          <a:tab pos="41275" algn="l"/>
                        </a:tabLst>
                      </a:pPr>
                      <a:r>
                        <a:rPr lang="tr-TR" sz="1800" b="1" kern="150" dirty="0">
                          <a:effectLst/>
                        </a:rPr>
                        <a:t>Organize Sanayi Bölgeleri </a:t>
                      </a:r>
                    </a:p>
                    <a:p>
                      <a:pPr marL="407988" lvl="0" indent="-171450">
                        <a:spcAft>
                          <a:spcPts val="0"/>
                        </a:spcAft>
                        <a:buFont typeface="Arial" panose="020B0604020202020204" pitchFamily="34" charset="0"/>
                        <a:buNone/>
                        <a:tabLst>
                          <a:tab pos="41275" algn="l"/>
                        </a:tabLst>
                      </a:pPr>
                      <a:r>
                        <a:rPr lang="tr-TR" sz="1800" b="1" kern="150" dirty="0">
                          <a:effectLst/>
                        </a:rPr>
                        <a:t>Havalimanları</a:t>
                      </a:r>
                    </a:p>
                    <a:p>
                      <a:pPr marL="407988" lvl="0" indent="-171450">
                        <a:spcAft>
                          <a:spcPts val="0"/>
                        </a:spcAft>
                        <a:buFont typeface="Arial" panose="020B0604020202020204" pitchFamily="34" charset="0"/>
                        <a:buNone/>
                        <a:tabLst>
                          <a:tab pos="41275" algn="l"/>
                        </a:tabLst>
                      </a:pPr>
                      <a:r>
                        <a:rPr lang="tr-TR" sz="1800" b="1" kern="150" dirty="0">
                          <a:effectLst/>
                        </a:rPr>
                        <a:t>Yat Limanı ve Gemi Limanı</a:t>
                      </a:r>
                    </a:p>
                    <a:p>
                      <a:pPr marL="407988" lvl="0" indent="-171450">
                        <a:spcAft>
                          <a:spcPts val="0"/>
                        </a:spcAft>
                        <a:buFont typeface="Arial" panose="020B0604020202020204" pitchFamily="34" charset="0"/>
                        <a:buNone/>
                        <a:tabLst>
                          <a:tab pos="41275" algn="l"/>
                        </a:tabLst>
                      </a:pPr>
                      <a:r>
                        <a:rPr lang="tr-TR" sz="1800" b="1" kern="150" dirty="0">
                          <a:effectLst/>
                        </a:rPr>
                        <a:t>İş merkezi ve Ticari Plazalar</a:t>
                      </a:r>
                    </a:p>
                    <a:p>
                      <a:pPr marL="407988" lvl="0" indent="-171450">
                        <a:spcAft>
                          <a:spcPts val="0"/>
                        </a:spcAft>
                        <a:buFont typeface="Arial" panose="020B0604020202020204" pitchFamily="34" charset="0"/>
                        <a:buChar char="•"/>
                        <a:tabLst>
                          <a:tab pos="41275" algn="l"/>
                        </a:tabLst>
                      </a:pPr>
                      <a:r>
                        <a:rPr lang="tr-TR" sz="1800" kern="150" dirty="0">
                          <a:effectLst/>
                        </a:rPr>
                        <a:t>100 ve üzeri ofis/büro kapasiteli</a:t>
                      </a:r>
                    </a:p>
                    <a:p>
                      <a:pPr marL="407988" lvl="0" indent="-171450">
                        <a:spcAft>
                          <a:spcPts val="0"/>
                        </a:spcAft>
                        <a:buFont typeface="Arial" panose="020B0604020202020204" pitchFamily="34" charset="0"/>
                        <a:buNone/>
                        <a:tabLst>
                          <a:tab pos="41275" algn="l"/>
                        </a:tabLst>
                      </a:pPr>
                      <a:r>
                        <a:rPr lang="tr-TR" sz="1800" b="1" kern="150" dirty="0">
                          <a:effectLst/>
                        </a:rPr>
                        <a:t>Alışveriş Merkezleri </a:t>
                      </a:r>
                    </a:p>
                    <a:p>
                      <a:pPr marL="407988" lvl="0" indent="-171450">
                        <a:spcAft>
                          <a:spcPts val="0"/>
                        </a:spcAft>
                        <a:buFont typeface="Arial" panose="020B0604020202020204" pitchFamily="34" charset="0"/>
                        <a:buChar char="•"/>
                        <a:tabLst>
                          <a:tab pos="41275" algn="l"/>
                        </a:tabLst>
                      </a:pPr>
                      <a:r>
                        <a:rPr lang="tr-TR" sz="1800" kern="150" dirty="0">
                          <a:effectLst/>
                        </a:rPr>
                        <a:t>5000 metrekare ve üzeri</a:t>
                      </a:r>
                    </a:p>
                    <a:p>
                      <a:pPr marL="407988" lvl="0" indent="-171450">
                        <a:spcAft>
                          <a:spcPts val="0"/>
                        </a:spcAft>
                        <a:buFont typeface="Arial" panose="020B0604020202020204" pitchFamily="34" charset="0"/>
                        <a:buNone/>
                        <a:tabLst>
                          <a:tab pos="41275" algn="l"/>
                        </a:tabLst>
                      </a:pPr>
                      <a:r>
                        <a:rPr lang="tr-TR" sz="1800" b="1" kern="150" dirty="0">
                          <a:effectLst/>
                        </a:rPr>
                        <a:t>ÇED Yönetmeliği’nin Ek-1 Listesindeki Sanayi Tesisleri</a:t>
                      </a:r>
                    </a:p>
                    <a:p>
                      <a:pPr marL="407988" lvl="0" indent="-171450">
                        <a:spcAft>
                          <a:spcPts val="0"/>
                        </a:spcAft>
                        <a:buFont typeface="Arial" panose="020B0604020202020204" pitchFamily="34" charset="0"/>
                        <a:buNone/>
                        <a:tabLst>
                          <a:tab pos="41275" algn="l"/>
                        </a:tabLst>
                      </a:pPr>
                      <a:r>
                        <a:rPr lang="tr-TR" sz="1800" b="1" kern="150" dirty="0">
                          <a:effectLst/>
                        </a:rPr>
                        <a:t>Eğitim Kurumları ve Yurtlar</a:t>
                      </a:r>
                    </a:p>
                    <a:p>
                      <a:pPr marL="407988" lvl="0" indent="-171450">
                        <a:spcAft>
                          <a:spcPts val="0"/>
                        </a:spcAft>
                        <a:buFont typeface="Arial" panose="020B0604020202020204" pitchFamily="34" charset="0"/>
                        <a:buChar char="•"/>
                        <a:tabLst>
                          <a:tab pos="41275" algn="l"/>
                        </a:tabLst>
                      </a:pPr>
                      <a:r>
                        <a:rPr lang="tr-TR" sz="1800" kern="150" dirty="0">
                          <a:effectLst/>
                        </a:rPr>
                        <a:t>250 ve fazla öğrencisi bulunanlar</a:t>
                      </a:r>
                    </a:p>
                    <a:p>
                      <a:pPr marL="407988" lvl="0" indent="-171450">
                        <a:spcAft>
                          <a:spcPts val="0"/>
                        </a:spcAft>
                        <a:buFont typeface="Arial" panose="020B0604020202020204" pitchFamily="34" charset="0"/>
                        <a:buNone/>
                        <a:tabLst>
                          <a:tab pos="41275" algn="l"/>
                        </a:tabLst>
                      </a:pPr>
                      <a:r>
                        <a:rPr lang="tr-TR" sz="1800" b="1" kern="150" dirty="0">
                          <a:effectLst/>
                        </a:rPr>
                        <a:t>Turizm İşletmeleri</a:t>
                      </a:r>
                    </a:p>
                    <a:p>
                      <a:pPr marL="407988" lvl="0" indent="-171450">
                        <a:spcAft>
                          <a:spcPts val="0"/>
                        </a:spcAft>
                        <a:buFont typeface="Arial" panose="020B0604020202020204" pitchFamily="34" charset="0"/>
                        <a:buChar char="•"/>
                        <a:tabLst>
                          <a:tab pos="41275" algn="l"/>
                        </a:tabLst>
                      </a:pPr>
                      <a:r>
                        <a:rPr lang="tr-TR" sz="1800" kern="150" dirty="0">
                          <a:effectLst/>
                        </a:rPr>
                        <a:t>100 oda ve üstü konaklama kapasiteli </a:t>
                      </a:r>
                    </a:p>
                    <a:p>
                      <a:pPr marL="407988" lvl="0" indent="-171450">
                        <a:spcAft>
                          <a:spcPts val="0"/>
                        </a:spcAft>
                        <a:buFont typeface="Arial" panose="020B0604020202020204" pitchFamily="34" charset="0"/>
                        <a:buNone/>
                        <a:tabLst>
                          <a:tab pos="41275" algn="l"/>
                        </a:tabLst>
                      </a:pPr>
                      <a:r>
                        <a:rPr lang="tr-TR" sz="1800" b="1" kern="150" dirty="0">
                          <a:effectLst/>
                        </a:rPr>
                        <a:t>Sağlık Kuruluşları</a:t>
                      </a:r>
                    </a:p>
                    <a:p>
                      <a:pPr marL="407988" lvl="0" indent="-171450">
                        <a:spcAft>
                          <a:spcPts val="0"/>
                        </a:spcAft>
                        <a:buFont typeface="Arial" panose="020B0604020202020204" pitchFamily="34" charset="0"/>
                        <a:buChar char="•"/>
                        <a:tabLst>
                          <a:tab pos="41275" algn="l"/>
                        </a:tabLst>
                      </a:pPr>
                      <a:r>
                        <a:rPr lang="tr-TR" sz="1800" kern="150" dirty="0">
                          <a:effectLst/>
                        </a:rPr>
                        <a:t>100 yatak ve üzeri kapasiteli</a:t>
                      </a:r>
                    </a:p>
                    <a:p>
                      <a:pPr marL="407988" lvl="0" indent="-171450">
                        <a:spcAft>
                          <a:spcPts val="0"/>
                        </a:spcAft>
                        <a:buFont typeface="Arial" panose="020B0604020202020204" pitchFamily="34" charset="0"/>
                        <a:buNone/>
                        <a:tabLst>
                          <a:tab pos="41275" algn="l"/>
                        </a:tabLst>
                      </a:pPr>
                      <a:r>
                        <a:rPr lang="tr-TR" sz="1800" b="1" kern="150" dirty="0">
                          <a:effectLst/>
                        </a:rPr>
                        <a:t>Akaryakıt istasyonları  </a:t>
                      </a:r>
                    </a:p>
                    <a:p>
                      <a:pPr marL="407988" lvl="0" indent="-171450">
                        <a:spcAft>
                          <a:spcPts val="0"/>
                        </a:spcAft>
                        <a:buFont typeface="Arial" panose="020B0604020202020204" pitchFamily="34" charset="0"/>
                        <a:buChar char="•"/>
                        <a:tabLst>
                          <a:tab pos="41275" algn="l"/>
                        </a:tabLst>
                      </a:pPr>
                      <a:r>
                        <a:rPr lang="tr-TR" sz="1800" kern="150" dirty="0">
                          <a:effectLst/>
                        </a:rPr>
                        <a:t>50 m</a:t>
                      </a:r>
                      <a:r>
                        <a:rPr lang="tr-TR" sz="1800" kern="150" baseline="30000" dirty="0">
                          <a:effectLst/>
                        </a:rPr>
                        <a:t>3</a:t>
                      </a:r>
                      <a:r>
                        <a:rPr lang="tr-TR" sz="1800" kern="150" dirty="0">
                          <a:effectLst/>
                        </a:rPr>
                        <a:t> ve üzeri akaryakıt tank kapasitesine sahip olanlar</a:t>
                      </a:r>
                      <a:endParaRPr lang="tr-TR" sz="18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c>
                  <a:txBody>
                    <a:bodyPr/>
                    <a:lstStyle/>
                    <a:p>
                      <a:pPr algn="ctr">
                        <a:spcAft>
                          <a:spcPts val="0"/>
                        </a:spcAft>
                      </a:pPr>
                      <a:r>
                        <a:rPr lang="tr-TR" sz="1800" kern="150" dirty="0">
                          <a:effectLst/>
                        </a:rPr>
                        <a:t>31 Aralık 2020</a:t>
                      </a:r>
                      <a:endParaRPr lang="tr-TR" sz="18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extLst>
                  <a:ext uri="{0D108BD9-81ED-4DB2-BD59-A6C34878D82A}">
                    <a16:rowId xmlns:a16="http://schemas.microsoft.com/office/drawing/2014/main" val="212660638"/>
                  </a:ext>
                </a:extLst>
              </a:tr>
            </a:tbl>
          </a:graphicData>
        </a:graphic>
      </p:graphicFrame>
      <p:pic>
        <p:nvPicPr>
          <p:cNvPr id="7" name="Resim 21">
            <a:extLst>
              <a:ext uri="{FF2B5EF4-FFF2-40B4-BE49-F238E27FC236}">
                <a16:creationId xmlns:a16="http://schemas.microsoft.com/office/drawing/2014/main" id="{9BCE49D7-C735-504F-84D8-B143C4177B20}"/>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468604692"/>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000" dirty="0"/>
              <a:t>Sisteme Geçiş Süreci</a:t>
            </a:r>
            <a:r>
              <a:rPr lang="tr-TR" dirty="0"/>
              <a:t/>
            </a:r>
            <a:br>
              <a:rPr lang="tr-TR" dirty="0"/>
            </a:br>
            <a:r>
              <a:rPr lang="tr-TR" dirty="0"/>
              <a:t>Bina ve Yerleşkeler -2</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Resim 21">
            <a:extLst>
              <a:ext uri="{FF2B5EF4-FFF2-40B4-BE49-F238E27FC236}">
                <a16:creationId xmlns:a16="http://schemas.microsoft.com/office/drawing/2014/main" id="{454B8EC7-C56B-9349-9D57-8906CEEBB68B}"/>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graphicFrame>
        <p:nvGraphicFramePr>
          <p:cNvPr id="3" name="Tablo 2">
            <a:extLst>
              <a:ext uri="{FF2B5EF4-FFF2-40B4-BE49-F238E27FC236}">
                <a16:creationId xmlns:a16="http://schemas.microsoft.com/office/drawing/2014/main" id="{C9144976-F75A-804C-BCD5-E52F0F8B48C8}"/>
              </a:ext>
            </a:extLst>
          </p:cNvPr>
          <p:cNvGraphicFramePr>
            <a:graphicFrameLocks noGrp="1"/>
          </p:cNvGraphicFramePr>
          <p:nvPr>
            <p:extLst>
              <p:ext uri="{D42A27DB-BD31-4B8C-83A1-F6EECF244321}">
                <p14:modId xmlns:p14="http://schemas.microsoft.com/office/powerpoint/2010/main" val="1663169925"/>
              </p:ext>
            </p:extLst>
          </p:nvPr>
        </p:nvGraphicFramePr>
        <p:xfrm>
          <a:off x="1238250" y="1371600"/>
          <a:ext cx="9715500" cy="3840480"/>
        </p:xfrm>
        <a:graphic>
          <a:graphicData uri="http://schemas.openxmlformats.org/drawingml/2006/table">
            <a:tbl>
              <a:tblPr firstCol="1">
                <a:tableStyleId>{21E4AEA4-8DFA-4A89-87EB-49C32662AFE0}</a:tableStyleId>
              </a:tblPr>
              <a:tblGrid>
                <a:gridCol w="889846">
                  <a:extLst>
                    <a:ext uri="{9D8B030D-6E8A-4147-A177-3AD203B41FA5}">
                      <a16:colId xmlns:a16="http://schemas.microsoft.com/office/drawing/2014/main" val="1090255524"/>
                    </a:ext>
                  </a:extLst>
                </a:gridCol>
                <a:gridCol w="6686990">
                  <a:extLst>
                    <a:ext uri="{9D8B030D-6E8A-4147-A177-3AD203B41FA5}">
                      <a16:colId xmlns:a16="http://schemas.microsoft.com/office/drawing/2014/main" val="852781726"/>
                    </a:ext>
                  </a:extLst>
                </a:gridCol>
                <a:gridCol w="2138664">
                  <a:extLst>
                    <a:ext uri="{9D8B030D-6E8A-4147-A177-3AD203B41FA5}">
                      <a16:colId xmlns:a16="http://schemas.microsoft.com/office/drawing/2014/main" val="3438426207"/>
                    </a:ext>
                  </a:extLst>
                </a:gridCol>
              </a:tblGrid>
              <a:tr h="516255">
                <a:tc>
                  <a:txBody>
                    <a:bodyPr/>
                    <a:lstStyle/>
                    <a:p>
                      <a:pPr marL="11113" indent="0" algn="ctr">
                        <a:spcAft>
                          <a:spcPts val="0"/>
                        </a:spcAft>
                        <a:tabLst/>
                      </a:pPr>
                      <a:r>
                        <a:rPr lang="tr-TR" sz="1800" kern="150" dirty="0">
                          <a:effectLst/>
                        </a:rPr>
                        <a:t>3</a:t>
                      </a:r>
                      <a:r>
                        <a:rPr lang="tr-TR" sz="1800" b="1" kern="150" dirty="0">
                          <a:solidFill>
                            <a:schemeClr val="lt1"/>
                          </a:solidFill>
                          <a:effectLst/>
                          <a:latin typeface="+mn-lt"/>
                          <a:ea typeface="+mn-ea"/>
                          <a:cs typeface="+mn-cs"/>
                        </a:rPr>
                        <a:t>.GRUP</a:t>
                      </a:r>
                    </a:p>
                  </a:txBody>
                  <a:tcPr marL="0" marR="0" marT="0" marB="0"/>
                </a:tc>
                <a:tc>
                  <a:txBody>
                    <a:bodyPr/>
                    <a:lstStyle/>
                    <a:p>
                      <a:pPr marL="407988" lvl="0" indent="-171450">
                        <a:spcAft>
                          <a:spcPts val="0"/>
                        </a:spcAft>
                        <a:buFont typeface="Arial" panose="020B0604020202020204" pitchFamily="34" charset="0"/>
                        <a:buNone/>
                        <a:tabLst>
                          <a:tab pos="41275" algn="l"/>
                        </a:tabLst>
                      </a:pPr>
                      <a:r>
                        <a:rPr lang="tr-TR" sz="1800" b="1" kern="150" dirty="0">
                          <a:effectLst/>
                        </a:rPr>
                        <a:t>Alışveriş Merkezleri </a:t>
                      </a:r>
                    </a:p>
                    <a:p>
                      <a:pPr marL="522288" lvl="0" indent="-285750">
                        <a:spcAft>
                          <a:spcPts val="0"/>
                        </a:spcAft>
                        <a:buFont typeface="Arial" panose="020B0604020202020204" pitchFamily="34" charset="0"/>
                        <a:buChar char="•"/>
                        <a:tabLst>
                          <a:tab pos="41275" algn="l"/>
                        </a:tabLst>
                      </a:pPr>
                      <a:r>
                        <a:rPr lang="tr-TR" sz="1800" b="0" kern="150" dirty="0">
                          <a:effectLst/>
                        </a:rPr>
                        <a:t>1000-4999 metrekare</a:t>
                      </a:r>
                    </a:p>
                    <a:p>
                      <a:pPr marL="407988" lvl="0" indent="-171450">
                        <a:spcAft>
                          <a:spcPts val="0"/>
                        </a:spcAft>
                        <a:buFont typeface="Arial" panose="020B0604020202020204" pitchFamily="34" charset="0"/>
                        <a:buNone/>
                        <a:tabLst>
                          <a:tab pos="41275" algn="l"/>
                        </a:tabLst>
                      </a:pPr>
                      <a:r>
                        <a:rPr lang="tr-TR" sz="1800" b="1" kern="150" dirty="0">
                          <a:effectLst/>
                        </a:rPr>
                        <a:t>İş Merkezi ve Ticari Plazalar</a:t>
                      </a:r>
                    </a:p>
                    <a:p>
                      <a:pPr marL="522288" lvl="0" indent="-285750">
                        <a:spcAft>
                          <a:spcPts val="0"/>
                        </a:spcAft>
                        <a:buFont typeface="Arial" panose="020B0604020202020204" pitchFamily="34" charset="0"/>
                        <a:buChar char="•"/>
                        <a:tabLst>
                          <a:tab pos="41275" algn="l"/>
                        </a:tabLst>
                      </a:pPr>
                      <a:r>
                        <a:rPr lang="tr-TR" sz="1800" b="0" kern="150" dirty="0">
                          <a:effectLst/>
                        </a:rPr>
                        <a:t>20-99 arası ofis/büro kapasiteli</a:t>
                      </a:r>
                    </a:p>
                    <a:p>
                      <a:pPr marL="407988" lvl="0" indent="-171450">
                        <a:spcAft>
                          <a:spcPts val="0"/>
                        </a:spcAft>
                        <a:buFont typeface="Arial" panose="020B0604020202020204" pitchFamily="34" charset="0"/>
                        <a:buNone/>
                        <a:tabLst>
                          <a:tab pos="41275" algn="l"/>
                        </a:tabLst>
                      </a:pPr>
                      <a:r>
                        <a:rPr lang="tr-TR" sz="1800" b="1" kern="150" dirty="0">
                          <a:effectLst/>
                        </a:rPr>
                        <a:t>Tren ve Otobüs Terminalleri</a:t>
                      </a:r>
                    </a:p>
                    <a:p>
                      <a:pPr marL="407988" lvl="0" indent="-171450">
                        <a:spcAft>
                          <a:spcPts val="0"/>
                        </a:spcAft>
                        <a:buFont typeface="Arial" panose="020B0604020202020204" pitchFamily="34" charset="0"/>
                        <a:buNone/>
                        <a:tabLst>
                          <a:tab pos="41275" algn="l"/>
                        </a:tabLst>
                      </a:pPr>
                      <a:r>
                        <a:rPr lang="tr-TR" sz="1800" b="1" kern="150" dirty="0">
                          <a:effectLst/>
                        </a:rPr>
                        <a:t>ÇED Yönetmeliği Ek-2 Listesindeki Sanayi Tesisleri</a:t>
                      </a:r>
                    </a:p>
                    <a:p>
                      <a:pPr marL="407988" lvl="0" indent="-171450">
                        <a:spcAft>
                          <a:spcPts val="0"/>
                        </a:spcAft>
                        <a:buFont typeface="Arial" panose="020B0604020202020204" pitchFamily="34" charset="0"/>
                        <a:buNone/>
                        <a:tabLst>
                          <a:tab pos="41275" algn="l"/>
                        </a:tabLst>
                      </a:pPr>
                      <a:r>
                        <a:rPr lang="tr-TR" sz="1800" b="1" kern="150" dirty="0">
                          <a:effectLst/>
                        </a:rPr>
                        <a:t>Eğitim Kurumları ve Yurtlar</a:t>
                      </a:r>
                    </a:p>
                    <a:p>
                      <a:pPr marL="522288" lvl="0" indent="-285750">
                        <a:spcAft>
                          <a:spcPts val="0"/>
                        </a:spcAft>
                        <a:buFont typeface="Arial" panose="020B0604020202020204" pitchFamily="34" charset="0"/>
                        <a:buChar char="•"/>
                        <a:tabLst>
                          <a:tab pos="41275" algn="l"/>
                        </a:tabLst>
                      </a:pPr>
                      <a:r>
                        <a:rPr lang="tr-TR" sz="1800" b="0" kern="150" dirty="0">
                          <a:effectLst/>
                        </a:rPr>
                        <a:t>50-249 arası öğrencisi bulunanlar</a:t>
                      </a:r>
                    </a:p>
                    <a:p>
                      <a:pPr marL="407988" lvl="0" indent="-171450">
                        <a:spcAft>
                          <a:spcPts val="0"/>
                        </a:spcAft>
                        <a:buFont typeface="Arial" panose="020B0604020202020204" pitchFamily="34" charset="0"/>
                        <a:buNone/>
                        <a:tabLst>
                          <a:tab pos="41275" algn="l"/>
                        </a:tabLst>
                      </a:pPr>
                      <a:r>
                        <a:rPr lang="tr-TR" sz="1800" b="1" kern="150" dirty="0">
                          <a:effectLst/>
                        </a:rPr>
                        <a:t>Turizm İşletmeleri</a:t>
                      </a:r>
                    </a:p>
                    <a:p>
                      <a:pPr marL="522288" lvl="0" indent="-285750">
                        <a:spcAft>
                          <a:spcPts val="0"/>
                        </a:spcAft>
                        <a:buFont typeface="Arial" panose="020B0604020202020204" pitchFamily="34" charset="0"/>
                        <a:buChar char="•"/>
                        <a:tabLst>
                          <a:tab pos="41275" algn="l"/>
                        </a:tabLst>
                      </a:pPr>
                      <a:r>
                        <a:rPr lang="tr-TR" sz="1800" b="0" kern="150" dirty="0">
                          <a:effectLst/>
                        </a:rPr>
                        <a:t>50-99 arası oda konaklama kapasiteli </a:t>
                      </a:r>
                    </a:p>
                    <a:p>
                      <a:pPr marL="407988" lvl="0" indent="-171450">
                        <a:spcAft>
                          <a:spcPts val="0"/>
                        </a:spcAft>
                        <a:buFont typeface="Arial" panose="020B0604020202020204" pitchFamily="34" charset="0"/>
                        <a:buNone/>
                        <a:tabLst>
                          <a:tab pos="41275" algn="l"/>
                        </a:tabLst>
                      </a:pPr>
                      <a:r>
                        <a:rPr lang="tr-TR" sz="1800" b="1" kern="150" dirty="0">
                          <a:effectLst/>
                        </a:rPr>
                        <a:t>Sağlık Kuruluşları</a:t>
                      </a:r>
                    </a:p>
                    <a:p>
                      <a:pPr marL="522288" lvl="0" indent="-285750">
                        <a:spcAft>
                          <a:spcPts val="0"/>
                        </a:spcAft>
                        <a:buFont typeface="Arial" panose="020B0604020202020204" pitchFamily="34" charset="0"/>
                        <a:buChar char="•"/>
                        <a:tabLst>
                          <a:tab pos="41275" algn="l"/>
                        </a:tabLst>
                      </a:pPr>
                      <a:r>
                        <a:rPr lang="tr-TR" sz="1800" b="0" kern="150" dirty="0">
                          <a:effectLst/>
                        </a:rPr>
                        <a:t>50-99 arası yatak kapasiteli</a:t>
                      </a:r>
                    </a:p>
                    <a:p>
                      <a:pPr marL="407988" lvl="0" indent="-171450">
                        <a:spcAft>
                          <a:spcPts val="0"/>
                        </a:spcAft>
                        <a:buFont typeface="Arial" panose="020B0604020202020204" pitchFamily="34" charset="0"/>
                        <a:buNone/>
                        <a:tabLst>
                          <a:tab pos="41275" algn="l"/>
                        </a:tabLst>
                      </a:pPr>
                      <a:r>
                        <a:rPr lang="tr-TR" sz="1800" b="1" kern="150" dirty="0">
                          <a:effectLst/>
                        </a:rPr>
                        <a:t>Akaryakıt istasyonları  </a:t>
                      </a:r>
                    </a:p>
                    <a:p>
                      <a:pPr marL="522288" lvl="0" indent="-285750">
                        <a:spcAft>
                          <a:spcPts val="0"/>
                        </a:spcAft>
                        <a:buFont typeface="Arial" panose="020B0604020202020204" pitchFamily="34" charset="0"/>
                        <a:buChar char="•"/>
                        <a:tabLst>
                          <a:tab pos="41275" algn="l"/>
                        </a:tabLst>
                      </a:pPr>
                      <a:r>
                        <a:rPr lang="tr-TR" sz="1800" b="0" kern="150" dirty="0">
                          <a:effectLst/>
                        </a:rPr>
                        <a:t>10-49 m3 arası akaryakıt tank kapasitesine sahip olanlar</a:t>
                      </a:r>
                      <a:endParaRPr lang="tr-TR" sz="1800" b="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c>
                  <a:txBody>
                    <a:bodyPr/>
                    <a:lstStyle/>
                    <a:p>
                      <a:pPr algn="ctr">
                        <a:spcAft>
                          <a:spcPts val="0"/>
                        </a:spcAft>
                      </a:pPr>
                      <a:r>
                        <a:rPr lang="tr-TR" sz="1800" kern="150" dirty="0">
                          <a:effectLst/>
                        </a:rPr>
                        <a:t>31 Aralık 2021</a:t>
                      </a:r>
                      <a:endParaRPr lang="tr-TR" sz="18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extLst>
                  <a:ext uri="{0D108BD9-81ED-4DB2-BD59-A6C34878D82A}">
                    <a16:rowId xmlns:a16="http://schemas.microsoft.com/office/drawing/2014/main" val="212660638"/>
                  </a:ext>
                </a:extLst>
              </a:tr>
            </a:tbl>
          </a:graphicData>
        </a:graphic>
      </p:graphicFrame>
    </p:spTree>
    <p:extLst>
      <p:ext uri="{BB962C8B-B14F-4D97-AF65-F5344CB8AC3E}">
        <p14:creationId xmlns:p14="http://schemas.microsoft.com/office/powerpoint/2010/main" val="1854171462"/>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72213FF-D259-1C40-9B0B-5CCF128B9BEC}"/>
              </a:ext>
            </a:extLst>
          </p:cNvPr>
          <p:cNvSpPr>
            <a:spLocks noGrp="1"/>
          </p:cNvSpPr>
          <p:nvPr>
            <p:ph type="sldNum" sz="quarter" idx="12"/>
          </p:nvPr>
        </p:nvSpPr>
        <p:spPr/>
        <p:txBody>
          <a:bodyPr/>
          <a:lstStyle/>
          <a:p>
            <a:fld id="{5BADFCE9-6BD7-4E11-993B-2E6AC35B8E00}" type="slidenum">
              <a:rPr lang="tr-TR" smtClean="0"/>
              <a:t>17</a:t>
            </a:fld>
            <a:endParaRPr lang="tr-TR"/>
          </a:p>
        </p:txBody>
      </p:sp>
      <p:pic>
        <p:nvPicPr>
          <p:cNvPr id="6" name="İçerik Yer Tutucusu 5">
            <a:extLst>
              <a:ext uri="{FF2B5EF4-FFF2-40B4-BE49-F238E27FC236}">
                <a16:creationId xmlns:a16="http://schemas.microsoft.com/office/drawing/2014/main" id="{FCDD7E6F-AB66-9D40-B66F-8156EE954C2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05406785"/>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p:cNvSpPr>
            <a:spLocks noGrp="1"/>
          </p:cNvSpPr>
          <p:nvPr>
            <p:ph type="body" sz="quarter" idx="13"/>
          </p:nvPr>
        </p:nvSpPr>
        <p:spPr>
          <a:xfrm>
            <a:off x="729279" y="4581128"/>
            <a:ext cx="8737600" cy="450574"/>
          </a:xfrm>
        </p:spPr>
        <p:txBody>
          <a:bodyPr>
            <a:normAutofit fontScale="92500" lnSpcReduction="10000"/>
          </a:bodyPr>
          <a:lstStyle/>
          <a:p>
            <a:r>
              <a:rPr lang="tr-TR" dirty="0"/>
              <a:t>Oğuzhan AKINÇ</a:t>
            </a:r>
          </a:p>
        </p:txBody>
      </p:sp>
      <p:sp>
        <p:nvSpPr>
          <p:cNvPr id="9" name="Metin Yer Tutucusu 8"/>
          <p:cNvSpPr>
            <a:spLocks noGrp="1"/>
          </p:cNvSpPr>
          <p:nvPr>
            <p:ph type="body" sz="quarter" idx="14"/>
          </p:nvPr>
        </p:nvSpPr>
        <p:spPr>
          <a:xfrm>
            <a:off x="728948" y="5085184"/>
            <a:ext cx="8737600" cy="1008063"/>
          </a:xfrm>
        </p:spPr>
        <p:txBody>
          <a:bodyPr/>
          <a:lstStyle/>
          <a:p>
            <a:r>
              <a:rPr lang="tr-TR" dirty="0"/>
              <a:t>T: 0312 474 03 15-16</a:t>
            </a:r>
          </a:p>
          <a:p>
            <a:r>
              <a:rPr lang="tr-TR" dirty="0"/>
              <a:t>E: </a:t>
            </a:r>
            <a:r>
              <a:rPr lang="tr-TR" dirty="0" err="1"/>
              <a:t>oguzhan.akinc@csb.gov.tr</a:t>
            </a:r>
            <a:endParaRPr lang="tr-TR" dirty="0"/>
          </a:p>
          <a:p>
            <a:r>
              <a:rPr lang="tr-TR" dirty="0"/>
              <a:t>W: </a:t>
            </a:r>
            <a:r>
              <a:rPr lang="tr-TR" dirty="0" err="1"/>
              <a:t>www.csb.gov.tr</a:t>
            </a:r>
            <a:r>
              <a:rPr lang="tr-TR" dirty="0"/>
              <a:t>      |       </a:t>
            </a:r>
            <a:r>
              <a:rPr lang="tr-TR" dirty="0" err="1"/>
              <a:t>www.sifiratik.gov.tr</a:t>
            </a:r>
            <a:endParaRPr lang="tr-TR" dirty="0"/>
          </a:p>
        </p:txBody>
      </p:sp>
      <p:sp>
        <p:nvSpPr>
          <p:cNvPr id="10" name="Metin Yer Tutucusu 9"/>
          <p:cNvSpPr>
            <a:spLocks noGrp="1"/>
          </p:cNvSpPr>
          <p:nvPr>
            <p:ph type="body" sz="quarter" idx="18"/>
          </p:nvPr>
        </p:nvSpPr>
        <p:spPr>
          <a:xfrm>
            <a:off x="728948" y="2784322"/>
            <a:ext cx="9792491" cy="1008063"/>
          </a:xfrm>
        </p:spPr>
        <p:txBody>
          <a:bodyPr>
            <a:normAutofit/>
          </a:bodyPr>
          <a:lstStyle/>
          <a:p>
            <a:r>
              <a:rPr lang="tr-TR" sz="4400" dirty="0"/>
              <a:t>Teşekkürler.</a:t>
            </a:r>
          </a:p>
        </p:txBody>
      </p:sp>
      <p:sp>
        <p:nvSpPr>
          <p:cNvPr id="4" name="Slayt Numarası Yer Tutucusu 3"/>
          <p:cNvSpPr>
            <a:spLocks noGrp="1"/>
          </p:cNvSpPr>
          <p:nvPr>
            <p:ph type="sldNum" sz="quarter" idx="21"/>
          </p:nvPr>
        </p:nvSpPr>
        <p:spPr/>
        <p:txBody>
          <a:bodyPr/>
          <a:lstStyle/>
          <a:p>
            <a:fld id="{5BADFCE9-6BD7-4E11-993B-2E6AC35B8E00}" type="slidenum">
              <a:rPr lang="tr-TR" smtClean="0"/>
              <a:t>18</a:t>
            </a:fld>
            <a:endParaRPr lang="tr-TR"/>
          </a:p>
        </p:txBody>
      </p:sp>
      <p:pic>
        <p:nvPicPr>
          <p:cNvPr id="7" name="Resim 21">
            <a:extLst>
              <a:ext uri="{FF2B5EF4-FFF2-40B4-BE49-F238E27FC236}">
                <a16:creationId xmlns:a16="http://schemas.microsoft.com/office/drawing/2014/main" id="{03C3E0C9-EF8B-0546-A793-352D7B6DB80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a:xfrm>
            <a:off x="8890635" y="470660"/>
            <a:ext cx="2689916" cy="1524614"/>
          </a:xfrm>
          <a:prstGeom prst="rect">
            <a:avLst/>
          </a:prstGeom>
          <a:noFill/>
          <a:ln cap="flat">
            <a:noFill/>
          </a:ln>
        </p:spPr>
      </p:pic>
    </p:spTree>
    <p:extLst>
      <p:ext uri="{BB962C8B-B14F-4D97-AF65-F5344CB8AC3E}">
        <p14:creationId xmlns:p14="http://schemas.microsoft.com/office/powerpoint/2010/main" val="2262647204"/>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BAABA30B-D80B-E848-B41A-4EBE2CF41A01}"/>
              </a:ext>
            </a:extLst>
          </p:cNvPr>
          <p:cNvPicPr>
            <a:picLocks noChangeAspect="1"/>
          </p:cNvPicPr>
          <p:nvPr/>
        </p:nvPicPr>
        <p:blipFill rotWithShape="1">
          <a:blip r:embed="rId2">
            <a:extLst>
              <a:ext uri="{28A0092B-C50C-407E-A947-70E740481C1C}">
                <a14:useLocalDpi xmlns:a14="http://schemas.microsoft.com/office/drawing/2010/main" val="0"/>
              </a:ext>
            </a:extLst>
          </a:blip>
          <a:srcRect r="35323"/>
          <a:stretch/>
        </p:blipFill>
        <p:spPr>
          <a:xfrm>
            <a:off x="6612331" y="0"/>
            <a:ext cx="5579670" cy="6858000"/>
          </a:xfrm>
          <a:prstGeom prst="rect">
            <a:avLst/>
          </a:prstGeom>
        </p:spPr>
      </p:pic>
      <p:sp>
        <p:nvSpPr>
          <p:cNvPr id="2" name="Unvan 1"/>
          <p:cNvSpPr>
            <a:spLocks noGrp="1"/>
          </p:cNvSpPr>
          <p:nvPr>
            <p:ph type="title"/>
          </p:nvPr>
        </p:nvSpPr>
        <p:spPr/>
        <p:txBody>
          <a:bodyPr/>
          <a:lstStyle/>
          <a:p>
            <a:r>
              <a:rPr lang="tr-TR" dirty="0"/>
              <a:t>Sıfır Atık Yönetmeliği Taslağı</a:t>
            </a:r>
          </a:p>
        </p:txBody>
      </p:sp>
      <p:sp>
        <p:nvSpPr>
          <p:cNvPr id="3" name="İçerik Yer Tutucusu 2"/>
          <p:cNvSpPr>
            <a:spLocks noGrp="1"/>
          </p:cNvSpPr>
          <p:nvPr>
            <p:ph idx="1"/>
          </p:nvPr>
        </p:nvSpPr>
        <p:spPr>
          <a:xfrm>
            <a:off x="334435" y="1125539"/>
            <a:ext cx="5952065" cy="5256212"/>
          </a:xfrm>
        </p:spPr>
        <p:txBody>
          <a:bodyPr/>
          <a:lstStyle/>
          <a:p>
            <a:pPr marL="0" indent="0">
              <a:buNone/>
            </a:pPr>
            <a:r>
              <a:rPr lang="tr-TR" sz="2000" b="1" dirty="0">
                <a:solidFill>
                  <a:srgbClr val="00B050"/>
                </a:solidFill>
              </a:rPr>
              <a:t>Kapsam</a:t>
            </a:r>
          </a:p>
          <a:p>
            <a:pPr algn="just">
              <a:spcAft>
                <a:spcPts val="0"/>
              </a:spcAft>
              <a:tabLst>
                <a:tab pos="630555" algn="l"/>
              </a:tabLst>
            </a:pPr>
            <a:r>
              <a:rPr lang="tr-TR" sz="2000" kern="150" dirty="0">
                <a:latin typeface="+mn-lt"/>
                <a:ea typeface="SimSun" panose="02010600030101010101" pitchFamily="2" charset="-122"/>
                <a:cs typeface="Mangal"/>
              </a:rPr>
              <a:t>Sıfır atık yönetim sistemine ilişkin genel ilkeler ile uygulama esaslarının belirlenmesi, </a:t>
            </a:r>
          </a:p>
          <a:p>
            <a:pPr algn="just">
              <a:spcAft>
                <a:spcPts val="0"/>
              </a:spcAft>
              <a:tabLst>
                <a:tab pos="630555" algn="l"/>
              </a:tabLst>
            </a:pPr>
            <a:r>
              <a:rPr lang="tr-TR" sz="2000" kern="150" dirty="0">
                <a:latin typeface="+mn-lt"/>
                <a:ea typeface="SimSun" panose="02010600030101010101" pitchFamily="2" charset="-122"/>
                <a:cs typeface="Mangal"/>
              </a:rPr>
              <a:t>Mahalli idareler ve ek-1 listede tanımlı diğer yerlerde sıfır atık yönetim sisteminin kurulması,</a:t>
            </a:r>
          </a:p>
          <a:p>
            <a:pPr algn="just">
              <a:spcAft>
                <a:spcPts val="0"/>
              </a:spcAft>
              <a:tabLst>
                <a:tab pos="630555" algn="l"/>
              </a:tabLst>
            </a:pPr>
            <a:r>
              <a:rPr lang="tr-TR" sz="2000" kern="150" dirty="0">
                <a:latin typeface="+mn-lt"/>
                <a:ea typeface="SimSun" panose="02010600030101010101" pitchFamily="2" charset="-122"/>
                <a:cs typeface="Mangal"/>
              </a:rPr>
              <a:t>Gönüllülük esasına dayalı olarak sıfır atık yönetim sistemini kurmak isteyenlere ilişkin tüm iş ve işlemler</a:t>
            </a:r>
            <a:endParaRPr lang="tr-TR" sz="2000" dirty="0">
              <a:latin typeface="+mn-lt"/>
            </a:endParaRPr>
          </a:p>
          <a:p>
            <a:pPr marL="0" indent="0" algn="just">
              <a:buNone/>
            </a:pPr>
            <a:r>
              <a:rPr lang="tr-TR" sz="2000" b="1" dirty="0">
                <a:solidFill>
                  <a:srgbClr val="0070C0"/>
                </a:solidFill>
                <a:latin typeface="+mn-lt"/>
              </a:rPr>
              <a:t>İçerik</a:t>
            </a:r>
            <a:endParaRPr lang="tr-TR" sz="2000" dirty="0">
              <a:solidFill>
                <a:srgbClr val="0070C0"/>
              </a:solidFill>
              <a:latin typeface="+mn-lt"/>
            </a:endParaRPr>
          </a:p>
          <a:p>
            <a:pPr algn="just"/>
            <a:r>
              <a:rPr lang="tr-TR" sz="2000" dirty="0">
                <a:latin typeface="+mn-lt"/>
              </a:rPr>
              <a:t>Sıfır Atık Yönetim Sistemi temel ilke ve prensipleri,</a:t>
            </a:r>
          </a:p>
          <a:p>
            <a:pPr algn="just"/>
            <a:r>
              <a:rPr lang="tr-TR" sz="2000" dirty="0">
                <a:latin typeface="+mn-lt"/>
              </a:rPr>
              <a:t>İlgililerin sistemi nasıl kurmaları gerektiği, yükümlülükleri</a:t>
            </a:r>
          </a:p>
          <a:p>
            <a:pPr algn="just"/>
            <a:r>
              <a:rPr lang="tr-TR" sz="2000" dirty="0">
                <a:latin typeface="+mn-lt"/>
              </a:rPr>
              <a:t>Sıfır Atık Belgesi sınıfları ve alınması için gereken şartlar</a:t>
            </a:r>
          </a:p>
          <a:p>
            <a:pPr algn="just"/>
            <a:r>
              <a:rPr lang="tr-TR" sz="2000" dirty="0">
                <a:latin typeface="+mn-lt"/>
              </a:rPr>
              <a:t>Belediyeler ve sektörler için Sıfır Atık sistemi kurma ve işletim kılavuzları</a:t>
            </a:r>
          </a:p>
        </p:txBody>
      </p:sp>
      <p:sp>
        <p:nvSpPr>
          <p:cNvPr id="4" name="Slayt Numarası Yer Tutucusu 3"/>
          <p:cNvSpPr>
            <a:spLocks noGrp="1"/>
          </p:cNvSpPr>
          <p:nvPr>
            <p:ph type="sldNum" sz="quarter" idx="12"/>
          </p:nvPr>
        </p:nvSpPr>
        <p:spPr/>
        <p:txBody>
          <a:bodyPr/>
          <a:lstStyle/>
          <a:p>
            <a:fld id="{5BADFCE9-6BD7-4E11-993B-2E6AC35B8E00}" type="slidenum">
              <a:rPr lang="tr-TR" smtClean="0"/>
              <a:t>2</a:t>
            </a:fld>
            <a:endParaRPr lang="tr-TR"/>
          </a:p>
        </p:txBody>
      </p:sp>
    </p:spTree>
    <p:extLst>
      <p:ext uri="{BB962C8B-B14F-4D97-AF65-F5344CB8AC3E}">
        <p14:creationId xmlns:p14="http://schemas.microsoft.com/office/powerpoint/2010/main" val="348889093"/>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Sıfır Atık Yönetmeliği Taslağı</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sp>
        <p:nvSpPr>
          <p:cNvPr id="6" name="İçerik Yer Tutucusu 5"/>
          <p:cNvSpPr>
            <a:spLocks noGrp="1"/>
          </p:cNvSpPr>
          <p:nvPr>
            <p:ph idx="1"/>
          </p:nvPr>
        </p:nvSpPr>
        <p:spPr>
          <a:xfrm>
            <a:off x="334434" y="1125539"/>
            <a:ext cx="11523133" cy="5201424"/>
          </a:xfrm>
          <a:prstGeom prst="rect">
            <a:avLst/>
          </a:prstGeom>
        </p:spPr>
        <p:txBody>
          <a:bodyPr wrap="square">
            <a:spAutoFit/>
          </a:bodyPr>
          <a:lstStyle/>
          <a:p>
            <a:pPr marL="0" lvl="0" indent="0" algn="just">
              <a:spcAft>
                <a:spcPts val="0"/>
              </a:spcAft>
              <a:buNone/>
            </a:pPr>
            <a:r>
              <a:rPr lang="tr-TR" b="1" kern="150" dirty="0">
                <a:solidFill>
                  <a:srgbClr val="0070C0"/>
                </a:solidFill>
                <a:latin typeface="+mn-lt"/>
                <a:ea typeface="SimSun" panose="02010600030101010101" pitchFamily="2" charset="-122"/>
                <a:cs typeface="Times New Roman" panose="02020603050405020304" pitchFamily="18" charset="0"/>
              </a:rPr>
              <a:t>Temel İlke ve Prensipler</a:t>
            </a:r>
          </a:p>
          <a:p>
            <a:pPr marL="342900" indent="-342900" algn="just">
              <a:spcAft>
                <a:spcPts val="0"/>
              </a:spcAft>
              <a:buFont typeface="Arial" panose="020B0604020202020204" pitchFamily="34" charset="0"/>
              <a:buChar char="•"/>
            </a:pPr>
            <a:r>
              <a:rPr lang="tr-TR" sz="2000" kern="150" dirty="0">
                <a:latin typeface="+mn-lt"/>
                <a:ea typeface="SimSun" panose="02010600030101010101" pitchFamily="2" charset="-122"/>
                <a:cs typeface="Mangal"/>
              </a:rPr>
              <a:t>Üretim, tüketim ve hizmet süreçlerinde </a:t>
            </a:r>
            <a:r>
              <a:rPr lang="tr-TR" sz="2000" b="1" kern="150" dirty="0">
                <a:latin typeface="+mn-lt"/>
                <a:ea typeface="SimSun" panose="02010600030101010101" pitchFamily="2" charset="-122"/>
                <a:cs typeface="Mangal"/>
              </a:rPr>
              <a:t>atık oluşumunun önlenmesine, azaltılmasına, yeniden kullanım</a:t>
            </a:r>
            <a:r>
              <a:rPr lang="tr-TR" sz="2000" kern="150" dirty="0">
                <a:latin typeface="+mn-lt"/>
                <a:ea typeface="SimSun" panose="02010600030101010101" pitchFamily="2" charset="-122"/>
                <a:cs typeface="Mangal"/>
              </a:rPr>
              <a:t> olanaklarının değerlendirilmesine, yönelik tutum, davranış ve faaliyetlerde bulunulması, </a:t>
            </a:r>
          </a:p>
          <a:p>
            <a:pPr marL="342900" indent="-342900" algn="just">
              <a:spcAft>
                <a:spcPts val="0"/>
              </a:spcAft>
              <a:buFont typeface="Arial" panose="020B0604020202020204" pitchFamily="34" charset="0"/>
              <a:buChar char="•"/>
            </a:pPr>
            <a:r>
              <a:rPr lang="tr-TR" sz="2000" kern="150" dirty="0">
                <a:latin typeface="+mn-lt"/>
                <a:ea typeface="SimSun" panose="02010600030101010101" pitchFamily="2" charset="-122"/>
                <a:cs typeface="Mangal"/>
              </a:rPr>
              <a:t>Atıkların karıştırılmadan toplanması, taşınması ve </a:t>
            </a:r>
            <a:r>
              <a:rPr lang="tr-TR" sz="2000" b="1" kern="150" dirty="0">
                <a:latin typeface="+mn-lt"/>
                <a:ea typeface="SimSun" panose="02010600030101010101" pitchFamily="2" charset="-122"/>
                <a:cs typeface="Mangal"/>
              </a:rPr>
              <a:t>öncelikle geri kazanımlarının sağlanması</a:t>
            </a:r>
            <a:r>
              <a:rPr lang="tr-TR" sz="2000" kern="150" dirty="0">
                <a:latin typeface="+mn-lt"/>
                <a:ea typeface="SimSun" panose="02010600030101010101" pitchFamily="2" charset="-122"/>
                <a:cs typeface="Mangal"/>
              </a:rPr>
              <a:t>, geri kazanımın mümkün olmaması halinde ise çevre kirliliğine yol açmayacak şekilde nihai </a:t>
            </a:r>
            <a:r>
              <a:rPr lang="tr-TR" sz="2000" kern="150" dirty="0" err="1">
                <a:latin typeface="+mn-lt"/>
                <a:ea typeface="SimSun" panose="02010600030101010101" pitchFamily="2" charset="-122"/>
                <a:cs typeface="Mangal"/>
              </a:rPr>
              <a:t>bertarafının</a:t>
            </a:r>
            <a:r>
              <a:rPr lang="tr-TR" sz="2000" kern="150" dirty="0">
                <a:latin typeface="+mn-lt"/>
                <a:ea typeface="SimSun" panose="02010600030101010101" pitchFamily="2" charset="-122"/>
                <a:cs typeface="Mangal"/>
              </a:rPr>
              <a:t> sağlanması, </a:t>
            </a:r>
          </a:p>
          <a:p>
            <a:pPr marL="342900" indent="-342900" algn="just">
              <a:spcAft>
                <a:spcPts val="0"/>
              </a:spcAft>
              <a:buFont typeface="Arial" panose="020B0604020202020204" pitchFamily="34" charset="0"/>
              <a:buChar char="•"/>
            </a:pPr>
            <a:r>
              <a:rPr lang="tr-TR" sz="2000" kern="150" dirty="0">
                <a:latin typeface="+mn-lt"/>
                <a:ea typeface="Times New Roman" panose="02020603050405020304" pitchFamily="18" charset="0"/>
                <a:cs typeface="Times New Roman" panose="02020603050405020304" pitchFamily="18" charset="0"/>
              </a:rPr>
              <a:t>Atıklar içerisinde yer alan değerlendirilebilir </a:t>
            </a:r>
            <a:r>
              <a:rPr lang="tr-TR" sz="2000" b="1" kern="150" dirty="0">
                <a:latin typeface="+mn-lt"/>
                <a:ea typeface="Times New Roman" panose="02020603050405020304" pitchFamily="18" charset="0"/>
                <a:cs typeface="Times New Roman" panose="02020603050405020304" pitchFamily="18" charset="0"/>
              </a:rPr>
              <a:t>atıkların ikincil hammadde, diğer atıkların ise alternatif hammadde veya enerji geri kazanımı amacıyla kullanılarak ekonomiye kazandırılması </a:t>
            </a:r>
            <a:r>
              <a:rPr lang="tr-TR" sz="2000" kern="150" dirty="0">
                <a:latin typeface="+mn-lt"/>
                <a:ea typeface="Times New Roman" panose="02020603050405020304" pitchFamily="18" charset="0"/>
                <a:cs typeface="Times New Roman" panose="02020603050405020304" pitchFamily="18" charset="0"/>
              </a:rPr>
              <a:t>yaklaşımının öncelikli tercih edilmesi, </a:t>
            </a:r>
            <a:r>
              <a:rPr lang="tr-TR" sz="2000" b="1" kern="150" dirty="0">
                <a:latin typeface="+mn-lt"/>
                <a:ea typeface="Times New Roman" panose="02020603050405020304" pitchFamily="18" charset="0"/>
                <a:cs typeface="Times New Roman" panose="02020603050405020304" pitchFamily="18" charset="0"/>
              </a:rPr>
              <a:t>n</a:t>
            </a:r>
            <a:r>
              <a:rPr lang="tr-TR" sz="2000" b="1" kern="150" dirty="0">
                <a:latin typeface="+mn-lt"/>
                <a:ea typeface="SimSun" panose="02010600030101010101" pitchFamily="2" charset="-122"/>
                <a:cs typeface="Mangal"/>
              </a:rPr>
              <a:t>ihai bertaraf işlemlerinde ise düzenli depolama yönteminin son seçenek </a:t>
            </a:r>
            <a:r>
              <a:rPr lang="tr-TR" sz="2000" kern="150" dirty="0">
                <a:latin typeface="+mn-lt"/>
                <a:ea typeface="SimSun" panose="02010600030101010101" pitchFamily="2" charset="-122"/>
                <a:cs typeface="Mangal"/>
              </a:rPr>
              <a:t>olarak kabul edilmesi </a:t>
            </a:r>
          </a:p>
          <a:p>
            <a:pPr marL="342900" indent="-342900" algn="just">
              <a:spcAft>
                <a:spcPts val="0"/>
              </a:spcAft>
              <a:buFont typeface="Arial" panose="020B0604020202020204" pitchFamily="34" charset="0"/>
              <a:buChar char="•"/>
            </a:pPr>
            <a:r>
              <a:rPr lang="tr-TR" sz="2000" kern="150" dirty="0">
                <a:latin typeface="+mn-lt"/>
                <a:ea typeface="SimSun" panose="02010600030101010101" pitchFamily="2" charset="-122"/>
                <a:cs typeface="Mangal"/>
              </a:rPr>
              <a:t>Mahalli idareler tarafından oluşturulacak sıfır atık yönetim sistemi için </a:t>
            </a:r>
            <a:r>
              <a:rPr lang="tr-TR" sz="2000" b="1" kern="150" dirty="0">
                <a:latin typeface="+mn-lt"/>
                <a:ea typeface="SimSun" panose="02010600030101010101" pitchFamily="2" charset="-122"/>
                <a:cs typeface="Mangal"/>
              </a:rPr>
              <a:t>idari, mali ve teknik açıdan verimlilik, sürdürülebilirlik ve halkın katılımı</a:t>
            </a:r>
            <a:r>
              <a:rPr lang="tr-TR" sz="2000" kern="150" dirty="0">
                <a:latin typeface="+mn-lt"/>
                <a:ea typeface="SimSun" panose="02010600030101010101" pitchFamily="2" charset="-122"/>
                <a:cs typeface="Mangal"/>
              </a:rPr>
              <a:t> ilkelerinin esas alınması,</a:t>
            </a:r>
          </a:p>
          <a:p>
            <a:pPr marL="342900" indent="-342900" algn="just">
              <a:spcAft>
                <a:spcPts val="0"/>
              </a:spcAft>
              <a:buFont typeface="Arial" panose="020B0604020202020204" pitchFamily="34" charset="0"/>
              <a:buChar char="•"/>
            </a:pPr>
            <a:r>
              <a:rPr lang="tr-TR" sz="2000" b="1" kern="150" dirty="0">
                <a:latin typeface="+mn-lt"/>
                <a:ea typeface="SimSun" panose="02010600030101010101" pitchFamily="2" charset="-122"/>
                <a:cs typeface="Mangal"/>
              </a:rPr>
              <a:t>Çevreye duyarlı tutum, davranış ve faaliyetlerin </a:t>
            </a:r>
            <a:r>
              <a:rPr lang="tr-TR" sz="2000" kern="150" dirty="0">
                <a:latin typeface="+mn-lt"/>
                <a:ea typeface="SimSun" panose="02010600030101010101" pitchFamily="2" charset="-122"/>
                <a:cs typeface="Mangal"/>
              </a:rPr>
              <a:t>teşvik edilerek desteklenmesi, </a:t>
            </a:r>
          </a:p>
          <a:p>
            <a:pPr marL="342900" indent="-342900" algn="just">
              <a:spcAft>
                <a:spcPts val="0"/>
              </a:spcAft>
              <a:buFont typeface="Arial" panose="020B0604020202020204" pitchFamily="34" charset="0"/>
              <a:buChar char="•"/>
            </a:pPr>
            <a:r>
              <a:rPr lang="tr-TR" sz="2000" kern="150" dirty="0">
                <a:latin typeface="+mn-lt"/>
                <a:ea typeface="SimSun" panose="02010600030101010101" pitchFamily="2" charset="-122"/>
                <a:cs typeface="Mangal"/>
              </a:rPr>
              <a:t>Sıfır atık yönetim sistemi kapsamında </a:t>
            </a:r>
            <a:r>
              <a:rPr lang="tr-TR" sz="2000" b="1" kern="150" dirty="0">
                <a:latin typeface="+mn-lt"/>
                <a:ea typeface="SimSun" panose="02010600030101010101" pitchFamily="2" charset="-122"/>
                <a:cs typeface="Mangal"/>
              </a:rPr>
              <a:t>Sıfır Atık Bilgi Sisteminin </a:t>
            </a:r>
            <a:r>
              <a:rPr lang="tr-TR" sz="2000" kern="150" dirty="0">
                <a:latin typeface="+mn-lt"/>
                <a:ea typeface="SimSun" panose="02010600030101010101" pitchFamily="2" charset="-122"/>
                <a:cs typeface="Mangal"/>
              </a:rPr>
              <a:t>kullanılması</a:t>
            </a:r>
          </a:p>
          <a:p>
            <a:pPr marL="342900" indent="-342900" algn="just">
              <a:spcAft>
                <a:spcPts val="0"/>
              </a:spcAft>
              <a:buFont typeface="Arial" panose="020B0604020202020204" pitchFamily="34" charset="0"/>
              <a:buChar char="•"/>
            </a:pPr>
            <a:r>
              <a:rPr lang="tr-TR" sz="2000" kern="150" dirty="0">
                <a:latin typeface="+mn-lt"/>
                <a:ea typeface="SimSun" panose="02010600030101010101" pitchFamily="2" charset="-122"/>
                <a:cs typeface="Mangal"/>
              </a:rPr>
              <a:t>Değerlendirilebilir atıklarının yanı sıra, oluşan diğer </a:t>
            </a:r>
            <a:r>
              <a:rPr lang="tr-TR" sz="2000" b="1" kern="150" dirty="0">
                <a:latin typeface="+mn-lt"/>
                <a:ea typeface="SimSun" panose="02010600030101010101" pitchFamily="2" charset="-122"/>
                <a:cs typeface="Mangal"/>
              </a:rPr>
              <a:t>tehlikeli ve tehlikesiz nitelikteki atıkların </a:t>
            </a:r>
            <a:r>
              <a:rPr lang="tr-TR" sz="2000" kern="150" dirty="0">
                <a:latin typeface="+mn-lt"/>
                <a:ea typeface="SimSun" panose="02010600030101010101" pitchFamily="2" charset="-122"/>
                <a:cs typeface="Mangal"/>
              </a:rPr>
              <a:t>uygun olarak kaynağında ayrı biriktirilmesi, geçici depolanması ve çevre lisanslı atık işleme tesislerine iletilmesi,</a:t>
            </a:r>
          </a:p>
        </p:txBody>
      </p:sp>
      <p:pic>
        <p:nvPicPr>
          <p:cNvPr id="7" name="Resim 21">
            <a:extLst>
              <a:ext uri="{FF2B5EF4-FFF2-40B4-BE49-F238E27FC236}">
                <a16:creationId xmlns:a16="http://schemas.microsoft.com/office/drawing/2014/main" id="{890AFA58-14CE-224B-8E77-CF470BDCD9D5}"/>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1902955267"/>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Sıfır Atık Yönetmeliği Taslağı</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sp>
        <p:nvSpPr>
          <p:cNvPr id="7" name="İçerik Yer Tutucusu 2"/>
          <p:cNvSpPr>
            <a:spLocks noGrp="1"/>
          </p:cNvSpPr>
          <p:nvPr>
            <p:ph idx="1"/>
          </p:nvPr>
        </p:nvSpPr>
        <p:spPr>
          <a:xfrm>
            <a:off x="334434" y="1125539"/>
            <a:ext cx="11523133" cy="5256212"/>
          </a:xfrm>
        </p:spPr>
        <p:txBody>
          <a:bodyPr/>
          <a:lstStyle/>
          <a:p>
            <a:pPr marL="0" lvl="0" indent="0">
              <a:buNone/>
            </a:pPr>
            <a:r>
              <a:rPr lang="tr-TR" sz="2200" b="1" dirty="0">
                <a:solidFill>
                  <a:srgbClr val="0070C0"/>
                </a:solidFill>
                <a:latin typeface="+mn-lt"/>
              </a:rPr>
              <a:t>Bakanlık</a:t>
            </a:r>
            <a:endParaRPr lang="tr-TR" sz="2200" dirty="0">
              <a:solidFill>
                <a:srgbClr val="0070C0"/>
              </a:solidFill>
              <a:latin typeface="+mn-lt"/>
            </a:endParaRPr>
          </a:p>
          <a:p>
            <a:pPr algn="just">
              <a:spcAft>
                <a:spcPts val="0"/>
              </a:spcAft>
              <a:tabLst>
                <a:tab pos="630555" algn="l"/>
              </a:tabLst>
            </a:pPr>
            <a:r>
              <a:rPr lang="tr-TR" sz="2200" kern="150" dirty="0">
                <a:latin typeface="+mn-lt"/>
                <a:ea typeface="SimSun" panose="02010600030101010101" pitchFamily="2" charset="-122"/>
                <a:cs typeface="Mangal"/>
              </a:rPr>
              <a:t>Sıfır atık yönetim sistemine ilişkin plan, program, politika ve hedefleri içeren </a:t>
            </a:r>
            <a:r>
              <a:rPr lang="tr-TR" sz="2200" b="1" kern="150" dirty="0">
                <a:latin typeface="+mn-lt"/>
                <a:ea typeface="SimSun" panose="02010600030101010101" pitchFamily="2" charset="-122"/>
                <a:cs typeface="Mangal"/>
              </a:rPr>
              <a:t>Ulusal Sıfır Atık Yönetim Stratejisi ve Eylem Planının hazırlanması,</a:t>
            </a:r>
          </a:p>
          <a:p>
            <a:pPr algn="just">
              <a:spcAft>
                <a:spcPts val="0"/>
              </a:spcAft>
              <a:tabLst>
                <a:tab pos="630555" algn="l"/>
              </a:tabLst>
            </a:pPr>
            <a:r>
              <a:rPr lang="tr-TR" sz="2200" kern="150" dirty="0">
                <a:latin typeface="+mn-lt"/>
                <a:ea typeface="SimSun" panose="02010600030101010101" pitchFamily="2" charset="-122"/>
                <a:cs typeface="Mangal"/>
              </a:rPr>
              <a:t>Sıfır atık yönetim sisteminin; idari, mali ve teknik unsurları açısından tasarım ve planlama kriterlerini, değerlendirme unsurlarını ve uygulama esaslarını içeren </a:t>
            </a:r>
            <a:r>
              <a:rPr lang="tr-TR" sz="2200" b="1" kern="150" dirty="0">
                <a:latin typeface="+mn-lt"/>
                <a:ea typeface="SimSun" panose="02010600030101010101" pitchFamily="2" charset="-122"/>
                <a:cs typeface="Mangal"/>
              </a:rPr>
              <a:t>kılavuz dokümanların hazırlanması,</a:t>
            </a:r>
          </a:p>
          <a:p>
            <a:pPr algn="just">
              <a:spcAft>
                <a:spcPts val="0"/>
              </a:spcAft>
              <a:tabLst>
                <a:tab pos="630555" algn="l"/>
              </a:tabLst>
            </a:pPr>
            <a:r>
              <a:rPr lang="tr-TR" sz="2200" kern="150" dirty="0">
                <a:latin typeface="+mn-lt"/>
                <a:ea typeface="SimSun" panose="02010600030101010101" pitchFamily="2" charset="-122"/>
                <a:cs typeface="Mangal"/>
              </a:rPr>
              <a:t>Sıfır atık yönetim sisteminin geliştirilmesi, iyileştirilmesi ve yaygınlaştırılmasına ilişkin </a:t>
            </a:r>
            <a:r>
              <a:rPr lang="tr-TR" sz="2200" b="1" kern="150" dirty="0">
                <a:latin typeface="+mn-lt"/>
                <a:ea typeface="SimSun" panose="02010600030101010101" pitchFamily="2" charset="-122"/>
                <a:cs typeface="Mangal"/>
              </a:rPr>
              <a:t>eğitim ve farkındalık çalışmalarının yapılması</a:t>
            </a:r>
            <a:endParaRPr lang="tr-TR" sz="2200" kern="150" dirty="0">
              <a:latin typeface="+mn-lt"/>
              <a:ea typeface="SimSun" panose="02010600030101010101" pitchFamily="2" charset="-122"/>
              <a:cs typeface="Mangal"/>
            </a:endParaRPr>
          </a:p>
          <a:p>
            <a:pPr algn="just">
              <a:spcAft>
                <a:spcPts val="0"/>
              </a:spcAft>
              <a:tabLst>
                <a:tab pos="630555" algn="l"/>
              </a:tabLst>
            </a:pPr>
            <a:r>
              <a:rPr lang="tr-TR" sz="2200" b="1" kern="150" dirty="0">
                <a:latin typeface="+mn-lt"/>
                <a:ea typeface="SimSun" panose="02010600030101010101" pitchFamily="2" charset="-122"/>
                <a:cs typeface="Mangal"/>
              </a:rPr>
              <a:t>Sıfır atık bilgi sisteminin </a:t>
            </a:r>
            <a:r>
              <a:rPr lang="tr-TR" sz="2200" kern="150" dirty="0">
                <a:latin typeface="+mn-lt"/>
                <a:ea typeface="SimSun" panose="02010600030101010101" pitchFamily="2" charset="-122"/>
                <a:cs typeface="Mangal"/>
              </a:rPr>
              <a:t>oluşturulması ve uygulanması</a:t>
            </a:r>
          </a:p>
          <a:p>
            <a:pPr algn="just">
              <a:spcAft>
                <a:spcPts val="0"/>
              </a:spcAft>
              <a:tabLst>
                <a:tab pos="630555" algn="l"/>
              </a:tabLst>
            </a:pPr>
            <a:r>
              <a:rPr lang="tr-TR" sz="2200" kern="150" dirty="0">
                <a:latin typeface="+mn-lt"/>
                <a:ea typeface="SimSun" panose="02010600030101010101" pitchFamily="2" charset="-122"/>
                <a:cs typeface="Mangal"/>
              </a:rPr>
              <a:t>Sıfır atık yönetim sistemine yönelik </a:t>
            </a:r>
            <a:r>
              <a:rPr lang="tr-TR" sz="2200" b="1" kern="150" dirty="0">
                <a:latin typeface="+mn-lt"/>
                <a:ea typeface="SimSun" panose="02010600030101010101" pitchFamily="2" charset="-122"/>
                <a:cs typeface="Mangal"/>
              </a:rPr>
              <a:t>destek ve teşvik unsurlarını </a:t>
            </a:r>
            <a:r>
              <a:rPr lang="tr-TR" sz="2200" kern="150" dirty="0">
                <a:latin typeface="+mn-lt"/>
                <a:ea typeface="SimSun" panose="02010600030101010101" pitchFamily="2" charset="-122"/>
                <a:cs typeface="Mangal"/>
              </a:rPr>
              <a:t>ve uygulamaya yönelik usul ve esasların belirlenmesi</a:t>
            </a:r>
          </a:p>
          <a:p>
            <a:pPr algn="just">
              <a:spcAft>
                <a:spcPts val="0"/>
              </a:spcAft>
              <a:tabLst>
                <a:tab pos="630555" algn="l"/>
              </a:tabLst>
            </a:pPr>
            <a:r>
              <a:rPr lang="tr-TR" sz="2200" b="1" kern="150" dirty="0">
                <a:latin typeface="+mn-lt"/>
                <a:ea typeface="SimSun" panose="02010600030101010101" pitchFamily="2" charset="-122"/>
                <a:cs typeface="Mangal"/>
              </a:rPr>
              <a:t>Sıfır Atık Koordinasyon Kurulunun </a:t>
            </a:r>
            <a:r>
              <a:rPr lang="tr-TR" sz="2200" kern="150" dirty="0">
                <a:latin typeface="+mn-lt"/>
                <a:ea typeface="SimSun" panose="02010600030101010101" pitchFamily="2" charset="-122"/>
                <a:cs typeface="Mangal"/>
              </a:rPr>
              <a:t>oluşturulmasına ve işleyişine ilişkin usul ve esaslar</a:t>
            </a:r>
          </a:p>
          <a:p>
            <a:pPr algn="just">
              <a:spcAft>
                <a:spcPts val="0"/>
              </a:spcAft>
              <a:tabLst>
                <a:tab pos="630555" algn="l"/>
              </a:tabLst>
            </a:pPr>
            <a:r>
              <a:rPr lang="tr-TR" sz="2200" b="1" kern="150" dirty="0">
                <a:latin typeface="+mn-lt"/>
                <a:ea typeface="SimSun" panose="02010600030101010101" pitchFamily="2" charset="-122"/>
                <a:cs typeface="Times New Roman" panose="02020603050405020304" pitchFamily="18" charset="0"/>
              </a:rPr>
              <a:t>Atık önlemeye ilişkin politikaların oluşturulması, ( Ek-2 )</a:t>
            </a:r>
          </a:p>
          <a:p>
            <a:pPr algn="just">
              <a:spcAft>
                <a:spcPts val="0"/>
              </a:spcAft>
              <a:tabLst>
                <a:tab pos="630555" algn="l"/>
              </a:tabLst>
            </a:pPr>
            <a:r>
              <a:rPr lang="tr-TR" sz="2200" kern="150" dirty="0">
                <a:latin typeface="+mn-lt"/>
                <a:ea typeface="SimSun" panose="02010600030101010101" pitchFamily="2" charset="-122"/>
                <a:cs typeface="Mangal"/>
              </a:rPr>
              <a:t>Sıfır atık yönetim sistemlerinin entegrasyonu ve koordinasyonunun sağlanması amacı ile </a:t>
            </a:r>
            <a:r>
              <a:rPr lang="tr-TR" sz="2200" b="1" kern="150" dirty="0">
                <a:latin typeface="+mn-lt"/>
                <a:ea typeface="SimSun" panose="02010600030101010101" pitchFamily="2" charset="-122"/>
                <a:cs typeface="Mangal"/>
              </a:rPr>
              <a:t>mahalli çevre kurullarında</a:t>
            </a:r>
            <a:r>
              <a:rPr lang="tr-TR" sz="2200" kern="150" dirty="0">
                <a:latin typeface="+mn-lt"/>
                <a:ea typeface="SimSun" panose="02010600030101010101" pitchFamily="2" charset="-122"/>
                <a:cs typeface="Mangal"/>
              </a:rPr>
              <a:t> yapılacak çalışmalar için gerekli teknik kriterlerin hazırlanması</a:t>
            </a:r>
            <a:endParaRPr lang="tr-TR" sz="2200" dirty="0">
              <a:solidFill>
                <a:prstClr val="black"/>
              </a:solidFill>
              <a:latin typeface="+mn-lt"/>
            </a:endParaRPr>
          </a:p>
        </p:txBody>
      </p:sp>
      <p:pic>
        <p:nvPicPr>
          <p:cNvPr id="5" name="Resim 21">
            <a:extLst>
              <a:ext uri="{FF2B5EF4-FFF2-40B4-BE49-F238E27FC236}">
                <a16:creationId xmlns:a16="http://schemas.microsoft.com/office/drawing/2014/main" id="{F40604FB-6852-5B40-99F4-ABBE5447AE98}"/>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3725319598"/>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633C1-8300-DA49-A455-FA9FF6645D9F}"/>
              </a:ext>
            </a:extLst>
          </p:cNvPr>
          <p:cNvSpPr>
            <a:spLocks noGrp="1"/>
          </p:cNvSpPr>
          <p:nvPr>
            <p:ph type="title"/>
          </p:nvPr>
        </p:nvSpPr>
        <p:spPr/>
        <p:txBody>
          <a:bodyPr/>
          <a:lstStyle/>
          <a:p>
            <a:r>
              <a:rPr lang="tr-TR" dirty="0"/>
              <a:t>Sıfır Atık Yönetmeliği Taslağı</a:t>
            </a:r>
          </a:p>
        </p:txBody>
      </p:sp>
      <p:sp>
        <p:nvSpPr>
          <p:cNvPr id="3" name="İçerik Yer Tutucusu 2"/>
          <p:cNvSpPr>
            <a:spLocks noGrp="1"/>
          </p:cNvSpPr>
          <p:nvPr>
            <p:ph idx="1"/>
          </p:nvPr>
        </p:nvSpPr>
        <p:spPr/>
        <p:txBody>
          <a:bodyPr/>
          <a:lstStyle/>
          <a:p>
            <a:pPr marL="0" indent="0">
              <a:buNone/>
            </a:pPr>
            <a:r>
              <a:rPr lang="tr-TR" sz="2200" b="1" dirty="0">
                <a:solidFill>
                  <a:srgbClr val="0070C0"/>
                </a:solidFill>
              </a:rPr>
              <a:t>Mülki İdari Amirleri</a:t>
            </a:r>
          </a:p>
          <a:p>
            <a:r>
              <a:rPr lang="tr-TR" sz="2200" dirty="0"/>
              <a:t>İl, ilçe, belde belediyeleri ve il özel idareleri tarafından yürütülen sıfır atık yönetim sisteminin il sınırları içerisinde koordinasyonu ve iş birliği halinde çalışılmasını temin etmek amacı ile </a:t>
            </a:r>
            <a:r>
              <a:rPr lang="tr-TR" sz="2200" b="1" dirty="0"/>
              <a:t>Entegre İl Sıfır Atık Yönetim Sistemi Planının, Bakanlıkça yayımlanan kılavuz doğrultusunda Mahalli Çevre Kurulu kararı ile </a:t>
            </a:r>
            <a:r>
              <a:rPr lang="tr-TR" sz="2200" dirty="0"/>
              <a:t>hazırlanmasını ve uygulanmasını sağlamak</a:t>
            </a:r>
          </a:p>
          <a:p>
            <a:pPr marL="0" indent="0">
              <a:buNone/>
            </a:pPr>
            <a:endParaRPr lang="tr-TR" sz="2200" b="1" dirty="0">
              <a:solidFill>
                <a:srgbClr val="92D050"/>
              </a:solidFill>
            </a:endParaRPr>
          </a:p>
          <a:p>
            <a:pPr marL="0" indent="0">
              <a:buNone/>
            </a:pPr>
            <a:r>
              <a:rPr lang="tr-TR" sz="2200" b="1" dirty="0">
                <a:solidFill>
                  <a:srgbClr val="009900"/>
                </a:solidFill>
              </a:rPr>
              <a:t>Büyükşehir Belediye Başkanlıkları</a:t>
            </a:r>
          </a:p>
          <a:p>
            <a:r>
              <a:rPr lang="tr-TR" sz="2200" b="1" dirty="0"/>
              <a:t>Büyükşehir katı atık yönetim planını, Entegre İl Sıfır Atık Yönetim Sistemi Planına uyumlu hale getirmek</a:t>
            </a:r>
            <a:r>
              <a:rPr lang="tr-TR" sz="2200" dirty="0"/>
              <a:t>,</a:t>
            </a:r>
          </a:p>
          <a:p>
            <a:r>
              <a:rPr lang="tr-TR" sz="2200" b="1" dirty="0"/>
              <a:t>İl sınırları içerisinde </a:t>
            </a:r>
            <a:r>
              <a:rPr lang="tr-TR" sz="2200" dirty="0"/>
              <a:t>yürütülen sıfır atık yönetim sistemi uygulamalarının iyileştirilmesi ve yaygınlaştırılması ile </a:t>
            </a:r>
            <a:r>
              <a:rPr lang="tr-TR" sz="2200" b="1" dirty="0"/>
              <a:t>sıfır atık yönetim sistemine yönelik işbirliği ve koordinasyonu sağlamak</a:t>
            </a:r>
            <a:r>
              <a:rPr lang="tr-TR" sz="2200" dirty="0"/>
              <a:t>,</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pic>
        <p:nvPicPr>
          <p:cNvPr id="8" name="Resim 21">
            <a:extLst>
              <a:ext uri="{FF2B5EF4-FFF2-40B4-BE49-F238E27FC236}">
                <a16:creationId xmlns:a16="http://schemas.microsoft.com/office/drawing/2014/main" id="{E10663D5-11C5-704A-BC22-35944DE32CEB}"/>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1028135384"/>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Sıfır Atık Yönetmeliği Taslağı</a:t>
            </a:r>
          </a:p>
        </p:txBody>
      </p:sp>
      <p:sp>
        <p:nvSpPr>
          <p:cNvPr id="6" name="İçerik Yer Tutucusu 2"/>
          <p:cNvSpPr>
            <a:spLocks noGrp="1"/>
          </p:cNvSpPr>
          <p:nvPr>
            <p:ph idx="1"/>
          </p:nvPr>
        </p:nvSpPr>
        <p:spPr/>
        <p:txBody>
          <a:bodyPr/>
          <a:lstStyle/>
          <a:p>
            <a:pPr marL="0" lvl="0" indent="0" algn="just">
              <a:buNone/>
            </a:pPr>
            <a:r>
              <a:rPr lang="tr-TR" sz="2200" b="1" dirty="0">
                <a:solidFill>
                  <a:srgbClr val="00B050"/>
                </a:solidFill>
              </a:rPr>
              <a:t>İl, ilçe belediyeleri, belediye birlikleri ve il özel idareleri;</a:t>
            </a:r>
            <a:endParaRPr lang="tr-TR" sz="2200" dirty="0">
              <a:solidFill>
                <a:srgbClr val="00B050"/>
              </a:solidFill>
            </a:endParaRPr>
          </a:p>
          <a:p>
            <a:pPr lvl="0" algn="just"/>
            <a:r>
              <a:rPr lang="tr-TR" sz="2200" dirty="0">
                <a:solidFill>
                  <a:prstClr val="black"/>
                </a:solidFill>
              </a:rPr>
              <a:t>Halkı, atıklarını ayırmaya ve ayrı biriktirmeye teşvik etmek,</a:t>
            </a:r>
          </a:p>
          <a:p>
            <a:pPr lvl="0" algn="just"/>
            <a:r>
              <a:rPr lang="tr-TR" sz="2200" dirty="0">
                <a:solidFill>
                  <a:prstClr val="black"/>
                </a:solidFill>
              </a:rPr>
              <a:t>Sıfır atık yönetim sisteminin tasarım aşamasından başlayarak uygulamaların izlenmesi faaliyetlerini de içeren </a:t>
            </a:r>
            <a:r>
              <a:rPr lang="tr-TR" sz="2200" b="1" dirty="0">
                <a:solidFill>
                  <a:prstClr val="black"/>
                </a:solidFill>
              </a:rPr>
              <a:t>tüm süreci Kent Konseyi gündemine </a:t>
            </a:r>
            <a:r>
              <a:rPr lang="tr-TR" sz="2200" dirty="0">
                <a:solidFill>
                  <a:prstClr val="black"/>
                </a:solidFill>
              </a:rPr>
              <a:t>dahil etmek,</a:t>
            </a:r>
          </a:p>
          <a:p>
            <a:pPr lvl="0" algn="just"/>
            <a:r>
              <a:rPr lang="tr-TR" sz="2200" dirty="0">
                <a:solidFill>
                  <a:prstClr val="black"/>
                </a:solidFill>
              </a:rPr>
              <a:t>Sıfır atık yönetim sistemine yönelik </a:t>
            </a:r>
            <a:r>
              <a:rPr lang="tr-TR" sz="2200" b="1" dirty="0">
                <a:solidFill>
                  <a:prstClr val="black"/>
                </a:solidFill>
              </a:rPr>
              <a:t>program ve politikalarını belirleyerek bu hususları stratejik planlarına ve bütçelerine</a:t>
            </a:r>
            <a:r>
              <a:rPr lang="tr-TR" sz="2200" dirty="0">
                <a:solidFill>
                  <a:prstClr val="black"/>
                </a:solidFill>
              </a:rPr>
              <a:t> yansıtmak,</a:t>
            </a:r>
          </a:p>
          <a:p>
            <a:pPr lvl="0" algn="just"/>
            <a:r>
              <a:rPr lang="tr-TR" sz="2200" dirty="0">
                <a:solidFill>
                  <a:prstClr val="black"/>
                </a:solidFill>
              </a:rPr>
              <a:t>Sıfır atık yönetim sistemlerinin kurulması, işletilmesi ve izlenmesine yönelik olarak </a:t>
            </a:r>
            <a:r>
              <a:rPr lang="tr-TR" sz="2200" b="1" dirty="0">
                <a:solidFill>
                  <a:prstClr val="black"/>
                </a:solidFill>
              </a:rPr>
              <a:t>Bakanlıkça hazırlanan kılavuz doğrultusunda </a:t>
            </a:r>
            <a:r>
              <a:rPr lang="tr-TR" sz="2200" dirty="0">
                <a:solidFill>
                  <a:prstClr val="black"/>
                </a:solidFill>
              </a:rPr>
              <a:t>gerekli iş ve işlemleri gerçekleştirmek,</a:t>
            </a:r>
          </a:p>
          <a:p>
            <a:pPr lvl="0" algn="just"/>
            <a:r>
              <a:rPr lang="tr-TR" sz="2200" dirty="0">
                <a:solidFill>
                  <a:prstClr val="black"/>
                </a:solidFill>
              </a:rPr>
              <a:t>Belediyelerin mevcut atık yönetim hizmetleri ile belediye sınırlarında herhangi bir işletmeye bağlı olmaksızın atık toplayan kişilerin faaliyetlerini Kent Konseyi gündeminde değerlendirerek </a:t>
            </a:r>
            <a:r>
              <a:rPr lang="tr-TR" sz="2200" b="1" dirty="0">
                <a:solidFill>
                  <a:prstClr val="black"/>
                </a:solidFill>
              </a:rPr>
              <a:t>sosyal ve ekonomik koşullar göz önünde bulundurulmak sureti </a:t>
            </a:r>
            <a:r>
              <a:rPr lang="tr-TR" sz="2200" dirty="0">
                <a:solidFill>
                  <a:prstClr val="black"/>
                </a:solidFill>
              </a:rPr>
              <a:t>ile yerel ölçekli uygulamalarda bulunmak,</a:t>
            </a:r>
          </a:p>
          <a:p>
            <a:pPr lvl="0" algn="just"/>
            <a:r>
              <a:rPr lang="tr-TR" sz="2200" dirty="0">
                <a:solidFill>
                  <a:prstClr val="black"/>
                </a:solidFill>
              </a:rPr>
              <a:t>Toplanan atıkların </a:t>
            </a:r>
            <a:r>
              <a:rPr lang="tr-TR" sz="2200" b="1" dirty="0">
                <a:solidFill>
                  <a:prstClr val="black"/>
                </a:solidFill>
              </a:rPr>
              <a:t>ön işlemlere tabi tutularak maddesel geri dönüşüm ve diğer geri kazanım imkânlarının azami ölçekte değerlendirilmesini </a:t>
            </a:r>
            <a:r>
              <a:rPr lang="tr-TR" sz="2200" dirty="0">
                <a:solidFill>
                  <a:prstClr val="black"/>
                </a:solidFill>
              </a:rPr>
              <a:t>sağlamak,</a:t>
            </a:r>
          </a:p>
          <a:p>
            <a:pPr marL="0" lvl="0" indent="0" algn="just">
              <a:buNone/>
            </a:pPr>
            <a:endParaRPr lang="tr-TR" sz="2200" dirty="0">
              <a:solidFill>
                <a:prstClr val="black"/>
              </a:solidFill>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Resim 21">
            <a:extLst>
              <a:ext uri="{FF2B5EF4-FFF2-40B4-BE49-F238E27FC236}">
                <a16:creationId xmlns:a16="http://schemas.microsoft.com/office/drawing/2014/main" id="{3D58C01D-5F11-894C-935C-CBBD1E6ADE61}"/>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3443448814"/>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309A3E95-2612-8A47-B92A-73AA35882486}"/>
              </a:ext>
            </a:extLst>
          </p:cNvPr>
          <p:cNvSpPr>
            <a:spLocks noGrp="1"/>
          </p:cNvSpPr>
          <p:nvPr>
            <p:ph type="title"/>
          </p:nvPr>
        </p:nvSpPr>
        <p:spPr/>
        <p:txBody>
          <a:bodyPr/>
          <a:lstStyle/>
          <a:p>
            <a:r>
              <a:rPr lang="tr-TR" dirty="0"/>
              <a:t>Sıfır Atık Yönetmeliği Taslağı</a:t>
            </a:r>
          </a:p>
        </p:txBody>
      </p:sp>
      <p:sp>
        <p:nvSpPr>
          <p:cNvPr id="2" name="İçerik Yer Tutucusu 1"/>
          <p:cNvSpPr>
            <a:spLocks noGrp="1"/>
          </p:cNvSpPr>
          <p:nvPr>
            <p:ph idx="1"/>
          </p:nvPr>
        </p:nvSpPr>
        <p:spPr/>
        <p:txBody>
          <a:bodyPr/>
          <a:lstStyle/>
          <a:p>
            <a:pPr marL="11" indent="0" algn="just">
              <a:spcAft>
                <a:spcPts val="0"/>
              </a:spcAft>
              <a:buNone/>
              <a:tabLst>
                <a:tab pos="630555" algn="l"/>
              </a:tabLst>
            </a:pPr>
            <a:r>
              <a:rPr lang="tr-TR" sz="1800" b="1" kern="50" dirty="0">
                <a:solidFill>
                  <a:srgbClr val="00B050"/>
                </a:solidFill>
                <a:latin typeface="Calibri" panose="020F0502020204030204" pitchFamily="34" charset="0"/>
                <a:ea typeface="SimSun" panose="02010600030101010101" pitchFamily="2" charset="-122"/>
                <a:cs typeface="Calibri" panose="020F0502020204030204" pitchFamily="34" charset="0"/>
              </a:rPr>
              <a:t>Sıfır Atık Yönetim Sistemi Kuran Bina ve Yerleşkeler</a:t>
            </a:r>
            <a:r>
              <a:rPr lang="tr-TR" sz="1800" kern="50" dirty="0">
                <a:solidFill>
                  <a:srgbClr val="00B050"/>
                </a:solidFill>
                <a:latin typeface="Calibri" panose="020F0502020204030204" pitchFamily="34" charset="0"/>
                <a:ea typeface="SimSun" panose="02010600030101010101" pitchFamily="2" charset="-122"/>
                <a:cs typeface="Calibri" panose="020F0502020204030204" pitchFamily="34" charset="0"/>
              </a:rPr>
              <a:t>; </a:t>
            </a:r>
          </a:p>
          <a:p>
            <a:pPr marL="11" indent="0" algn="just">
              <a:spcAft>
                <a:spcPts val="0"/>
              </a:spcAft>
              <a:buNone/>
              <a:tabLst>
                <a:tab pos="630555" algn="l"/>
              </a:tabLst>
            </a:pPr>
            <a:r>
              <a:rPr lang="tr-TR" sz="1800" kern="50" dirty="0">
                <a:solidFill>
                  <a:srgbClr val="00B050"/>
                </a:solidFill>
                <a:latin typeface="Calibri" panose="020F0502020204030204" pitchFamily="34" charset="0"/>
                <a:ea typeface="SimSun" panose="02010600030101010101" pitchFamily="2" charset="-122"/>
                <a:cs typeface="Calibri" panose="020F0502020204030204" pitchFamily="34" charset="0"/>
              </a:rPr>
              <a:t>(Organize sanayi bölgeleri ve hava limanı yönetimleri dahil)</a:t>
            </a:r>
          </a:p>
          <a:p>
            <a:pPr marL="457200" algn="just">
              <a:spcAft>
                <a:spcPts val="0"/>
              </a:spcAft>
              <a:tabLst>
                <a:tab pos="630555" algn="l"/>
              </a:tabLst>
            </a:pPr>
            <a:r>
              <a:rPr lang="tr-TR" sz="1800" kern="50" dirty="0">
                <a:latin typeface="Calibri" panose="020F0502020204030204" pitchFamily="34" charset="0"/>
                <a:ea typeface="SimSun" panose="02010600030101010101" pitchFamily="2" charset="-122"/>
                <a:cs typeface="Calibri" panose="020F0502020204030204" pitchFamily="34" charset="0"/>
              </a:rPr>
              <a:t>Atıklarını özelliklerine göre ayırmaya ve ayrı biriktirmeye teşvik etmekle, Atık oluşumunun önlenmesi için israfı önlemeye teşvik edecek çalışmalarda bulunmakla, Ayrıştırılmış atıkların yine ayrı olarak toplanması ve depolanması için gerekli sistemi geliştirmekle, </a:t>
            </a:r>
          </a:p>
          <a:p>
            <a:pPr algn="just">
              <a:spcAft>
                <a:spcPts val="0"/>
              </a:spcAft>
            </a:pPr>
            <a:r>
              <a:rPr lang="tr-TR" sz="1800" kern="150" dirty="0">
                <a:latin typeface="Calibri" panose="020F0502020204030204" pitchFamily="34" charset="0"/>
                <a:ea typeface="SimSun" panose="02010600030101010101" pitchFamily="2" charset="-122"/>
                <a:cs typeface="Calibri" panose="020F0502020204030204" pitchFamily="34" charset="0"/>
              </a:rPr>
              <a:t>Geri dönüşümlü tüm atıkların işlenerek hammadde olarak değerlendirilmelerini temin etmek üzere çevre lisanslı atık işleme tesislerine gönderilmelerini sağlamakla, Geri dönüşümü mümkün olmayan, faydalanılamayan atıkların ise çevre ile uyumlu yöntemler ile bertaraf edilmelerini temin etmek üzere çevre lisanslı tesislere gönderilmelerini sağlamakla,</a:t>
            </a:r>
          </a:p>
          <a:p>
            <a:pPr marL="457200" algn="just">
              <a:spcAft>
                <a:spcPts val="0"/>
              </a:spcAft>
              <a:tabLst>
                <a:tab pos="630555" algn="l"/>
              </a:tabLst>
            </a:pPr>
            <a:r>
              <a:rPr lang="tr-TR" sz="1800" kern="50" dirty="0">
                <a:latin typeface="Calibri" panose="020F0502020204030204" pitchFamily="34" charset="0"/>
                <a:ea typeface="SimSun" panose="02010600030101010101" pitchFamily="2" charset="-122"/>
                <a:cs typeface="Calibri" panose="020F0502020204030204" pitchFamily="34" charset="0"/>
              </a:rPr>
              <a:t>Sıfır atık yönetim sistemine geçiş süreci de dahil olmak üzere </a:t>
            </a:r>
            <a:r>
              <a:rPr lang="tr-TR" sz="1800" b="1" kern="50" dirty="0">
                <a:latin typeface="Calibri" panose="020F0502020204030204" pitchFamily="34" charset="0"/>
                <a:ea typeface="SimSun" panose="02010600030101010101" pitchFamily="2" charset="-122"/>
                <a:cs typeface="Calibri" panose="020F0502020204030204" pitchFamily="34" charset="0"/>
              </a:rPr>
              <a:t>mevcut atık yönetim hizmetlerinin sıfır atık yönetim sistemine entegre edilmesine yönelik program ve politikaları belirleyerek </a:t>
            </a:r>
            <a:r>
              <a:rPr lang="tr-TR" sz="1800" kern="50" dirty="0">
                <a:latin typeface="Calibri" panose="020F0502020204030204" pitchFamily="34" charset="0"/>
                <a:ea typeface="SimSun" panose="02010600030101010101" pitchFamily="2" charset="-122"/>
                <a:cs typeface="Calibri" panose="020F0502020204030204" pitchFamily="34" charset="0"/>
              </a:rPr>
              <a:t>ilgili talimatlarına yansıtmakla,</a:t>
            </a:r>
          </a:p>
          <a:p>
            <a:pPr algn="just">
              <a:spcAft>
                <a:spcPts val="0"/>
              </a:spcAft>
              <a:tabLst>
                <a:tab pos="630555" algn="l"/>
              </a:tabLst>
            </a:pPr>
            <a:r>
              <a:rPr lang="tr-TR" sz="1800" kern="150" dirty="0">
                <a:latin typeface="Calibri" panose="020F0502020204030204" pitchFamily="34" charset="0"/>
                <a:ea typeface="SimSun" panose="02010600030101010101" pitchFamily="2" charset="-122"/>
                <a:cs typeface="Calibri" panose="020F0502020204030204" pitchFamily="34" charset="0"/>
              </a:rPr>
              <a:t>Sıfır atık yönetim sisteminin yaygınlaştırılması ve bu konudaki farkındalığın arttırılmasına yönelik bilinçlendirme ve eğitim faaliyetleri yapmakla, bu kapsamda düzenlenen faaliyetlere katkı ve katılım sağlamakla,</a:t>
            </a:r>
          </a:p>
          <a:p>
            <a:pPr algn="just">
              <a:spcAft>
                <a:spcPts val="0"/>
              </a:spcAft>
              <a:tabLst>
                <a:tab pos="630555" algn="l"/>
              </a:tabLst>
            </a:pPr>
            <a:r>
              <a:rPr lang="tr-TR" sz="1800" kern="150" dirty="0">
                <a:latin typeface="Calibri" panose="020F0502020204030204" pitchFamily="34" charset="0"/>
                <a:ea typeface="SimSun" panose="02010600030101010101" pitchFamily="2" charset="-122"/>
                <a:cs typeface="Calibri" panose="020F0502020204030204" pitchFamily="34" charset="0"/>
              </a:rPr>
              <a:t>Sorumluluk alanında toplanan atıkların </a:t>
            </a:r>
            <a:r>
              <a:rPr lang="tr-TR" sz="1800" b="1" kern="150" dirty="0">
                <a:latin typeface="Calibri" panose="020F0502020204030204" pitchFamily="34" charset="0"/>
                <a:ea typeface="SimSun" panose="02010600030101010101" pitchFamily="2" charset="-122"/>
                <a:cs typeface="Calibri" panose="020F0502020204030204" pitchFamily="34" charset="0"/>
              </a:rPr>
              <a:t>ön işlemlere tabi tutularak maddesel geri dönüşüm ve diğer geri kazanım imkânlarının azami ölçekte değerlendirilmesi </a:t>
            </a:r>
            <a:r>
              <a:rPr lang="tr-TR" sz="1800" kern="150" dirty="0">
                <a:latin typeface="Calibri" panose="020F0502020204030204" pitchFamily="34" charset="0"/>
                <a:ea typeface="SimSun" panose="02010600030101010101" pitchFamily="2" charset="-122"/>
                <a:cs typeface="Calibri" panose="020F0502020204030204" pitchFamily="34" charset="0"/>
              </a:rPr>
              <a:t>sağlanır.</a:t>
            </a:r>
          </a:p>
          <a:p>
            <a:pPr algn="just">
              <a:spcAft>
                <a:spcPts val="0"/>
              </a:spcAft>
            </a:pPr>
            <a:r>
              <a:rPr lang="tr-TR" sz="1800" b="1" kern="150" dirty="0">
                <a:latin typeface="Calibri" panose="020F0502020204030204" pitchFamily="34" charset="0"/>
                <a:ea typeface="SimSun" panose="02010600030101010101" pitchFamily="2" charset="-122"/>
                <a:cs typeface="Calibri" panose="020F0502020204030204" pitchFamily="34" charset="0"/>
              </a:rPr>
              <a:t>Sıfır atık yönetim sistemi kapsamında biriktirilen atıklar özelliklerine göre Bakanlıktan çevre lisansı almış olan atık işleme tesislerine ve/veya ilgili mahalli idare tarafından kurulan toplama sistemine verilebilir.</a:t>
            </a:r>
          </a:p>
          <a:p>
            <a:endParaRPr lang="tr-TR" sz="18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pic>
        <p:nvPicPr>
          <p:cNvPr id="8" name="Resim 21">
            <a:extLst>
              <a:ext uri="{FF2B5EF4-FFF2-40B4-BE49-F238E27FC236}">
                <a16:creationId xmlns:a16="http://schemas.microsoft.com/office/drawing/2014/main" id="{F7354B8F-FDF1-EF4A-B579-C277C992BA06}"/>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3816771643"/>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Sıfır Atık Toplama Sistemi</a:t>
            </a:r>
          </a:p>
        </p:txBody>
      </p:sp>
      <p:sp>
        <p:nvSpPr>
          <p:cNvPr id="4" name="Slayt Numarası Yer Tutucusu 3"/>
          <p:cNvSpPr>
            <a:spLocks noGrp="1"/>
          </p:cNvSpPr>
          <p:nvPr>
            <p:ph type="sldNum" sz="quarter" idx="12"/>
          </p:nvPr>
        </p:nvSpPr>
        <p:spPr/>
        <p:txBody>
          <a:bodyPr/>
          <a:lstStyle/>
          <a:p>
            <a:fld id="{5BADFCE9-6BD7-4E11-993B-2E6AC35B8E00}" type="slidenum">
              <a:rPr lang="tr-TR" smtClean="0"/>
              <a:t>8</a:t>
            </a:fld>
            <a:endParaRPr lang="tr-TR"/>
          </a:p>
        </p:txBody>
      </p:sp>
      <p:pic>
        <p:nvPicPr>
          <p:cNvPr id="6" name="Resim 5"/>
          <p:cNvPicPr>
            <a:picLocks noChangeAspect="1"/>
          </p:cNvPicPr>
          <p:nvPr/>
        </p:nvPicPr>
        <p:blipFill>
          <a:blip r:embed="rId2"/>
          <a:stretch>
            <a:fillRect/>
          </a:stretch>
        </p:blipFill>
        <p:spPr>
          <a:xfrm>
            <a:off x="3324381" y="1571825"/>
            <a:ext cx="1993041" cy="1890679"/>
          </a:xfrm>
          <a:prstGeom prst="rect">
            <a:avLst/>
          </a:prstGeom>
        </p:spPr>
      </p:pic>
      <p:pic>
        <p:nvPicPr>
          <p:cNvPr id="7" name="Resim 6"/>
          <p:cNvPicPr>
            <a:picLocks noChangeAspect="1"/>
          </p:cNvPicPr>
          <p:nvPr/>
        </p:nvPicPr>
        <p:blipFill>
          <a:blip r:embed="rId3"/>
          <a:stretch>
            <a:fillRect/>
          </a:stretch>
        </p:blipFill>
        <p:spPr>
          <a:xfrm>
            <a:off x="4283664" y="3986247"/>
            <a:ext cx="4852348" cy="1727373"/>
          </a:xfrm>
          <a:prstGeom prst="rect">
            <a:avLst/>
          </a:prstGeom>
        </p:spPr>
      </p:pic>
      <p:sp>
        <p:nvSpPr>
          <p:cNvPr id="8" name="Metin kutusu 7"/>
          <p:cNvSpPr txBox="1"/>
          <p:nvPr/>
        </p:nvSpPr>
        <p:spPr>
          <a:xfrm>
            <a:off x="1548625" y="1916344"/>
            <a:ext cx="1765319" cy="1246495"/>
          </a:xfrm>
          <a:prstGeom prst="rect">
            <a:avLst/>
          </a:prstGeom>
          <a:noFill/>
          <a:ln>
            <a:solidFill>
              <a:schemeClr val="accent1"/>
            </a:solidFill>
          </a:ln>
        </p:spPr>
        <p:txBody>
          <a:bodyPr wrap="square" rtlCol="0">
            <a:spAutoFit/>
          </a:bodyPr>
          <a:lstStyle/>
          <a:p>
            <a:pPr algn="ctr"/>
            <a:r>
              <a:rPr lang="tr-TR" sz="1500" b="1" dirty="0">
                <a:latin typeface="+mj-lt"/>
                <a:cs typeface="Arial" panose="020B0604020202020204" pitchFamily="34" charset="0"/>
              </a:rPr>
              <a:t>BİNA, OFİS, İŞYERİ, KONUT, OKUL, AVM VE BENZERİ YERLERDE </a:t>
            </a:r>
          </a:p>
          <a:p>
            <a:pPr algn="ctr"/>
            <a:r>
              <a:rPr lang="tr-TR" sz="1500" i="1" dirty="0">
                <a:latin typeface="+mj-lt"/>
                <a:cs typeface="Arial" panose="020B0604020202020204" pitchFamily="34" charset="0"/>
              </a:rPr>
              <a:t>İÇ MEKANLARDA</a:t>
            </a:r>
          </a:p>
        </p:txBody>
      </p:sp>
      <p:sp>
        <p:nvSpPr>
          <p:cNvPr id="9" name="Metin kutusu 8"/>
          <p:cNvSpPr txBox="1"/>
          <p:nvPr/>
        </p:nvSpPr>
        <p:spPr>
          <a:xfrm>
            <a:off x="8102255" y="1823176"/>
            <a:ext cx="2214456" cy="1477328"/>
          </a:xfrm>
          <a:prstGeom prst="rect">
            <a:avLst/>
          </a:prstGeom>
          <a:noFill/>
          <a:ln>
            <a:solidFill>
              <a:schemeClr val="accent1"/>
            </a:solidFill>
          </a:ln>
        </p:spPr>
        <p:txBody>
          <a:bodyPr wrap="square" rtlCol="0">
            <a:spAutoFit/>
          </a:bodyPr>
          <a:lstStyle/>
          <a:p>
            <a:pPr algn="ctr"/>
            <a:r>
              <a:rPr lang="tr-TR" sz="1500" b="1" dirty="0">
                <a:latin typeface="+mj-lt"/>
                <a:cs typeface="Arial" panose="020B0604020202020204" pitchFamily="34" charset="0"/>
              </a:rPr>
              <a:t>YOĞUN MİKTARDA BİYOBOZUNUR ATIK OLUŞAN NOKTALARDA </a:t>
            </a:r>
            <a:r>
              <a:rPr lang="tr-TR" sz="1500" i="1" dirty="0">
                <a:latin typeface="+mj-lt"/>
                <a:cs typeface="Arial" panose="020B0604020202020204" pitchFamily="34" charset="0"/>
              </a:rPr>
              <a:t>YEMEKHANELER VE YEMEK HAZIRLAMA BÖLÜMLERİNDE</a:t>
            </a:r>
          </a:p>
        </p:txBody>
      </p:sp>
      <p:sp>
        <p:nvSpPr>
          <p:cNvPr id="10" name="Metin kutusu 9"/>
          <p:cNvSpPr txBox="1"/>
          <p:nvPr/>
        </p:nvSpPr>
        <p:spPr>
          <a:xfrm>
            <a:off x="2327446" y="4353232"/>
            <a:ext cx="1670858" cy="1015663"/>
          </a:xfrm>
          <a:prstGeom prst="rect">
            <a:avLst/>
          </a:prstGeom>
          <a:noFill/>
          <a:ln>
            <a:solidFill>
              <a:schemeClr val="accent1"/>
            </a:solidFill>
          </a:ln>
        </p:spPr>
        <p:txBody>
          <a:bodyPr wrap="square" rtlCol="0">
            <a:spAutoFit/>
          </a:bodyPr>
          <a:lstStyle/>
          <a:p>
            <a:pPr algn="ctr"/>
            <a:r>
              <a:rPr lang="tr-TR" sz="1500" b="1" dirty="0">
                <a:latin typeface="+mj-lt"/>
                <a:cs typeface="Arial" panose="020B0604020202020204" pitchFamily="34" charset="0"/>
              </a:rPr>
              <a:t>CADDE, SOKAKLAR GİBİ KAMUYA AÇIK ALANLARDA</a:t>
            </a:r>
            <a:endParaRPr lang="tr-TR" sz="1500" i="1" dirty="0">
              <a:latin typeface="+mj-lt"/>
              <a:cs typeface="Arial" panose="020B0604020202020204" pitchFamily="34" charset="0"/>
            </a:endParaRPr>
          </a:p>
        </p:txBody>
      </p:sp>
      <p:sp>
        <p:nvSpPr>
          <p:cNvPr id="11" name="Metin kutusu 10"/>
          <p:cNvSpPr txBox="1"/>
          <p:nvPr/>
        </p:nvSpPr>
        <p:spPr>
          <a:xfrm>
            <a:off x="1672572" y="5769366"/>
            <a:ext cx="8909165" cy="553998"/>
          </a:xfrm>
          <a:prstGeom prst="rect">
            <a:avLst/>
          </a:prstGeom>
          <a:noFill/>
        </p:spPr>
        <p:txBody>
          <a:bodyPr wrap="square" rtlCol="0">
            <a:spAutoFit/>
          </a:bodyPr>
          <a:lstStyle/>
          <a:p>
            <a:r>
              <a:rPr lang="tr-TR" sz="1500" i="1" u="sng" dirty="0"/>
              <a:t>**İhtiyaç halinde, oluşan atıkların türüne göre, üzerinde yazı ve şekillerle belirtmek suretiyle farklı biriktirme ekipmanları kullanılabilir.</a:t>
            </a:r>
          </a:p>
        </p:txBody>
      </p:sp>
      <p:pic>
        <p:nvPicPr>
          <p:cNvPr id="12" name="Resim 11" descr="Untitled-1"/>
          <p:cNvPicPr/>
          <p:nvPr/>
        </p:nvPicPr>
        <p:blipFill>
          <a:blip r:embed="rId4">
            <a:extLst>
              <a:ext uri="{28A0092B-C50C-407E-A947-70E740481C1C}">
                <a14:useLocalDpi xmlns:a14="http://schemas.microsoft.com/office/drawing/2010/main" val="0"/>
              </a:ext>
            </a:extLst>
          </a:blip>
          <a:srcRect/>
          <a:stretch>
            <a:fillRect/>
          </a:stretch>
        </p:blipFill>
        <p:spPr bwMode="auto">
          <a:xfrm>
            <a:off x="5473355" y="1415640"/>
            <a:ext cx="2628900" cy="2247900"/>
          </a:xfrm>
          <a:prstGeom prst="rect">
            <a:avLst/>
          </a:prstGeom>
          <a:noFill/>
          <a:ln>
            <a:noFill/>
          </a:ln>
        </p:spPr>
      </p:pic>
      <p:pic>
        <p:nvPicPr>
          <p:cNvPr id="13" name="Resim 21">
            <a:extLst>
              <a:ext uri="{FF2B5EF4-FFF2-40B4-BE49-F238E27FC236}">
                <a16:creationId xmlns:a16="http://schemas.microsoft.com/office/drawing/2014/main" id="{5FB81140-B152-AA48-8A0E-8AC220EB1980}"/>
              </a:ext>
            </a:extLst>
          </p:cNvPr>
          <p:cNvPicPr>
            <a:picLocks noChangeAspect="1"/>
          </p:cNvPicPr>
          <p:nvPr/>
        </p:nvPicPr>
        <p:blipFill>
          <a:blip r:embed="rId5"/>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2802826042"/>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FF140327-9F0B-B243-B4B0-2BF498BCFADB}"/>
              </a:ext>
            </a:extLst>
          </p:cNvPr>
          <p:cNvSpPr>
            <a:spLocks noGrp="1"/>
          </p:cNvSpPr>
          <p:nvPr>
            <p:ph type="title"/>
          </p:nvPr>
        </p:nvSpPr>
        <p:spPr/>
        <p:txBody>
          <a:bodyPr/>
          <a:lstStyle/>
          <a:p>
            <a:r>
              <a:rPr lang="tr-TR" dirty="0"/>
              <a:t>Sıfır Atık Yönetmeliği Taslağı</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333"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5" name="İçerik Yer Tutucusu 4"/>
          <p:cNvGraphicFramePr>
            <a:graphicFrameLocks noGrp="1"/>
          </p:cNvGraphicFramePr>
          <p:nvPr>
            <p:ph idx="4294967295"/>
            <p:extLst>
              <p:ext uri="{D42A27DB-BD31-4B8C-83A1-F6EECF244321}">
                <p14:modId xmlns:p14="http://schemas.microsoft.com/office/powerpoint/2010/main" val="3683493504"/>
              </p:ext>
            </p:extLst>
          </p:nvPr>
        </p:nvGraphicFramePr>
        <p:xfrm>
          <a:off x="5850573" y="1563688"/>
          <a:ext cx="6308332" cy="5120641"/>
        </p:xfrm>
        <a:graphic>
          <a:graphicData uri="http://schemas.openxmlformats.org/drawingml/2006/table">
            <a:tbl>
              <a:tblPr firstRow="1" firstCol="1" bandRow="1"/>
              <a:tblGrid>
                <a:gridCol w="277440">
                  <a:extLst>
                    <a:ext uri="{9D8B030D-6E8A-4147-A177-3AD203B41FA5}">
                      <a16:colId xmlns:a16="http://schemas.microsoft.com/office/drawing/2014/main" val="1802990784"/>
                    </a:ext>
                  </a:extLst>
                </a:gridCol>
                <a:gridCol w="6030892">
                  <a:extLst>
                    <a:ext uri="{9D8B030D-6E8A-4147-A177-3AD203B41FA5}">
                      <a16:colId xmlns:a16="http://schemas.microsoft.com/office/drawing/2014/main" val="3701127598"/>
                    </a:ext>
                  </a:extLst>
                </a:gridCol>
              </a:tblGrid>
              <a:tr h="438827">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1</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Konutlardan kağıt, cam, metal ve plastik atıkların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diğer atıklardan ayrı olacak şeklinde en az ikili olmak üzere toplanması </a:t>
                      </a:r>
                      <a:r>
                        <a:rPr lang="tr-TR" sz="1400" kern="150" dirty="0">
                          <a:effectLst/>
                          <a:latin typeface="Calibri" panose="020F0502020204030204" pitchFamily="34" charset="0"/>
                          <a:ea typeface="SimSun" panose="02010600030101010101" pitchFamily="2" charset="-122"/>
                          <a:cs typeface="Calibri" panose="020F0502020204030204" pitchFamily="34" charset="0"/>
                        </a:rPr>
                        <a:t>veya toplattırılması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273720"/>
                  </a:ext>
                </a:extLst>
              </a:tr>
              <a:tr h="710846">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2</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Cadde, sokak ve kamuya açık alanlara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geri kazanılabilir atıklar ve diğer atıklar şeklinde en az ikili olmak üzere,</a:t>
                      </a:r>
                      <a:r>
                        <a:rPr lang="tr-TR" sz="1400" kern="150" dirty="0">
                          <a:effectLst/>
                          <a:latin typeface="Calibri" panose="020F0502020204030204" pitchFamily="34" charset="0"/>
                          <a:ea typeface="SimSun" panose="02010600030101010101" pitchFamily="2" charset="-122"/>
                          <a:cs typeface="Calibri" panose="020F0502020204030204" pitchFamily="34" charset="0"/>
                        </a:rPr>
                        <a:t> atıkların ayrı biriktirilmesi için kolay ulaşılabilir yerlere yeterli sayı ve kapasitede biriktirme ekipmanının yerleştirilmesi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985609"/>
                  </a:ext>
                </a:extLst>
              </a:tr>
              <a:tr h="438827">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3</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Cadde, sokak ve kamuya açık alanlara ihtiyaca göre atık cam kumbaraları yerleştirilmesi</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037070"/>
                  </a:ext>
                </a:extLst>
              </a:tr>
              <a:tr h="658240">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4</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30555" algn="l"/>
                        </a:tabLst>
                      </a:pPr>
                      <a:r>
                        <a:rPr lang="tr-TR" sz="1400" kern="150" dirty="0">
                          <a:effectLst/>
                          <a:latin typeface="Calibri" panose="020F0502020204030204" pitchFamily="34" charset="0"/>
                          <a:ea typeface="Times New Roman" panose="02020603050405020304" pitchFamily="18" charset="0"/>
                          <a:cs typeface="Calibri" panose="020F0502020204030204" pitchFamily="34" charset="0"/>
                        </a:rPr>
                        <a:t>Bakanlığın belirlemiş olduğu esaslara uygun şekilde </a:t>
                      </a:r>
                      <a:r>
                        <a:rPr lang="tr-TR" sz="1400" b="1" kern="150" dirty="0">
                          <a:effectLst/>
                          <a:latin typeface="Calibri" panose="020F0502020204030204" pitchFamily="34" charset="0"/>
                          <a:ea typeface="Times New Roman" panose="02020603050405020304" pitchFamily="18" charset="0"/>
                          <a:cs typeface="Calibri" panose="020F0502020204030204" pitchFamily="34" charset="0"/>
                        </a:rPr>
                        <a:t>1. Sınıf Atık Getirme Merkezi/Merkezlerinin ve mobil atık getirme merkezi/merkezlerinin kurularak </a:t>
                      </a:r>
                      <a:r>
                        <a:rPr lang="tr-TR" sz="1400" kern="150" dirty="0">
                          <a:effectLst/>
                          <a:latin typeface="Calibri" panose="020F0502020204030204" pitchFamily="34" charset="0"/>
                          <a:ea typeface="Times New Roman" panose="02020603050405020304" pitchFamily="18" charset="0"/>
                          <a:cs typeface="Calibri" panose="020F0502020204030204" pitchFamily="34" charset="0"/>
                        </a:rPr>
                        <a:t>faaliyete başlamış olması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65180"/>
                  </a:ext>
                </a:extLst>
              </a:tr>
              <a:tr h="658240">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5</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Atıkların toplanması amacıyla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toplama programının belirlenmesi ve halkın bilgilendirilmesi,</a:t>
                      </a:r>
                      <a:r>
                        <a:rPr lang="tr-TR" sz="1400" kern="150" dirty="0">
                          <a:effectLst/>
                          <a:latin typeface="Calibri" panose="020F0502020204030204" pitchFamily="34" charset="0"/>
                          <a:ea typeface="SimSun" panose="02010600030101010101" pitchFamily="2" charset="-122"/>
                          <a:cs typeface="Calibri" panose="020F0502020204030204" pitchFamily="34" charset="0"/>
                        </a:rPr>
                        <a:t> bu program çerçevesinde atıkların toplanması veya toplattırılması,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426993"/>
                  </a:ext>
                </a:extLst>
              </a:tr>
              <a:tr h="658240">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6</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Toplama noktaları ve atık getirme merkezlerinde biriktirilebilecek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atık pil, bitkisel atık yağ, atık elektrikli ve elektronik eşya gibi atıklar ile büyük hacimli atıkların </a:t>
                      </a:r>
                      <a:r>
                        <a:rPr lang="tr-TR" sz="1400" kern="150" dirty="0">
                          <a:effectLst/>
                          <a:latin typeface="Calibri" panose="020F0502020204030204" pitchFamily="34" charset="0"/>
                          <a:ea typeface="SimSun" panose="02010600030101010101" pitchFamily="2" charset="-122"/>
                          <a:cs typeface="Calibri" panose="020F0502020204030204" pitchFamily="34" charset="0"/>
                        </a:rPr>
                        <a:t>buralara getirilmesine yönelik bilgilendirme ve yönlendirme yapılması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784847"/>
                  </a:ext>
                </a:extLst>
              </a:tr>
              <a:tr h="438827">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7</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b="1" kern="150" dirty="0" err="1">
                          <a:effectLst/>
                          <a:latin typeface="Calibri" panose="020F0502020204030204" pitchFamily="34" charset="0"/>
                          <a:ea typeface="SimSun" panose="02010600030101010101" pitchFamily="2" charset="-122"/>
                          <a:cs typeface="Calibri" panose="020F0502020204030204" pitchFamily="34" charset="0"/>
                        </a:rPr>
                        <a:t>Biyobozunur</a:t>
                      </a:r>
                      <a:r>
                        <a:rPr lang="tr-TR" sz="1400" b="1" kern="150" dirty="0">
                          <a:effectLst/>
                          <a:latin typeface="Calibri" panose="020F0502020204030204" pitchFamily="34" charset="0"/>
                          <a:ea typeface="SimSun" panose="02010600030101010101" pitchFamily="2" charset="-122"/>
                          <a:cs typeface="Calibri" panose="020F0502020204030204" pitchFamily="34" charset="0"/>
                        </a:rPr>
                        <a:t> atıkların ayrı toplanarak </a:t>
                      </a:r>
                      <a:r>
                        <a:rPr lang="tr-TR" sz="1400" kern="150" dirty="0">
                          <a:effectLst/>
                          <a:latin typeface="Calibri" panose="020F0502020204030204" pitchFamily="34" charset="0"/>
                          <a:ea typeface="SimSun" panose="02010600030101010101" pitchFamily="2" charset="-122"/>
                          <a:cs typeface="Calibri" panose="020F0502020204030204" pitchFamily="34" charset="0"/>
                        </a:rPr>
                        <a:t>geri kazanımı konusunda gerekli çalışmaların yapılması (</a:t>
                      </a:r>
                      <a:r>
                        <a:rPr lang="tr-TR" sz="1400" kern="150" dirty="0" err="1">
                          <a:effectLst/>
                          <a:latin typeface="Calibri" panose="020F0502020204030204" pitchFamily="34" charset="0"/>
                          <a:ea typeface="SimSun" panose="02010600030101010101" pitchFamily="2" charset="-122"/>
                          <a:cs typeface="Calibri" panose="020F0502020204030204" pitchFamily="34" charset="0"/>
                        </a:rPr>
                        <a:t>Kompost</a:t>
                      </a:r>
                      <a:r>
                        <a:rPr lang="tr-TR" sz="1400" kern="150" dirty="0">
                          <a:effectLst/>
                          <a:latin typeface="Calibri" panose="020F0502020204030204" pitchFamily="34" charset="0"/>
                          <a:ea typeface="SimSun" panose="02010600030101010101" pitchFamily="2" charset="-122"/>
                          <a:cs typeface="Calibri" panose="020F0502020204030204" pitchFamily="34" charset="0"/>
                        </a:rPr>
                        <a:t>, </a:t>
                      </a:r>
                      <a:r>
                        <a:rPr lang="tr-TR" sz="1400" kern="150" dirty="0" err="1">
                          <a:effectLst/>
                          <a:latin typeface="Calibri" panose="020F0502020204030204" pitchFamily="34" charset="0"/>
                          <a:ea typeface="SimSun" panose="02010600030101010101" pitchFamily="2" charset="-122"/>
                          <a:cs typeface="Calibri" panose="020F0502020204030204" pitchFamily="34" charset="0"/>
                        </a:rPr>
                        <a:t>biyometanizasyon</a:t>
                      </a:r>
                      <a:r>
                        <a:rPr lang="tr-TR" sz="1400" kern="150" dirty="0">
                          <a:effectLst/>
                          <a:latin typeface="Calibri" panose="020F0502020204030204" pitchFamily="34" charset="0"/>
                          <a:ea typeface="SimSun" panose="02010600030101010101" pitchFamily="2" charset="-122"/>
                          <a:cs typeface="Calibri" panose="020F0502020204030204" pitchFamily="34" charset="0"/>
                        </a:rPr>
                        <a:t>, vb.)</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960070"/>
                  </a:ext>
                </a:extLst>
              </a:tr>
              <a:tr h="438827">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8</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Sorumluluk alanında uygulanan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sıfır atık yönetim sistemine ilişkin verilerin kayıt </a:t>
                      </a:r>
                      <a:r>
                        <a:rPr lang="tr-TR" sz="1400" kern="150" dirty="0">
                          <a:effectLst/>
                          <a:latin typeface="Calibri" panose="020F0502020204030204" pitchFamily="34" charset="0"/>
                          <a:ea typeface="SimSun" panose="02010600030101010101" pitchFamily="2" charset="-122"/>
                          <a:cs typeface="Calibri" panose="020F0502020204030204" pitchFamily="34" charset="0"/>
                        </a:rPr>
                        <a:t>altına alınması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383468"/>
                  </a:ext>
                </a:extLst>
              </a:tr>
              <a:tr h="438827">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9</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Sıfır atık yönetim sisteminin uygulanması konusunda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farkındalık ve bilinçlendirme çalışmalarının </a:t>
                      </a:r>
                      <a:r>
                        <a:rPr lang="tr-TR" sz="1400" kern="150" dirty="0">
                          <a:effectLst/>
                          <a:latin typeface="Calibri" panose="020F0502020204030204" pitchFamily="34" charset="0"/>
                          <a:ea typeface="SimSun" panose="02010600030101010101" pitchFamily="2" charset="-122"/>
                          <a:cs typeface="Calibri" panose="020F0502020204030204" pitchFamily="34" charset="0"/>
                        </a:rPr>
                        <a:t>yapılması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118275"/>
                  </a:ext>
                </a:extLst>
              </a:tr>
              <a:tr h="240940">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b="1" kern="150" dirty="0">
                          <a:effectLst/>
                          <a:latin typeface="Calibri" panose="020F0502020204030204" pitchFamily="34" charset="0"/>
                          <a:ea typeface="SimSun" panose="02010600030101010101" pitchFamily="2" charset="-122"/>
                          <a:cs typeface="Calibri" panose="020F0502020204030204" pitchFamily="34" charset="0"/>
                        </a:rPr>
                        <a:t>Entegre İl Sıfır Atık Yönetim Sistemi Planına uyulması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154257"/>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835688848"/>
              </p:ext>
            </p:extLst>
          </p:nvPr>
        </p:nvGraphicFramePr>
        <p:xfrm>
          <a:off x="92468" y="1563602"/>
          <a:ext cx="5624832" cy="4683702"/>
        </p:xfrm>
        <a:graphic>
          <a:graphicData uri="http://schemas.openxmlformats.org/drawingml/2006/table">
            <a:tbl>
              <a:tblPr firstRow="1" firstCol="1" bandRow="1"/>
              <a:tblGrid>
                <a:gridCol w="315364">
                  <a:extLst>
                    <a:ext uri="{9D8B030D-6E8A-4147-A177-3AD203B41FA5}">
                      <a16:colId xmlns:a16="http://schemas.microsoft.com/office/drawing/2014/main" val="662787019"/>
                    </a:ext>
                  </a:extLst>
                </a:gridCol>
                <a:gridCol w="5309468">
                  <a:extLst>
                    <a:ext uri="{9D8B030D-6E8A-4147-A177-3AD203B41FA5}">
                      <a16:colId xmlns:a16="http://schemas.microsoft.com/office/drawing/2014/main" val="3942626192"/>
                    </a:ext>
                  </a:extLst>
                </a:gridCol>
              </a:tblGrid>
              <a:tr h="398401">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1</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Oluşan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kağıt, cam, metal ve plastik atıkların diğer atıklardan ayrı </a:t>
                      </a:r>
                      <a:r>
                        <a:rPr lang="tr-TR" sz="1400" kern="150" dirty="0">
                          <a:effectLst/>
                          <a:latin typeface="Calibri" panose="020F0502020204030204" pitchFamily="34" charset="0"/>
                          <a:ea typeface="SimSun" panose="02010600030101010101" pitchFamily="2" charset="-122"/>
                          <a:cs typeface="Calibri" panose="020F0502020204030204" pitchFamily="34" charset="0"/>
                        </a:rPr>
                        <a:t>olarak biriktirilmesi.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141709"/>
                  </a:ext>
                </a:extLst>
              </a:tr>
              <a:tr h="398376">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2</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Oluşan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atık pil, bitkisel atık yağ, atık elektrikli ve elektronik eşya ile diğer geri kazanılabilir atıkların </a:t>
                      </a:r>
                      <a:r>
                        <a:rPr lang="tr-TR" sz="1400" kern="150" dirty="0">
                          <a:effectLst/>
                          <a:latin typeface="Calibri" panose="020F0502020204030204" pitchFamily="34" charset="0"/>
                          <a:ea typeface="SimSun" panose="02010600030101010101" pitchFamily="2" charset="-122"/>
                          <a:cs typeface="Calibri" panose="020F0502020204030204" pitchFamily="34" charset="0"/>
                        </a:rPr>
                        <a:t>ayrı olarak biriktirilmesi.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237249"/>
                  </a:ext>
                </a:extLst>
              </a:tr>
              <a:tr h="415049">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3</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1. ve 2. kriterlerde belirtilmeyen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tehlikesiz ve tehlikeli özellik gösteren diğer atıklar ile tıbbi atıkların </a:t>
                      </a:r>
                      <a:r>
                        <a:rPr lang="tr-TR" sz="1400" kern="150" dirty="0">
                          <a:effectLst/>
                          <a:latin typeface="Calibri" panose="020F0502020204030204" pitchFamily="34" charset="0"/>
                          <a:ea typeface="SimSun" panose="02010600030101010101" pitchFamily="2" charset="-122"/>
                          <a:cs typeface="Calibri" panose="020F0502020204030204" pitchFamily="34" charset="0"/>
                        </a:rPr>
                        <a:t>ilgili mevzuatına uygun olarak biriktirilmesi.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653373"/>
                  </a:ext>
                </a:extLst>
              </a:tr>
              <a:tr h="781618">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4</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err="1">
                          <a:effectLst/>
                          <a:latin typeface="Calibri" panose="020F0502020204030204" pitchFamily="34" charset="0"/>
                          <a:ea typeface="SimSun" panose="02010600030101010101" pitchFamily="2" charset="-122"/>
                          <a:cs typeface="Calibri" panose="020F0502020204030204" pitchFamily="34" charset="0"/>
                        </a:rPr>
                        <a:t>Biyobozunur</a:t>
                      </a:r>
                      <a:r>
                        <a:rPr lang="tr-TR" sz="1400" kern="150" dirty="0">
                          <a:effectLst/>
                          <a:latin typeface="Calibri" panose="020F0502020204030204" pitchFamily="34" charset="0"/>
                          <a:ea typeface="SimSun" panose="02010600030101010101" pitchFamily="2" charset="-122"/>
                          <a:cs typeface="Calibri" panose="020F0502020204030204" pitchFamily="34" charset="0"/>
                        </a:rPr>
                        <a:t> atıkların, yoğun oluşum gösterdikleri çay ocakları, kafeterya, yemekhane gibi noktalarda ayrı olarak biriktirilmesi;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tercih edilmesi durumunda yerinde </a:t>
                      </a:r>
                      <a:r>
                        <a:rPr lang="tr-TR" sz="1400" b="1" kern="150" dirty="0" err="1">
                          <a:effectLst/>
                          <a:latin typeface="Calibri" panose="020F0502020204030204" pitchFamily="34" charset="0"/>
                          <a:ea typeface="SimSun" panose="02010600030101010101" pitchFamily="2" charset="-122"/>
                          <a:cs typeface="Calibri" panose="020F0502020204030204" pitchFamily="34" charset="0"/>
                        </a:rPr>
                        <a:t>kompost</a:t>
                      </a:r>
                      <a:r>
                        <a:rPr lang="tr-TR" sz="1400" b="1" kern="150" dirty="0">
                          <a:effectLst/>
                          <a:latin typeface="Calibri" panose="020F0502020204030204" pitchFamily="34" charset="0"/>
                          <a:ea typeface="SimSun" panose="02010600030101010101" pitchFamily="2" charset="-122"/>
                          <a:cs typeface="Calibri" panose="020F0502020204030204" pitchFamily="34" charset="0"/>
                        </a:rPr>
                        <a:t> elde edilmesi veya bu atıkların ilgili idarenin </a:t>
                      </a:r>
                      <a:r>
                        <a:rPr lang="tr-TR" sz="1400" b="1" kern="150" dirty="0" err="1">
                          <a:effectLst/>
                          <a:latin typeface="Calibri" panose="020F0502020204030204" pitchFamily="34" charset="0"/>
                          <a:ea typeface="SimSun" panose="02010600030101010101" pitchFamily="2" charset="-122"/>
                          <a:cs typeface="Calibri" panose="020F0502020204030204" pitchFamily="34" charset="0"/>
                        </a:rPr>
                        <a:t>kompost</a:t>
                      </a:r>
                      <a:r>
                        <a:rPr lang="tr-TR" sz="1400" b="1" kern="150" dirty="0">
                          <a:effectLst/>
                          <a:latin typeface="Calibri" panose="020F0502020204030204" pitchFamily="34" charset="0"/>
                          <a:ea typeface="SimSun" panose="02010600030101010101" pitchFamily="2" charset="-122"/>
                          <a:cs typeface="Calibri" panose="020F0502020204030204" pitchFamily="34" charset="0"/>
                        </a:rPr>
                        <a:t> veya </a:t>
                      </a:r>
                      <a:r>
                        <a:rPr lang="tr-TR" sz="1400" b="1" kern="150" dirty="0" err="1">
                          <a:effectLst/>
                          <a:latin typeface="Calibri" panose="020F0502020204030204" pitchFamily="34" charset="0"/>
                          <a:ea typeface="SimSun" panose="02010600030101010101" pitchFamily="2" charset="-122"/>
                          <a:cs typeface="Calibri" panose="020F0502020204030204" pitchFamily="34" charset="0"/>
                        </a:rPr>
                        <a:t>biyo-metanizasyon</a:t>
                      </a:r>
                      <a:r>
                        <a:rPr lang="tr-TR" sz="1400" b="1" kern="150" dirty="0">
                          <a:effectLst/>
                          <a:latin typeface="Calibri" panose="020F0502020204030204" pitchFamily="34" charset="0"/>
                          <a:ea typeface="SimSun" panose="02010600030101010101" pitchFamily="2" charset="-122"/>
                          <a:cs typeface="Calibri" panose="020F0502020204030204" pitchFamily="34" charset="0"/>
                        </a:rPr>
                        <a:t> tesisine gönderilmesi</a:t>
                      </a:r>
                      <a:r>
                        <a:rPr lang="tr-TR" sz="1400" kern="150" dirty="0">
                          <a:effectLst/>
                          <a:latin typeface="Calibri" panose="020F0502020204030204" pitchFamily="34" charset="0"/>
                          <a:ea typeface="SimSun" panose="02010600030101010101" pitchFamily="2" charset="-122"/>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576010"/>
                  </a:ext>
                </a:extLst>
              </a:tr>
              <a:tr h="398401">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5</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Biriktirme ekipmanlarında renk kriterine uyulması, </a:t>
                      </a:r>
                      <a:r>
                        <a:rPr lang="tr-TR" sz="1400" b="1" kern="150" dirty="0">
                          <a:effectLst/>
                          <a:latin typeface="Calibri" panose="020F0502020204030204" pitchFamily="34" charset="0"/>
                          <a:ea typeface="Calibri" panose="020F0502020204030204" pitchFamily="34" charset="0"/>
                          <a:cs typeface="Calibri" panose="020F0502020204030204" pitchFamily="34" charset="0"/>
                        </a:rPr>
                        <a:t>atığa özgü bilgilendirici işaret veya yazıların yer alması</a:t>
                      </a:r>
                      <a:r>
                        <a:rPr lang="tr-TR" sz="1400" kern="150" dirty="0">
                          <a:effectLst/>
                          <a:latin typeface="Calibri" panose="020F0502020204030204" pitchFamily="34" charset="0"/>
                          <a:ea typeface="Calibri" panose="020F0502020204030204" pitchFamily="34" charset="0"/>
                          <a:cs typeface="Calibri" panose="020F0502020204030204" pitchFamily="34" charset="0"/>
                        </a:rPr>
                        <a:t>.</a:t>
                      </a:r>
                      <a:endParaRPr lang="tr-TR" sz="1400" kern="15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282284"/>
                  </a:ext>
                </a:extLst>
              </a:tr>
              <a:tr h="245621">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6</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Tüm biriktirme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ekipmanlarının doğru hacim, adet ve özellikte </a:t>
                      </a:r>
                      <a:r>
                        <a:rPr lang="tr-TR" sz="1400" kern="150" dirty="0">
                          <a:effectLst/>
                          <a:latin typeface="Calibri" panose="020F0502020204030204" pitchFamily="34" charset="0"/>
                          <a:ea typeface="SimSun" panose="02010600030101010101" pitchFamily="2" charset="-122"/>
                          <a:cs typeface="Calibri" panose="020F0502020204030204" pitchFamily="34" charset="0"/>
                        </a:rPr>
                        <a:t>olması.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158461"/>
                  </a:ext>
                </a:extLst>
              </a:tr>
              <a:tr h="525911">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7</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Biriktirilen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atıkların lisanslı atık işleme tesislerine veya ilgili idarenin toplama sistemine </a:t>
                      </a:r>
                      <a:r>
                        <a:rPr lang="tr-TR" sz="1400" kern="150" dirty="0">
                          <a:effectLst/>
                          <a:latin typeface="Calibri" panose="020F0502020204030204" pitchFamily="34" charset="0"/>
                          <a:ea typeface="SimSun" panose="02010600030101010101" pitchFamily="2" charset="-122"/>
                          <a:cs typeface="Calibri" panose="020F0502020204030204" pitchFamily="34" charset="0"/>
                        </a:rPr>
                        <a:t>teslim edilmek üzere, oluşturulan geçici depolama alanında toplanması.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591031"/>
                  </a:ext>
                </a:extLst>
              </a:tr>
              <a:tr h="233739">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8</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Sıfır atık yönetim sistemine ilişkin gerekli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bilgilendirme eğitimlerinin </a:t>
                      </a:r>
                      <a:r>
                        <a:rPr lang="tr-TR" sz="1400" kern="150" dirty="0">
                          <a:effectLst/>
                          <a:latin typeface="Calibri" panose="020F0502020204030204" pitchFamily="34" charset="0"/>
                          <a:ea typeface="SimSun" panose="02010600030101010101" pitchFamily="2" charset="-122"/>
                          <a:cs typeface="Calibri" panose="020F0502020204030204" pitchFamily="34" charset="0"/>
                        </a:rPr>
                        <a:t>verilmesi.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52704"/>
                  </a:ext>
                </a:extLst>
              </a:tr>
              <a:tr h="597601">
                <a:tc>
                  <a:txBody>
                    <a:bodyPr/>
                    <a:lstStyle/>
                    <a:p>
                      <a:pPr algn="ctr">
                        <a:spcAft>
                          <a:spcPts val="0"/>
                        </a:spcAft>
                      </a:pPr>
                      <a:r>
                        <a:rPr lang="tr-TR" sz="1400" b="1" kern="150">
                          <a:effectLst/>
                          <a:latin typeface="Calibri" panose="020F0502020204030204" pitchFamily="34" charset="0"/>
                          <a:ea typeface="SimSun" panose="02010600030101010101" pitchFamily="2" charset="-122"/>
                          <a:cs typeface="Calibri" panose="020F0502020204030204" pitchFamily="34" charset="0"/>
                        </a:rPr>
                        <a:t>9</a:t>
                      </a:r>
                      <a:endParaRPr lang="tr-TR" sz="1400" kern="15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400" kern="150" dirty="0">
                          <a:effectLst/>
                          <a:latin typeface="Calibri" panose="020F0502020204030204" pitchFamily="34" charset="0"/>
                          <a:ea typeface="SimSun" panose="02010600030101010101" pitchFamily="2" charset="-122"/>
                          <a:cs typeface="Calibri" panose="020F0502020204030204" pitchFamily="34" charset="0"/>
                        </a:rPr>
                        <a:t>Çevre Kanunu ve bu Kanun kapsamında hazırlanan mevzuat doğrultusunda almakla zorunlu olduğu </a:t>
                      </a:r>
                      <a:r>
                        <a:rPr lang="tr-TR" sz="1400" b="1" kern="150" dirty="0">
                          <a:effectLst/>
                          <a:latin typeface="Calibri" panose="020F0502020204030204" pitchFamily="34" charset="0"/>
                          <a:ea typeface="SimSun" panose="02010600030101010101" pitchFamily="2" charset="-122"/>
                          <a:cs typeface="Calibri" panose="020F0502020204030204" pitchFamily="34" charset="0"/>
                        </a:rPr>
                        <a:t>izin ve lisansların alınmış </a:t>
                      </a:r>
                      <a:r>
                        <a:rPr lang="tr-TR" sz="1400" kern="150" dirty="0">
                          <a:effectLst/>
                          <a:latin typeface="Calibri" panose="020F0502020204030204" pitchFamily="34" charset="0"/>
                          <a:ea typeface="SimSun" panose="02010600030101010101" pitchFamily="2" charset="-122"/>
                          <a:cs typeface="Calibri" panose="020F0502020204030204" pitchFamily="34" charset="0"/>
                        </a:rPr>
                        <a:t>olması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730973"/>
                  </a:ext>
                </a:extLst>
              </a:tr>
            </a:tbl>
          </a:graphicData>
        </a:graphic>
      </p:graphicFrame>
      <p:sp>
        <p:nvSpPr>
          <p:cNvPr id="9" name="Rectangle 1"/>
          <p:cNvSpPr>
            <a:spLocks noChangeArrowheads="1"/>
          </p:cNvSpPr>
          <p:nvPr/>
        </p:nvSpPr>
        <p:spPr bwMode="auto">
          <a:xfrm>
            <a:off x="538954" y="1194271"/>
            <a:ext cx="4292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30238" algn="l"/>
              </a:tabLst>
              <a:defRPr>
                <a:solidFill>
                  <a:schemeClr val="tx1"/>
                </a:solidFill>
                <a:latin typeface="Arial" panose="020B0604020202020204" pitchFamily="34" charset="0"/>
              </a:defRPr>
            </a:lvl1pPr>
            <a:lvl2pPr eaLnBrk="0" hangingPunct="0">
              <a:tabLst>
                <a:tab pos="630238" algn="l"/>
              </a:tabLst>
              <a:defRPr>
                <a:solidFill>
                  <a:schemeClr val="tx1"/>
                </a:solidFill>
                <a:latin typeface="Arial" panose="020B0604020202020204" pitchFamily="34" charset="0"/>
              </a:defRPr>
            </a:lvl2pPr>
            <a:lvl3pPr eaLnBrk="0" hangingPunct="0">
              <a:tabLst>
                <a:tab pos="630238" algn="l"/>
              </a:tabLst>
              <a:defRPr>
                <a:solidFill>
                  <a:schemeClr val="tx1"/>
                </a:solidFill>
                <a:latin typeface="Arial" panose="020B0604020202020204" pitchFamily="34" charset="0"/>
              </a:defRPr>
            </a:lvl3pPr>
            <a:lvl4pPr eaLnBrk="0" hangingPunct="0">
              <a:tabLst>
                <a:tab pos="630238" algn="l"/>
              </a:tabLst>
              <a:defRPr>
                <a:solidFill>
                  <a:schemeClr val="tx1"/>
                </a:solidFill>
                <a:latin typeface="Arial" panose="020B0604020202020204" pitchFamily="34" charset="0"/>
              </a:defRPr>
            </a:lvl4pPr>
            <a:lvl5pPr eaLnBrk="0" hangingPunct="0">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tr-TR" altLang="zh-CN" sz="1800" b="1" i="0" u="none" strike="noStrike" cap="none" normalizeH="0" baseline="0" dirty="0">
                <a:ln>
                  <a:noFill/>
                </a:ln>
                <a:solidFill>
                  <a:srgbClr val="009900"/>
                </a:solidFill>
                <a:effectLst/>
                <a:latin typeface="Calibri" panose="020F0502020204030204" pitchFamily="34" charset="0"/>
                <a:ea typeface="SimSun" panose="02010600030101010101" pitchFamily="2" charset="-122"/>
                <a:cs typeface="Calibri" panose="020F0502020204030204" pitchFamily="34" charset="0"/>
              </a:rPr>
              <a:t>Bina ve Yerleşkeler İçin Kriterler</a:t>
            </a:r>
            <a:endParaRPr kumimoji="0" lang="tr-TR" altLang="zh-CN" sz="1800" b="0" i="0" u="none" strike="noStrike" cap="none" normalizeH="0" baseline="0" dirty="0">
              <a:ln>
                <a:noFill/>
              </a:ln>
              <a:solidFill>
                <a:srgbClr val="009900"/>
              </a:solidFill>
              <a:effectLst/>
              <a:latin typeface="Calibri" panose="020F0502020204030204" pitchFamily="34" charset="0"/>
              <a:cs typeface="Calibri" panose="020F0502020204030204" pitchFamily="34" charset="0"/>
            </a:endParaRPr>
          </a:p>
        </p:txBody>
      </p:sp>
      <p:sp>
        <p:nvSpPr>
          <p:cNvPr id="10" name="Dikdörtgen 9"/>
          <p:cNvSpPr/>
          <p:nvPr/>
        </p:nvSpPr>
        <p:spPr>
          <a:xfrm>
            <a:off x="5890977" y="1194269"/>
            <a:ext cx="2937151" cy="369332"/>
          </a:xfrm>
          <a:prstGeom prst="rect">
            <a:avLst/>
          </a:prstGeom>
        </p:spPr>
        <p:txBody>
          <a:bodyPr wrap="none">
            <a:spAutoFit/>
          </a:bodyPr>
          <a:lstStyle/>
          <a:p>
            <a:pPr lvl="0" eaLnBrk="0" hangingPunct="0">
              <a:tabLst>
                <a:tab pos="630238" algn="l"/>
              </a:tabLst>
            </a:pPr>
            <a:r>
              <a:rPr lang="tr-TR" altLang="zh-CN" sz="1800" b="1" dirty="0">
                <a:solidFill>
                  <a:srgbClr val="009900"/>
                </a:solidFill>
                <a:latin typeface="Calibri" panose="020F0502020204030204" pitchFamily="34" charset="0"/>
                <a:ea typeface="SimSun" panose="02010600030101010101" pitchFamily="2" charset="-122"/>
                <a:cs typeface="Calibri" panose="020F0502020204030204" pitchFamily="34" charset="0"/>
              </a:rPr>
              <a:t>Mahalli İdareler İçin Kriterler</a:t>
            </a:r>
            <a:endParaRPr lang="tr-TR" altLang="zh-CN" sz="1800" b="1" dirty="0">
              <a:solidFill>
                <a:srgbClr val="009900"/>
              </a:solidFill>
              <a:latin typeface="Calibri" panose="020F0502020204030204" pitchFamily="34" charset="0"/>
              <a:cs typeface="Calibri" panose="020F0502020204030204" pitchFamily="34" charset="0"/>
            </a:endParaRPr>
          </a:p>
        </p:txBody>
      </p:sp>
      <p:pic>
        <p:nvPicPr>
          <p:cNvPr id="11" name="Resim 21">
            <a:extLst>
              <a:ext uri="{FF2B5EF4-FFF2-40B4-BE49-F238E27FC236}">
                <a16:creationId xmlns:a16="http://schemas.microsoft.com/office/drawing/2014/main" id="{072ECC64-35B5-5542-B91E-07D4E0902A3F}"/>
              </a:ext>
            </a:extLst>
          </p:cNvPr>
          <p:cNvPicPr>
            <a:picLocks noChangeAspect="1"/>
          </p:cNvPicPr>
          <p:nvPr/>
        </p:nvPicPr>
        <p:blipFill>
          <a:blip r:embed="rId2"/>
          <a:srcRect/>
          <a:stretch>
            <a:fillRect/>
          </a:stretch>
        </p:blipFill>
        <p:spPr>
          <a:xfrm>
            <a:off x="9893048" y="68580"/>
            <a:ext cx="2298952" cy="1303020"/>
          </a:xfrm>
          <a:prstGeom prst="rect">
            <a:avLst/>
          </a:prstGeom>
          <a:noFill/>
          <a:ln cap="flat">
            <a:noFill/>
          </a:ln>
        </p:spPr>
      </p:pic>
    </p:spTree>
    <p:extLst>
      <p:ext uri="{BB962C8B-B14F-4D97-AF65-F5344CB8AC3E}">
        <p14:creationId xmlns:p14="http://schemas.microsoft.com/office/powerpoint/2010/main" val="3541544390"/>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ÇŞB - Yeni - Geniş">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ÇŞB - Yeni - Geniş" id="{2ADCD45D-F517-4164-93EE-74FB38B57066}" vid="{2FC13ADE-9DFB-4BFB-859E-6E69A08F2A8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ÇŞB - Yeni - Geniş</Template>
  <TotalTime>994</TotalTime>
  <Words>1874</Words>
  <Application>Microsoft Office PowerPoint</Application>
  <PresentationFormat>Geniş ekran</PresentationFormat>
  <Paragraphs>224</Paragraphs>
  <Slides>18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18</vt:i4>
      </vt:variant>
    </vt:vector>
  </HeadingPairs>
  <TitlesOfParts>
    <vt:vector size="28" baseType="lpstr">
      <vt:lpstr>宋体</vt:lpstr>
      <vt:lpstr>宋体</vt:lpstr>
      <vt:lpstr>Arial</vt:lpstr>
      <vt:lpstr>Calibri</vt:lpstr>
      <vt:lpstr>font270</vt:lpstr>
      <vt:lpstr>Mangal</vt:lpstr>
      <vt:lpstr>Symbol</vt:lpstr>
      <vt:lpstr>Times New Roman</vt:lpstr>
      <vt:lpstr>Wingdings</vt:lpstr>
      <vt:lpstr>ÇŞB - Yeni - Geniş</vt:lpstr>
      <vt:lpstr>Sıfır Atık Yönetmeliği Taslağı</vt:lpstr>
      <vt:lpstr>Sıfır Atık Yönetmeliği Taslağı</vt:lpstr>
      <vt:lpstr>Sıfır Atık Yönetmeliği Taslağı</vt:lpstr>
      <vt:lpstr>Sıfır Atık Yönetmeliği Taslağı</vt:lpstr>
      <vt:lpstr>Sıfır Atık Yönetmeliği Taslağı</vt:lpstr>
      <vt:lpstr>Sıfır Atık Yönetmeliği Taslağı</vt:lpstr>
      <vt:lpstr>Sıfır Atık Yönetmeliği Taslağı</vt:lpstr>
      <vt:lpstr>Sıfır Atık Toplama Sistemi</vt:lpstr>
      <vt:lpstr>Sıfır Atık Yönetmeliği Taslağı</vt:lpstr>
      <vt:lpstr>Sıfır Atık Yönetmeliği Taslağı</vt:lpstr>
      <vt:lpstr>Sıfır Atık Yönetmeliği Taslağı</vt:lpstr>
      <vt:lpstr>Nitelikli Sıfır Atık Belgesi Almakla Yükümlü Yerler</vt:lpstr>
      <vt:lpstr>Sisteme Geçiş Süreci Mahalli İdareler</vt:lpstr>
      <vt:lpstr>Belediyeler İçin Sıfır Atık Yönetim Sistemi Kılavuzu</vt:lpstr>
      <vt:lpstr>Sisteme Geçiş Süreci Bina ve Yerleşkeler -1</vt:lpstr>
      <vt:lpstr>Sisteme Geçiş Süreci Bina ve Yerleşkeler -2</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Akınç</dc:creator>
  <cp:lastModifiedBy>talha ertul</cp:lastModifiedBy>
  <cp:revision>60</cp:revision>
  <dcterms:created xsi:type="dcterms:W3CDTF">2018-11-08T08:08:26Z</dcterms:created>
  <dcterms:modified xsi:type="dcterms:W3CDTF">2019-05-02T09:22:01Z</dcterms:modified>
</cp:coreProperties>
</file>