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43"/>
  </p:notesMasterIdLst>
  <p:sldIdLst>
    <p:sldId id="256" r:id="rId2"/>
    <p:sldId id="257" r:id="rId3"/>
    <p:sldId id="308" r:id="rId4"/>
    <p:sldId id="309" r:id="rId5"/>
    <p:sldId id="310" r:id="rId6"/>
    <p:sldId id="336" r:id="rId7"/>
    <p:sldId id="334" r:id="rId8"/>
    <p:sldId id="335" r:id="rId9"/>
    <p:sldId id="311" r:id="rId10"/>
    <p:sldId id="338" r:id="rId11"/>
    <p:sldId id="320" r:id="rId12"/>
    <p:sldId id="321" r:id="rId13"/>
    <p:sldId id="337" r:id="rId14"/>
    <p:sldId id="312" r:id="rId15"/>
    <p:sldId id="317" r:id="rId16"/>
    <p:sldId id="339" r:id="rId17"/>
    <p:sldId id="348" r:id="rId18"/>
    <p:sldId id="340" r:id="rId19"/>
    <p:sldId id="313" r:id="rId20"/>
    <p:sldId id="319" r:id="rId21"/>
    <p:sldId id="341" r:id="rId22"/>
    <p:sldId id="314" r:id="rId23"/>
    <p:sldId id="322" r:id="rId24"/>
    <p:sldId id="323" r:id="rId25"/>
    <p:sldId id="330" r:id="rId26"/>
    <p:sldId id="342" r:id="rId27"/>
    <p:sldId id="343" r:id="rId28"/>
    <p:sldId id="315" r:id="rId29"/>
    <p:sldId id="324" r:id="rId30"/>
    <p:sldId id="325" r:id="rId31"/>
    <p:sldId id="326" r:id="rId32"/>
    <p:sldId id="327" r:id="rId33"/>
    <p:sldId id="316" r:id="rId34"/>
    <p:sldId id="345" r:id="rId35"/>
    <p:sldId id="346" r:id="rId36"/>
    <p:sldId id="347" r:id="rId37"/>
    <p:sldId id="344" r:id="rId38"/>
    <p:sldId id="318" r:id="rId39"/>
    <p:sldId id="328" r:id="rId40"/>
    <p:sldId id="329" r:id="rId41"/>
    <p:sldId id="265"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66633"/>
    <a:srgbClr val="6633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80098" autoAdjust="0"/>
  </p:normalViewPr>
  <p:slideViewPr>
    <p:cSldViewPr snapToGrid="0">
      <p:cViewPr varScale="1">
        <p:scale>
          <a:sx n="70" d="100"/>
          <a:sy n="70" d="100"/>
        </p:scale>
        <p:origin x="18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image" Target="../media/image19.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image" Target="../media/image2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4B04B6-BFB2-4ECE-9193-42DB944C6DD6}" type="datetimeFigureOut">
              <a:rPr lang="tr-TR" smtClean="0"/>
              <a:t>18.04.2019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9469D0-7D8C-4E79-A21C-AF8DEFD5514D}" type="slidenum">
              <a:rPr lang="tr-TR" smtClean="0"/>
              <a:t>‹#›</a:t>
            </a:fld>
            <a:endParaRPr lang="tr-TR"/>
          </a:p>
        </p:txBody>
      </p:sp>
    </p:spTree>
    <p:extLst>
      <p:ext uri="{BB962C8B-B14F-4D97-AF65-F5344CB8AC3E}">
        <p14:creationId xmlns:p14="http://schemas.microsoft.com/office/powerpoint/2010/main" val="726832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371600" y="1143000"/>
            <a:ext cx="4114800" cy="30861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99469D0-7D8C-4E79-A21C-AF8DEFD5514D}" type="slidenum">
              <a:rPr lang="tr-TR" smtClean="0"/>
              <a:t>1</a:t>
            </a:fld>
            <a:endParaRPr lang="tr-TR"/>
          </a:p>
        </p:txBody>
      </p:sp>
    </p:spTree>
    <p:extLst>
      <p:ext uri="{BB962C8B-B14F-4D97-AF65-F5344CB8AC3E}">
        <p14:creationId xmlns:p14="http://schemas.microsoft.com/office/powerpoint/2010/main" val="1964164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Genel Esaslar</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5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Üretim, tüketim ve hizmet süreçlerinde kaynakların verimli kullanılması amacıyla;  </a:t>
            </a:r>
          </a:p>
          <a:p>
            <a:pPr algn="just"/>
            <a:r>
              <a:rPr lang="tr-TR" sz="1200" kern="1200" dirty="0" smtClean="0">
                <a:solidFill>
                  <a:schemeClr val="tx1"/>
                </a:solidFill>
                <a:effectLst/>
                <a:latin typeface="+mn-lt"/>
                <a:ea typeface="+mn-ea"/>
                <a:cs typeface="+mn-cs"/>
              </a:rPr>
              <a:t>a) Bu Yönetmeliğin ek-2’sinde verilen esaslar da dikkate alınarak atık oluşumunun önlenmesine,</a:t>
            </a:r>
          </a:p>
          <a:p>
            <a:pPr algn="just"/>
            <a:r>
              <a:rPr lang="tr-TR" sz="1200" kern="1200" dirty="0" smtClean="0">
                <a:solidFill>
                  <a:schemeClr val="tx1"/>
                </a:solidFill>
                <a:effectLst/>
                <a:latin typeface="+mn-lt"/>
                <a:ea typeface="+mn-ea"/>
                <a:cs typeface="+mn-cs"/>
              </a:rPr>
              <a:t>b) Atık oluşumunun önlenmesinin mümkün olmadığı durumlarda atıkların azaltılmasına, </a:t>
            </a:r>
          </a:p>
          <a:p>
            <a:pPr algn="just"/>
            <a:r>
              <a:rPr lang="tr-TR" sz="1200" kern="1200" dirty="0" smtClean="0">
                <a:solidFill>
                  <a:schemeClr val="tx1"/>
                </a:solidFill>
                <a:effectLst/>
                <a:latin typeface="+mn-lt"/>
                <a:ea typeface="+mn-ea"/>
                <a:cs typeface="+mn-cs"/>
              </a:rPr>
              <a:t>c) Ürün ve malzemelerin yeniden kullanım olanaklarının değerlendirilmesine,</a:t>
            </a:r>
          </a:p>
          <a:p>
            <a:pPr algn="just"/>
            <a:r>
              <a:rPr lang="tr-TR" sz="1200" kern="1200" dirty="0" smtClean="0">
                <a:solidFill>
                  <a:schemeClr val="tx1"/>
                </a:solidFill>
                <a:effectLst/>
                <a:latin typeface="+mn-lt"/>
                <a:ea typeface="+mn-ea"/>
                <a:cs typeface="+mn-cs"/>
              </a:rPr>
              <a:t>yönelik tutum, davranış ve faaliyetlerde bulunulması esastır.</a:t>
            </a:r>
          </a:p>
          <a:p>
            <a:pPr algn="just"/>
            <a:r>
              <a:rPr lang="tr-TR" sz="1200" kern="1200" dirty="0" smtClean="0">
                <a:solidFill>
                  <a:schemeClr val="tx1"/>
                </a:solidFill>
                <a:effectLst/>
                <a:latin typeface="+mn-lt"/>
                <a:ea typeface="+mn-ea"/>
                <a:cs typeface="+mn-cs"/>
              </a:rPr>
              <a:t>(2) Oluşan her türlü atığın özelliğine göre ek-5’te verilen açıklamalara uygun olarak biriktirilmesi, çevre ve insan sağlığına zarar vermeyecek yöntemler kullanılarak ve gerekli önlemler alınarak geçici depolanmasının sağlanması esastır.</a:t>
            </a:r>
          </a:p>
          <a:p>
            <a:pPr algn="just"/>
            <a:r>
              <a:rPr lang="tr-TR" sz="1200" kern="1200" dirty="0" smtClean="0">
                <a:solidFill>
                  <a:schemeClr val="tx1"/>
                </a:solidFill>
                <a:effectLst/>
                <a:latin typeface="+mn-lt"/>
                <a:ea typeface="+mn-ea"/>
                <a:cs typeface="+mn-cs"/>
              </a:rPr>
              <a:t>(3) Ayrı olarak biriktirilen atıkların karıştırılmadan toplanması, taşınması ve öncelikle geri kazanımlarının sağlanması, geri kazanımın mümkün olmaması halinde ise çevre kirliliğine yol açmayacak şekilde nihai </a:t>
            </a:r>
            <a:r>
              <a:rPr lang="tr-TR" sz="1200" kern="1200" dirty="0" err="1" smtClean="0">
                <a:solidFill>
                  <a:schemeClr val="tx1"/>
                </a:solidFill>
                <a:effectLst/>
                <a:latin typeface="+mn-lt"/>
                <a:ea typeface="+mn-ea"/>
                <a:cs typeface="+mn-cs"/>
              </a:rPr>
              <a:t>bertaraflarının</a:t>
            </a:r>
            <a:r>
              <a:rPr lang="tr-TR" sz="1200" kern="1200" dirty="0" smtClean="0">
                <a:solidFill>
                  <a:schemeClr val="tx1"/>
                </a:solidFill>
                <a:effectLst/>
                <a:latin typeface="+mn-lt"/>
                <a:ea typeface="+mn-ea"/>
                <a:cs typeface="+mn-cs"/>
              </a:rPr>
              <a:t> sağlanması esastır. </a:t>
            </a:r>
          </a:p>
          <a:p>
            <a:pPr algn="just"/>
            <a:r>
              <a:rPr lang="tr-TR" sz="1200" kern="1200" dirty="0" smtClean="0">
                <a:solidFill>
                  <a:schemeClr val="tx1"/>
                </a:solidFill>
                <a:effectLst/>
                <a:latin typeface="+mn-lt"/>
                <a:ea typeface="+mn-ea"/>
                <a:cs typeface="+mn-cs"/>
              </a:rPr>
              <a:t>(4) Atıklar içerisinde yer alan değerlendirilebilir atıkların ikincil hammadde, diğer atıkların ise alternatif hammadde veya enerji geri kazanımı amacıyla kullanılarak ekonomiye kazandırılması yaklaşımının öncelikli tercih edilmesi, nihai bertaraf işlemlerinde ise düzenli depolama yönteminin son seçenek olarak kabul edilmesi esastır.</a:t>
            </a:r>
          </a:p>
          <a:p>
            <a:pPr algn="just"/>
            <a:r>
              <a:rPr lang="tr-TR" sz="1200" kern="1200" dirty="0" smtClean="0">
                <a:solidFill>
                  <a:schemeClr val="tx1"/>
                </a:solidFill>
                <a:effectLst/>
                <a:latin typeface="+mn-lt"/>
                <a:ea typeface="+mn-ea"/>
                <a:cs typeface="+mn-cs"/>
              </a:rPr>
              <a:t>(5) Sıfır atık yönetim sisteminin tüm süreçlerinde, fayda ve maliyet unsurları açısından verimliliğin ön plana alınması esastır. Mahalli idareler tarafından oluşturulacak sıfır atık yönetim sistemi için idari, mali ve teknik açıdan verimlilik, sürdürülebilirlik ve halkın katılımı ilkeleri esas alınır.</a:t>
            </a:r>
          </a:p>
          <a:p>
            <a:pPr algn="just"/>
            <a:r>
              <a:rPr lang="tr-TR" sz="1200" kern="1200" dirty="0" smtClean="0">
                <a:solidFill>
                  <a:schemeClr val="tx1"/>
                </a:solidFill>
                <a:effectLst/>
                <a:latin typeface="+mn-lt"/>
                <a:ea typeface="+mn-ea"/>
                <a:cs typeface="+mn-cs"/>
              </a:rPr>
              <a:t>(6) Sıfır atık yönetim sisteminin geliştirilmesi, yaygınlaştırılması, etkin bir şekilde uygulanması amacı ile bilinç ve farkındalık oluşturulması, çevreye duyarlı tutum, davranış ve faaliyetlerin teşvik edilerek desteklenmesi, Bakanlık ve İl Müdürlüğü koordinasyonunda ilgili kurum ve kuruluşların işbirliği içerisinde çalışması esastır.</a:t>
            </a:r>
          </a:p>
          <a:p>
            <a:pPr algn="just"/>
            <a:r>
              <a:rPr lang="tr-TR" sz="1200" kern="1200" dirty="0" smtClean="0">
                <a:solidFill>
                  <a:schemeClr val="tx1"/>
                </a:solidFill>
                <a:effectLst/>
                <a:latin typeface="+mn-lt"/>
                <a:ea typeface="+mn-ea"/>
                <a:cs typeface="+mn-cs"/>
              </a:rPr>
              <a:t>(7) Sıfır atık yönetim sistemi kapsamındaki faaliyetler ve bu faaliyetlere ilişkin olarak istenen bilgi ve belgeler için Sıfır Atık Bilgi Sistemi kullanılır.</a:t>
            </a:r>
          </a:p>
          <a:p>
            <a:pPr algn="just"/>
            <a:r>
              <a:rPr lang="tr-TR" sz="1200" kern="1200" dirty="0" smtClean="0">
                <a:solidFill>
                  <a:schemeClr val="tx1"/>
                </a:solidFill>
                <a:effectLst/>
                <a:latin typeface="+mn-lt"/>
                <a:ea typeface="+mn-ea"/>
                <a:cs typeface="+mn-cs"/>
              </a:rPr>
              <a:t>(8) Mahalli idareler ile ek-1 listede tanımlı yerler ve gönüllülük esasına dayalı olarak sıfır atık yönetim sistemini kuracaklar tarafından bu Yönetmelikte tanımlanan kriterler doğrultusunda sıfır atık yönetim sisteminin kurulması, işletilmesi, geliştirilmesi ve izlenmesi esastır.  </a:t>
            </a:r>
          </a:p>
          <a:p>
            <a:pPr algn="just"/>
            <a:r>
              <a:rPr lang="tr-TR" sz="1200" kern="1200" dirty="0" smtClean="0">
                <a:solidFill>
                  <a:schemeClr val="tx1"/>
                </a:solidFill>
                <a:effectLst/>
                <a:latin typeface="+mn-lt"/>
                <a:ea typeface="+mn-ea"/>
                <a:cs typeface="+mn-cs"/>
              </a:rPr>
              <a:t>(9) Sıfır atık yönetim sistemini kurmakla yükümlü olanlar ile gönüllülük esasına dayalı olarak sistem kuranlarca, değerlendirilebilir atıklarının yanı sıra, oluşan diğer tehlikeli ve tehlikesiz nitelikteki atıkları 2872 sayılı Çevre Kanunu uyarınca çıkarılan mevzuat hükümlerine uygun olarak kaynağında ayrı biriktirilmesi, geçici depolanması ve çevre lisanslı atık işleme tesislerine iletilmesi esastır.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Bakanlığın görev ve yetkileri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6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Bakanlık;</a:t>
            </a:r>
          </a:p>
          <a:p>
            <a:pPr algn="just"/>
            <a:r>
              <a:rPr lang="tr-TR" sz="1200" kern="1200" dirty="0" smtClean="0">
                <a:solidFill>
                  <a:schemeClr val="tx1"/>
                </a:solidFill>
                <a:effectLst/>
                <a:latin typeface="+mn-lt"/>
                <a:ea typeface="+mn-ea"/>
                <a:cs typeface="+mn-cs"/>
              </a:rPr>
              <a:t>a) Sıfır atık yönetim sistemine ilişkin plan, program, politika ve hedefleri içeren Ulusal Sıfır Atık Yönetim Stratejisi ve Eylem Planı hazırlamak/hazırlatmakla, güncellemek/</a:t>
            </a:r>
            <a:r>
              <a:rPr lang="tr-TR" sz="1200" kern="1200" dirty="0" err="1" smtClean="0">
                <a:solidFill>
                  <a:schemeClr val="tx1"/>
                </a:solidFill>
                <a:effectLst/>
                <a:latin typeface="+mn-lt"/>
                <a:ea typeface="+mn-ea"/>
                <a:cs typeface="+mn-cs"/>
              </a:rPr>
              <a:t>güncelletmekle</a:t>
            </a:r>
            <a:r>
              <a:rPr lang="tr-TR" sz="1200" kern="1200" dirty="0" smtClean="0">
                <a:solidFill>
                  <a:schemeClr val="tx1"/>
                </a:solidFill>
                <a:effectLst/>
                <a:latin typeface="+mn-lt"/>
                <a:ea typeface="+mn-ea"/>
                <a:cs typeface="+mn-cs"/>
              </a:rPr>
              <a:t>, ulusal ve yerel ölçekte duyurmak ve yayımlamakla,</a:t>
            </a:r>
          </a:p>
          <a:p>
            <a:pPr algn="just"/>
            <a:r>
              <a:rPr lang="tr-TR" sz="1200" kern="1200" dirty="0" smtClean="0">
                <a:solidFill>
                  <a:schemeClr val="tx1"/>
                </a:solidFill>
                <a:effectLst/>
                <a:latin typeface="+mn-lt"/>
                <a:ea typeface="+mn-ea"/>
                <a:cs typeface="+mn-cs"/>
              </a:rPr>
              <a:t>b) Sıfır atık yönetim sisteminin; idari, mali ve teknik unsurları açısından tasarım ve planlama kriterlerini, değerlendirme unsurları ve uygulama esaslarını belirlemek/belirletmek, bu konuda kılavuz dokümanlar hazırlamak/hazırlatmakla,</a:t>
            </a:r>
          </a:p>
          <a:p>
            <a:pPr algn="just"/>
            <a:r>
              <a:rPr lang="tr-TR" sz="1200" kern="1200" dirty="0" smtClean="0">
                <a:solidFill>
                  <a:schemeClr val="tx1"/>
                </a:solidFill>
                <a:effectLst/>
                <a:latin typeface="+mn-lt"/>
                <a:ea typeface="+mn-ea"/>
                <a:cs typeface="+mn-cs"/>
              </a:rPr>
              <a:t>c) Sıfır atık yönetim sisteminin geliştirilmesi, iyileştirilmesi ve yaygınlaştırılmasına ilişkin program ve politikaları saptamak, eğitim ve farkındalık çalışmaları düzenlemek/düzenletmek, bu konularda kılavuz dokümanlar hazırlamak/hazırlatmakla,</a:t>
            </a:r>
          </a:p>
          <a:p>
            <a:pPr algn="just"/>
            <a:r>
              <a:rPr lang="tr-TR" sz="1200" kern="1200" dirty="0" smtClean="0">
                <a:solidFill>
                  <a:schemeClr val="tx1"/>
                </a:solidFill>
                <a:effectLst/>
                <a:latin typeface="+mn-lt"/>
                <a:ea typeface="+mn-ea"/>
                <a:cs typeface="+mn-cs"/>
              </a:rPr>
              <a:t>ç) Bu Yönetmeliğin uygulanmasına yönelik işbirliği ve koordinasyonu sağlamak, izleme ve denetim altyapısını oluşturmak ve gerekli idari tedbirleri almakla,</a:t>
            </a:r>
          </a:p>
          <a:p>
            <a:pPr algn="just"/>
            <a:r>
              <a:rPr lang="tr-TR" sz="1200" kern="1200" dirty="0" smtClean="0">
                <a:solidFill>
                  <a:schemeClr val="tx1"/>
                </a:solidFill>
                <a:effectLst/>
                <a:latin typeface="+mn-lt"/>
                <a:ea typeface="+mn-ea"/>
                <a:cs typeface="+mn-cs"/>
              </a:rPr>
              <a:t>d) Sıfır atık bilgi sistemini hazırlamak/hazırlatmak, performans göstergeleri oluşturmak ve yayımlamakla,</a:t>
            </a:r>
          </a:p>
          <a:p>
            <a:pPr algn="just"/>
            <a:r>
              <a:rPr lang="tr-TR" sz="1200" kern="1200" dirty="0" smtClean="0">
                <a:solidFill>
                  <a:schemeClr val="tx1"/>
                </a:solidFill>
                <a:effectLst/>
                <a:latin typeface="+mn-lt"/>
                <a:ea typeface="+mn-ea"/>
                <a:cs typeface="+mn-cs"/>
              </a:rPr>
              <a:t>e) Sıfır atık yönetim sistemine ilişkin hususlarda ulusal ve uluslararası politikaların uygulanabilirliğini araştırmak, ilgili çalışmaları takip etmek, izlemek ve yürütmekle,</a:t>
            </a:r>
          </a:p>
          <a:p>
            <a:pPr algn="just"/>
            <a:r>
              <a:rPr lang="tr-TR" sz="1200" kern="1200" dirty="0" smtClean="0">
                <a:solidFill>
                  <a:schemeClr val="tx1"/>
                </a:solidFill>
                <a:effectLst/>
                <a:latin typeface="+mn-lt"/>
                <a:ea typeface="+mn-ea"/>
                <a:cs typeface="+mn-cs"/>
              </a:rPr>
              <a:t>f) Sıfır atık yönetim sistemine yönelik destek ve teşvik unsurlarını ve uygulamaya yönelik usul ve esasları belirlemekle,</a:t>
            </a:r>
          </a:p>
          <a:p>
            <a:pPr algn="just"/>
            <a:r>
              <a:rPr lang="tr-TR" sz="1200" kern="1200" dirty="0" smtClean="0">
                <a:solidFill>
                  <a:schemeClr val="tx1"/>
                </a:solidFill>
                <a:effectLst/>
                <a:latin typeface="+mn-lt"/>
                <a:ea typeface="+mn-ea"/>
                <a:cs typeface="+mn-cs"/>
              </a:rPr>
              <a:t>g) Sıfır Atık Koordinasyon Kurulunun oluşturulmasına ve işleyişine ilişkin usul ve esasları belirlemekle,</a:t>
            </a:r>
          </a:p>
          <a:p>
            <a:pPr algn="just"/>
            <a:r>
              <a:rPr lang="tr-TR" sz="1200" kern="1200" dirty="0" smtClean="0">
                <a:solidFill>
                  <a:schemeClr val="tx1"/>
                </a:solidFill>
                <a:effectLst/>
                <a:latin typeface="+mn-lt"/>
                <a:ea typeface="+mn-ea"/>
                <a:cs typeface="+mn-cs"/>
              </a:rPr>
              <a:t>ğ) Sıfır atık müşavirine ilişkin usul ve esasları belirlemekle,</a:t>
            </a:r>
          </a:p>
          <a:p>
            <a:pPr algn="just"/>
            <a:r>
              <a:rPr lang="tr-TR" sz="1200" kern="1200" dirty="0" smtClean="0">
                <a:solidFill>
                  <a:schemeClr val="tx1"/>
                </a:solidFill>
                <a:effectLst/>
                <a:latin typeface="+mn-lt"/>
                <a:ea typeface="+mn-ea"/>
                <a:cs typeface="+mn-cs"/>
              </a:rPr>
              <a:t>h) Atık önlemeye ilişkin politikalar belirlemekle, atık önleme tedbirlerinin uygulanmasını izlemek ve değerlendirmekle,</a:t>
            </a:r>
          </a:p>
          <a:p>
            <a:pPr algn="just"/>
            <a:r>
              <a:rPr lang="tr-TR" sz="1200" kern="1200" dirty="0" smtClean="0">
                <a:solidFill>
                  <a:schemeClr val="tx1"/>
                </a:solidFill>
                <a:effectLst/>
                <a:latin typeface="+mn-lt"/>
                <a:ea typeface="+mn-ea"/>
                <a:cs typeface="+mn-cs"/>
              </a:rPr>
              <a:t>görevli ve yetkilidir.</a:t>
            </a:r>
          </a:p>
          <a:p>
            <a:pPr algn="just"/>
            <a:r>
              <a:rPr lang="tr-TR" sz="1200" kern="1200" dirty="0" smtClean="0">
                <a:solidFill>
                  <a:schemeClr val="tx1"/>
                </a:solidFill>
                <a:effectLst/>
                <a:latin typeface="+mn-lt"/>
                <a:ea typeface="+mn-ea"/>
                <a:cs typeface="+mn-cs"/>
              </a:rPr>
              <a:t>(2) Bakanlık gerekli gördüğü durumlarda bu maddenin birinci fıkrasında belirtilen yetkilerinin bazılarını sınırlarını belirlemek kaydıyla il müdürlüklerine devredebilir.</a:t>
            </a:r>
          </a:p>
          <a:p>
            <a:pPr algn="just"/>
            <a:r>
              <a:rPr lang="tr-TR" sz="1200" kern="1200" dirty="0" smtClean="0">
                <a:solidFill>
                  <a:schemeClr val="tx1"/>
                </a:solidFill>
                <a:effectLst/>
                <a:latin typeface="+mn-lt"/>
                <a:ea typeface="+mn-ea"/>
                <a:cs typeface="+mn-cs"/>
              </a:rPr>
              <a:t>(3) Bakanlık gerekli gördüğü durumlarda il müdürlüklerinin sıfır atık belge başvurularının değerlendirilmesi hususundaki görev ve yetkilerini değerlendirme kurum veya kuruluşlarına devredebilir. Bu hükmün uygulanmasına ilişkin usul ve esaslar Bakanlıkça belirlenir.</a:t>
            </a:r>
          </a:p>
          <a:p>
            <a:pPr algn="just"/>
            <a:r>
              <a:rPr lang="tr-TR" sz="1200" kern="1200" dirty="0" smtClean="0">
                <a:solidFill>
                  <a:schemeClr val="tx1"/>
                </a:solidFill>
                <a:effectLst/>
                <a:latin typeface="+mn-lt"/>
                <a:ea typeface="+mn-ea"/>
                <a:cs typeface="+mn-cs"/>
              </a:rPr>
              <a:t>(4) Bakanlık, sıfır atık yönetim sistemlerinin entegrasyonu ve koordinasyonunun sağlanması amacı ile mahalli çevre kurullarında yapılacak çalışmalar için gerekli teknik kriterleri belirler.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İl müdürlüklerinin görev, yetki ve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7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İl müdürlükleri;</a:t>
            </a:r>
          </a:p>
          <a:p>
            <a:pPr algn="just"/>
            <a:r>
              <a:rPr lang="tr-TR" sz="1200" kern="1200" dirty="0" smtClean="0">
                <a:solidFill>
                  <a:schemeClr val="tx1"/>
                </a:solidFill>
                <a:effectLst/>
                <a:latin typeface="+mn-lt"/>
                <a:ea typeface="+mn-ea"/>
                <a:cs typeface="+mn-cs"/>
              </a:rPr>
              <a:t>a) Yetki sahaları içinde Bakanlıkça belirlenen usuller çerçevesinde bu Yönetmeliğin uygulanmasına yönelik iş birliği ve koordinasyonu sağlamak, izleme, denetim faaliyetlerini gerçekleştirmekle,</a:t>
            </a:r>
          </a:p>
          <a:p>
            <a:pPr algn="just"/>
            <a:r>
              <a:rPr lang="tr-TR" sz="1200" kern="1200" dirty="0" smtClean="0">
                <a:solidFill>
                  <a:schemeClr val="tx1"/>
                </a:solidFill>
                <a:effectLst/>
                <a:latin typeface="+mn-lt"/>
                <a:ea typeface="+mn-ea"/>
                <a:cs typeface="+mn-cs"/>
              </a:rPr>
              <a:t>b) Sıfır atık yönetim sisteminin uygulanmasında yerel ölçekte koordinasyonu sağlamak, izlemek ve süreç içerisinde teknik destek vermekle,</a:t>
            </a:r>
          </a:p>
          <a:p>
            <a:pPr algn="just"/>
            <a:r>
              <a:rPr lang="tr-TR" sz="1200" kern="1200" dirty="0" smtClean="0">
                <a:solidFill>
                  <a:schemeClr val="tx1"/>
                </a:solidFill>
                <a:effectLst/>
                <a:latin typeface="+mn-lt"/>
                <a:ea typeface="+mn-ea"/>
                <a:cs typeface="+mn-cs"/>
              </a:rPr>
              <a:t>c) Sıfır atık bilgi sistemini kullanmakla, yerel ölçekli kullanıcıların kullanımı için destek sağlamakla,</a:t>
            </a:r>
          </a:p>
          <a:p>
            <a:pPr algn="just"/>
            <a:r>
              <a:rPr lang="tr-TR" sz="1200" kern="1200" dirty="0" smtClean="0">
                <a:solidFill>
                  <a:schemeClr val="tx1"/>
                </a:solidFill>
                <a:effectLst/>
                <a:latin typeface="+mn-lt"/>
                <a:ea typeface="+mn-ea"/>
                <a:cs typeface="+mn-cs"/>
              </a:rPr>
              <a:t>ç) Sıfır atık yönetim sistemine geçenlerin, geçiş sürecinde olanların ve geçme zorunluluğu olan yerlerin faaliyetlerini izlemekle, denetlemekle, aykırılık tespit edilmesi halinde bu Yönetmeliğin 23 üncü maddesini uygulamakla ve Bakanlığa bilgi vermekle,</a:t>
            </a:r>
          </a:p>
          <a:p>
            <a:pPr algn="just"/>
            <a:r>
              <a:rPr lang="tr-TR" sz="1200" kern="1200" dirty="0" smtClean="0">
                <a:solidFill>
                  <a:schemeClr val="tx1"/>
                </a:solidFill>
                <a:effectLst/>
                <a:latin typeface="+mn-lt"/>
                <a:ea typeface="+mn-ea"/>
                <a:cs typeface="+mn-cs"/>
              </a:rPr>
              <a:t>d) Sıfır atık yönetim sistemi kapsamında yerel ölçekli eğitim ve bilgilendirme faaliyetleri düzenlenmesini koordine etmekle, bu faaliyetlere katkı ve katılım sağlamakla,</a:t>
            </a:r>
          </a:p>
          <a:p>
            <a:pPr algn="just"/>
            <a:r>
              <a:rPr lang="tr-TR" sz="1200" kern="1200" dirty="0" smtClean="0">
                <a:solidFill>
                  <a:schemeClr val="tx1"/>
                </a:solidFill>
                <a:effectLst/>
                <a:latin typeface="+mn-lt"/>
                <a:ea typeface="+mn-ea"/>
                <a:cs typeface="+mn-cs"/>
              </a:rPr>
              <a:t>e) Entegre İl Sıfır Atık Yönetim Sistemi Planının hazırlanması için mahalli çevre kurulu gündemini hazırlamak ve teknik destek sağlamakla,</a:t>
            </a:r>
          </a:p>
          <a:p>
            <a:pPr algn="just"/>
            <a:r>
              <a:rPr lang="tr-TR" sz="1200" kern="1200" dirty="0" smtClean="0">
                <a:solidFill>
                  <a:schemeClr val="tx1"/>
                </a:solidFill>
                <a:effectLst/>
                <a:latin typeface="+mn-lt"/>
                <a:ea typeface="+mn-ea"/>
                <a:cs typeface="+mn-cs"/>
              </a:rPr>
              <a:t>f) Sıfır atık bilgi sistemine kayıt ve beyanların yapılmasını sağlamak ve beyanların takibini yapmakla,</a:t>
            </a:r>
          </a:p>
          <a:p>
            <a:pPr algn="just"/>
            <a:r>
              <a:rPr lang="tr-TR" sz="1200" kern="1200" dirty="0" smtClean="0">
                <a:solidFill>
                  <a:schemeClr val="tx1"/>
                </a:solidFill>
                <a:effectLst/>
                <a:latin typeface="+mn-lt"/>
                <a:ea typeface="+mn-ea"/>
                <a:cs typeface="+mn-cs"/>
              </a:rPr>
              <a:t>g) Sıfır atık belge müracaatlarını değerlendirmek, uygun bulunanlara sıfır atık bilgi sistemi üzerinden sıfır atık belgesi düzenlemekle,</a:t>
            </a:r>
          </a:p>
          <a:p>
            <a:pPr algn="just"/>
            <a:r>
              <a:rPr lang="tr-TR" sz="1200" kern="1200" dirty="0" smtClean="0">
                <a:solidFill>
                  <a:schemeClr val="tx1"/>
                </a:solidFill>
                <a:effectLst/>
                <a:latin typeface="+mn-lt"/>
                <a:ea typeface="+mn-ea"/>
                <a:cs typeface="+mn-cs"/>
              </a:rPr>
              <a:t>görevli ve yetkilidir.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Mülki idari amirlerin görev,  yetki ve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8 </a:t>
            </a:r>
            <a:r>
              <a:rPr lang="tr-TR" sz="1200" kern="1200" dirty="0" smtClean="0">
                <a:solidFill>
                  <a:schemeClr val="tx1"/>
                </a:solidFill>
                <a:effectLst/>
                <a:latin typeface="+mn-lt"/>
                <a:ea typeface="+mn-ea"/>
                <a:cs typeface="+mn-cs"/>
              </a:rPr>
              <a:t>– (1) Mahallin en büyük mülki idari amirleri; il, ilçe, belde belediyeleri ve il özel idareleri tarafından yürütülen sıfır atık yönetim sisteminin il sınırları içerisinde koordinasyonu ve iş birliği halinde çalışılmasını temin etmek amacı ile Entegre İl Sıfır Atık Yönetim Sistemi Planının, Bakanlıkça yayımlanan kılavuz doğrultusunda Mahalli Çevre Kurulu kararı ile hazırlanmasını ve uygulanmasını sağlamakla yükümlüdür.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Mahalli idarelerin görev, yetki ve yükümlülükleri</a:t>
            </a:r>
            <a:endParaRPr lang="tr-TR" sz="1200" kern="1200" dirty="0" smtClean="0">
              <a:solidFill>
                <a:schemeClr val="tx1"/>
              </a:solidFill>
              <a:effectLst/>
              <a:latin typeface="+mn-lt"/>
              <a:ea typeface="+mn-ea"/>
              <a:cs typeface="+mn-cs"/>
            </a:endParaRPr>
          </a:p>
          <a:p>
            <a:pPr algn="just"/>
            <a:r>
              <a:rPr lang="tr-TR" sz="1200" kern="1200" dirty="0" smtClean="0">
                <a:solidFill>
                  <a:schemeClr val="tx1"/>
                </a:solidFill>
                <a:effectLst/>
                <a:latin typeface="+mn-lt"/>
                <a:ea typeface="+mn-ea"/>
                <a:cs typeface="+mn-cs"/>
              </a:rPr>
              <a:t> </a:t>
            </a:r>
            <a:r>
              <a:rPr lang="tr-TR" sz="1200" b="1" kern="1200" dirty="0" smtClean="0">
                <a:solidFill>
                  <a:schemeClr val="tx1"/>
                </a:solidFill>
                <a:effectLst/>
                <a:latin typeface="+mn-lt"/>
                <a:ea typeface="+mn-ea"/>
                <a:cs typeface="+mn-cs"/>
              </a:rPr>
              <a:t>MADDE 9 </a:t>
            </a:r>
            <a:r>
              <a:rPr lang="tr-TR" sz="1200" kern="1200" dirty="0" smtClean="0">
                <a:solidFill>
                  <a:schemeClr val="tx1"/>
                </a:solidFill>
                <a:effectLst/>
                <a:latin typeface="+mn-lt"/>
                <a:ea typeface="+mn-ea"/>
                <a:cs typeface="+mn-cs"/>
              </a:rPr>
              <a:t>– (1) Büyükşehir belediyeleri;</a:t>
            </a:r>
          </a:p>
          <a:p>
            <a:pPr lvl="0" algn="just"/>
            <a:r>
              <a:rPr lang="tr-TR" sz="1200" kern="1200" dirty="0" smtClean="0">
                <a:solidFill>
                  <a:schemeClr val="tx1"/>
                </a:solidFill>
                <a:effectLst/>
                <a:latin typeface="+mn-lt"/>
                <a:ea typeface="+mn-ea"/>
                <a:cs typeface="+mn-cs"/>
              </a:rPr>
              <a:t>Büyükşehir katı atık yönetim planını, Entegre İl Sıfır Atık Yönetim Sistemi Planına uyumlu hale getirmekle</a:t>
            </a:r>
          </a:p>
          <a:p>
            <a:pPr lvl="0" algn="just"/>
            <a:r>
              <a:rPr lang="tr-TR" sz="1200" kern="1200" dirty="0" smtClean="0">
                <a:solidFill>
                  <a:schemeClr val="tx1"/>
                </a:solidFill>
                <a:effectLst/>
                <a:latin typeface="+mn-lt"/>
                <a:ea typeface="+mn-ea"/>
                <a:cs typeface="+mn-cs"/>
              </a:rPr>
              <a:t>İl sınırları içerisinde yürütülen sıfır atık yönetim sistemi uygulamalarının iyileştirilmesi ve yaygınlaştırılması ile sıfır atık yönetim sistemine yönelik işbirliği ve koordinasyonu sağlamakla yükümlüdür.</a:t>
            </a:r>
          </a:p>
          <a:p>
            <a:pPr algn="just"/>
            <a:r>
              <a:rPr lang="tr-TR" sz="1200" kern="1200" dirty="0" smtClean="0">
                <a:solidFill>
                  <a:schemeClr val="tx1"/>
                </a:solidFill>
                <a:effectLst/>
                <a:latin typeface="+mn-lt"/>
                <a:ea typeface="+mn-ea"/>
                <a:cs typeface="+mn-cs"/>
              </a:rPr>
              <a:t>(2) Büyükşehir ilçe belediyeleri, il, ilçe, belde belediyeleri, belediye birlikleri ve il özel idareleri;</a:t>
            </a:r>
          </a:p>
          <a:p>
            <a:pPr algn="just"/>
            <a:r>
              <a:rPr lang="tr-TR" sz="1200" kern="1200" dirty="0" smtClean="0">
                <a:solidFill>
                  <a:schemeClr val="tx1"/>
                </a:solidFill>
                <a:effectLst/>
                <a:latin typeface="+mn-lt"/>
                <a:ea typeface="+mn-ea"/>
                <a:cs typeface="+mn-cs"/>
              </a:rPr>
              <a:t>a) Tüm faaliyetlerinde bu Yönetmelikte belirtilen genel esaslara uymakla,</a:t>
            </a:r>
          </a:p>
          <a:p>
            <a:pPr algn="just"/>
            <a:r>
              <a:rPr lang="tr-TR" sz="1200" kern="1200" dirty="0" smtClean="0">
                <a:solidFill>
                  <a:schemeClr val="tx1"/>
                </a:solidFill>
                <a:effectLst/>
                <a:latin typeface="+mn-lt"/>
                <a:ea typeface="+mn-ea"/>
                <a:cs typeface="+mn-cs"/>
              </a:rPr>
              <a:t>b) Halkı, atıklarını ayırmaya ve ayrı biriktirmeye teşvik etmekle,</a:t>
            </a:r>
          </a:p>
          <a:p>
            <a:pPr algn="just"/>
            <a:r>
              <a:rPr lang="tr-TR" sz="1200" kern="1200" dirty="0" smtClean="0">
                <a:solidFill>
                  <a:schemeClr val="tx1"/>
                </a:solidFill>
                <a:effectLst/>
                <a:latin typeface="+mn-lt"/>
                <a:ea typeface="+mn-ea"/>
                <a:cs typeface="+mn-cs"/>
              </a:rPr>
              <a:t>c) Atık oluşumunun önlenmesi için israfı önlemeye teşvik edecek çalışmalarda bulunmakla,</a:t>
            </a:r>
          </a:p>
          <a:p>
            <a:pPr algn="just"/>
            <a:r>
              <a:rPr lang="tr-TR" sz="1200" kern="1200" dirty="0" smtClean="0">
                <a:solidFill>
                  <a:schemeClr val="tx1"/>
                </a:solidFill>
                <a:effectLst/>
                <a:latin typeface="+mn-lt"/>
                <a:ea typeface="+mn-ea"/>
                <a:cs typeface="+mn-cs"/>
              </a:rPr>
              <a:t>ç) Ayrıştırılmış atıkların yine ayrı olarak toplanması sistemlerini geliştirip yaygınlaştırmakla,</a:t>
            </a:r>
          </a:p>
          <a:p>
            <a:pPr algn="just"/>
            <a:r>
              <a:rPr lang="tr-TR" sz="1200" kern="1200" dirty="0" smtClean="0">
                <a:solidFill>
                  <a:schemeClr val="tx1"/>
                </a:solidFill>
                <a:effectLst/>
                <a:latin typeface="+mn-lt"/>
                <a:ea typeface="+mn-ea"/>
                <a:cs typeface="+mn-cs"/>
              </a:rPr>
              <a:t>d) Geri dönüşümlü tüm atıkların işlenerek hammadde olarak değerlendirilmelerini sağlamakla,</a:t>
            </a:r>
          </a:p>
          <a:p>
            <a:pPr algn="just"/>
            <a:r>
              <a:rPr lang="tr-TR" sz="1200" kern="1200" dirty="0" smtClean="0">
                <a:solidFill>
                  <a:schemeClr val="tx1"/>
                </a:solidFill>
                <a:effectLst/>
                <a:latin typeface="+mn-lt"/>
                <a:ea typeface="+mn-ea"/>
                <a:cs typeface="+mn-cs"/>
              </a:rPr>
              <a:t>e) Geri dönüşümü mümkün olmayan, faydalanılamayan atıkların ise çevre ile uyumlu yöntemler ile bertaraf edilmelerini sağlamakla,</a:t>
            </a:r>
          </a:p>
          <a:p>
            <a:pPr algn="just"/>
            <a:r>
              <a:rPr lang="tr-TR" sz="1200" kern="1200" dirty="0" smtClean="0">
                <a:solidFill>
                  <a:schemeClr val="tx1"/>
                </a:solidFill>
                <a:effectLst/>
                <a:latin typeface="+mn-lt"/>
                <a:ea typeface="+mn-ea"/>
                <a:cs typeface="+mn-cs"/>
              </a:rPr>
              <a:t>f) Sıfır atık yönetim sisteminin tasarım aşamasından başlayarak uygulamaların izlenmesi faaliyetlerini de içeren tüm süreci Kent Konseyi gündemine dahil etmekle,</a:t>
            </a:r>
          </a:p>
          <a:p>
            <a:pPr algn="just"/>
            <a:r>
              <a:rPr lang="tr-TR" sz="1200" kern="1200" dirty="0" smtClean="0">
                <a:solidFill>
                  <a:schemeClr val="tx1"/>
                </a:solidFill>
                <a:effectLst/>
                <a:latin typeface="+mn-lt"/>
                <a:ea typeface="+mn-ea"/>
                <a:cs typeface="+mn-cs"/>
              </a:rPr>
              <a:t>g) Sıfır atık yönetim sistemine geçiş süreci de dahil olmak üzere, mevcut atık yönetim hizmetlerinin sıfır atık yönetim sistemine entegre edilmesine yönelik program ve politikalarını belirleyerek bu hususları stratejik planlarına ve bütçelerine yansıtmakla,</a:t>
            </a:r>
          </a:p>
          <a:p>
            <a:pPr algn="just"/>
            <a:r>
              <a:rPr lang="tr-TR" sz="1200" kern="1200" dirty="0" smtClean="0">
                <a:solidFill>
                  <a:schemeClr val="tx1"/>
                </a:solidFill>
                <a:effectLst/>
                <a:latin typeface="+mn-lt"/>
                <a:ea typeface="+mn-ea"/>
                <a:cs typeface="+mn-cs"/>
              </a:rPr>
              <a:t>ğ) Yetkisi dahilinde sıfır atık yönetim sisteminin kurulması ve uygulanmasında ek-1 listede tanımlanan sürece uymakla,</a:t>
            </a:r>
          </a:p>
          <a:p>
            <a:pPr algn="just"/>
            <a:r>
              <a:rPr lang="tr-TR" sz="1200" kern="1200" dirty="0" smtClean="0">
                <a:solidFill>
                  <a:schemeClr val="tx1"/>
                </a:solidFill>
                <a:effectLst/>
                <a:latin typeface="+mn-lt"/>
                <a:ea typeface="+mn-ea"/>
                <a:cs typeface="+mn-cs"/>
              </a:rPr>
              <a:t>h) Sıfır atık yönetim sistemlerinin kurulması, işletilmesi ve izlenmesine yönelik olarak Bakanlıkça hazırlanan kılavuz doğrultusunda gerekli iş ve işlemleri gerçekleştirmekle ve mevcut atık yönetim hizmetlerini bu sisteme entegre etmekle,</a:t>
            </a:r>
          </a:p>
          <a:p>
            <a:pPr algn="just"/>
            <a:r>
              <a:rPr lang="tr-TR" sz="1200" kern="1200" dirty="0" smtClean="0">
                <a:solidFill>
                  <a:schemeClr val="tx1"/>
                </a:solidFill>
                <a:effectLst/>
                <a:latin typeface="+mn-lt"/>
                <a:ea typeface="+mn-ea"/>
                <a:cs typeface="+mn-cs"/>
              </a:rPr>
              <a:t>ı) Kurulan sıfır atık yönetim sistemini konutlara ilanen duyurmakla, atıkların oluşturulan sistem doğrultusunda biriktirilmesini sağlamakla,</a:t>
            </a:r>
          </a:p>
          <a:p>
            <a:pPr algn="just"/>
            <a:r>
              <a:rPr lang="tr-TR" sz="1200" kern="1200" dirty="0" smtClean="0">
                <a:solidFill>
                  <a:schemeClr val="tx1"/>
                </a:solidFill>
                <a:effectLst/>
                <a:latin typeface="+mn-lt"/>
                <a:ea typeface="+mn-ea"/>
                <a:cs typeface="+mn-cs"/>
              </a:rPr>
              <a:t>i) Sıfır atık yönetim sisteminin yaygınlaştırılması ve bu konudaki farkındalığın arttırılmasına yönelik bilinçlendirme ve eğitim faaliyetleri yapmakla, bu kapsamda düzenlenen faaliyetlere katkı ve katılım sağlamakla,</a:t>
            </a:r>
          </a:p>
          <a:p>
            <a:pPr algn="just"/>
            <a:r>
              <a:rPr lang="tr-TR" sz="1200" kern="1200" dirty="0" smtClean="0">
                <a:solidFill>
                  <a:schemeClr val="tx1"/>
                </a:solidFill>
                <a:effectLst/>
                <a:latin typeface="+mn-lt"/>
                <a:ea typeface="+mn-ea"/>
                <a:cs typeface="+mn-cs"/>
              </a:rPr>
              <a:t>j) Belediyelerin mevcut atık yönetim hizmetleri ile belediye sınırlarında herhangi bir işletmeye bağlı olmaksızın atık toplayan kişilerin faaliyetlerini Kent Konseyi gündeminde değerlendirerek sosyal ve ekonomik koşullar göz önünde bulundurulmak sureti ile yerel ölçekli uygulamalarda bulunmakla,</a:t>
            </a:r>
          </a:p>
          <a:p>
            <a:pPr algn="just"/>
            <a:r>
              <a:rPr lang="tr-TR" sz="1200" kern="1200" dirty="0" smtClean="0">
                <a:solidFill>
                  <a:schemeClr val="tx1"/>
                </a:solidFill>
                <a:effectLst/>
                <a:latin typeface="+mn-lt"/>
                <a:ea typeface="+mn-ea"/>
                <a:cs typeface="+mn-cs"/>
              </a:rPr>
              <a:t>k) Toplanan atıkların ön işlemlere tabi tutularak maddesel geri dönüşüm ve diğer geri kazanım imkânlarının azami ölçekte değerlendirilmesini sağlamakla,</a:t>
            </a:r>
          </a:p>
          <a:p>
            <a:pPr algn="just"/>
            <a:r>
              <a:rPr lang="tr-TR" sz="1200" kern="1200" dirty="0" smtClean="0">
                <a:solidFill>
                  <a:schemeClr val="tx1"/>
                </a:solidFill>
                <a:effectLst/>
                <a:latin typeface="+mn-lt"/>
                <a:ea typeface="+mn-ea"/>
                <a:cs typeface="+mn-cs"/>
              </a:rPr>
              <a:t>yükümlüdür.</a:t>
            </a:r>
          </a:p>
          <a:p>
            <a:pPr algn="just"/>
            <a:r>
              <a:rPr lang="tr-TR" sz="1200" kern="1200" dirty="0" smtClean="0">
                <a:solidFill>
                  <a:schemeClr val="tx1"/>
                </a:solidFill>
                <a:effectLst/>
                <a:latin typeface="+mn-lt"/>
                <a:ea typeface="+mn-ea"/>
                <a:cs typeface="+mn-cs"/>
              </a:rPr>
              <a:t>(2) Sıfır atık yönetim sisteminin kurulması ve sistemin sürdürülebilirliğinin sağlanması amacıyla ek-1 listede tanımlanan süreçte belirtilen;</a:t>
            </a:r>
          </a:p>
          <a:p>
            <a:pPr algn="just"/>
            <a:r>
              <a:rPr lang="tr-TR" sz="1200" kern="1200" dirty="0" smtClean="0">
                <a:solidFill>
                  <a:schemeClr val="tx1"/>
                </a:solidFill>
                <a:effectLst/>
                <a:latin typeface="+mn-lt"/>
                <a:ea typeface="+mn-ea"/>
                <a:cs typeface="+mn-cs"/>
              </a:rPr>
              <a:t>a) 1. Grupta tanımlanan mahalli idarelerde çevre yönetim birimi kurulur. </a:t>
            </a:r>
          </a:p>
          <a:p>
            <a:pPr algn="just"/>
            <a:r>
              <a:rPr lang="tr-TR" sz="1200" kern="1200" dirty="0" smtClean="0">
                <a:solidFill>
                  <a:schemeClr val="tx1"/>
                </a:solidFill>
                <a:effectLst/>
                <a:latin typeface="+mn-lt"/>
                <a:ea typeface="+mn-ea"/>
                <a:cs typeface="+mn-cs"/>
              </a:rPr>
              <a:t>b) 2. Grupta tanımlanan mahalli idareler için en az 1 çevre görevlisi istihdam edilir.</a:t>
            </a:r>
          </a:p>
          <a:p>
            <a:pPr algn="just"/>
            <a:r>
              <a:rPr lang="tr-TR" sz="1200" kern="1200" dirty="0" smtClean="0">
                <a:solidFill>
                  <a:schemeClr val="tx1"/>
                </a:solidFill>
                <a:effectLst/>
                <a:latin typeface="+mn-lt"/>
                <a:ea typeface="+mn-ea"/>
                <a:cs typeface="+mn-cs"/>
              </a:rPr>
              <a:t>c) 3. Grupta tanımlanan mahalli idareler için ise çevre görevlisi ve/veya çevre danışmanlık hizmeti alınır. </a:t>
            </a:r>
          </a:p>
          <a:p>
            <a:pPr algn="just"/>
            <a:r>
              <a:rPr lang="tr-TR" sz="1200" kern="1200" dirty="0" smtClean="0">
                <a:solidFill>
                  <a:schemeClr val="tx1"/>
                </a:solidFill>
                <a:effectLst/>
                <a:latin typeface="+mn-lt"/>
                <a:ea typeface="+mn-ea"/>
                <a:cs typeface="+mn-cs"/>
              </a:rPr>
              <a:t>ç) Büyükşehir belediye başkanlıklarında çevre yönetim birimi kurulur.</a:t>
            </a:r>
          </a:p>
          <a:p>
            <a:pPr algn="just"/>
            <a:r>
              <a:rPr lang="tr-TR" sz="1200" kern="1200" dirty="0" smtClean="0">
                <a:solidFill>
                  <a:schemeClr val="tx1"/>
                </a:solidFill>
                <a:effectLst/>
                <a:latin typeface="+mn-lt"/>
                <a:ea typeface="+mn-ea"/>
                <a:cs typeface="+mn-cs"/>
              </a:rPr>
              <a:t>(3) Atık yönetimi amacıyla oluşturulan birliklere üye olunması veya diğer mahalli idarelerin hizmetlerinden faydalanılması halinde, bu Yönetmelik ile getirilen yükümlülükler  üye olunan birlik veya hizmet alınan mahalli idare tarafından yerine getirilir.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Sıfır atık yönetim sistemi kuran bina ve yerleşkelerin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10 -</a:t>
            </a:r>
            <a:r>
              <a:rPr lang="tr-TR" sz="1200" kern="1200" dirty="0" smtClean="0">
                <a:solidFill>
                  <a:schemeClr val="tx1"/>
                </a:solidFill>
                <a:effectLst/>
                <a:latin typeface="+mn-lt"/>
                <a:ea typeface="+mn-ea"/>
                <a:cs typeface="+mn-cs"/>
              </a:rPr>
              <a:t> (1) Organize sanayi bölgeleri ve hava limanı yönetimleri dahil olmak üzere sıfır atık yönetim sistemini kuran bina ve yerleşkeler; </a:t>
            </a:r>
          </a:p>
          <a:p>
            <a:pPr algn="just"/>
            <a:r>
              <a:rPr lang="tr-TR" sz="1200" kern="1200" dirty="0" smtClean="0">
                <a:solidFill>
                  <a:schemeClr val="tx1"/>
                </a:solidFill>
                <a:effectLst/>
                <a:latin typeface="+mn-lt"/>
                <a:ea typeface="+mn-ea"/>
                <a:cs typeface="+mn-cs"/>
              </a:rPr>
              <a:t>a) Tüm faaliyetlerinde bu Yönetmelikte belirtilen genel esaslara uymakla,</a:t>
            </a:r>
          </a:p>
          <a:p>
            <a:pPr algn="just"/>
            <a:r>
              <a:rPr lang="tr-TR" sz="1200" kern="1200" dirty="0" smtClean="0">
                <a:solidFill>
                  <a:schemeClr val="tx1"/>
                </a:solidFill>
                <a:effectLst/>
                <a:latin typeface="+mn-lt"/>
                <a:ea typeface="+mn-ea"/>
                <a:cs typeface="+mn-cs"/>
              </a:rPr>
              <a:t>a) Sorumluluk alanları dahilindeki tüm kişi ve kuruluşları, atıklarını özelliklerine göre ayırmaya ve ayrı biriktirmeye teşvik etmekle,</a:t>
            </a:r>
          </a:p>
          <a:p>
            <a:pPr algn="just"/>
            <a:r>
              <a:rPr lang="tr-TR" sz="1200" kern="1200" dirty="0" smtClean="0">
                <a:solidFill>
                  <a:schemeClr val="tx1"/>
                </a:solidFill>
                <a:effectLst/>
                <a:latin typeface="+mn-lt"/>
                <a:ea typeface="+mn-ea"/>
                <a:cs typeface="+mn-cs"/>
              </a:rPr>
              <a:t>b) Atık oluşumunun önlenmesi için israfı önlemeye teşvik edecek çalışmalarda bulunmakla,</a:t>
            </a:r>
          </a:p>
          <a:p>
            <a:pPr algn="just"/>
            <a:r>
              <a:rPr lang="tr-TR" sz="1200" kern="1200" dirty="0" smtClean="0">
                <a:solidFill>
                  <a:schemeClr val="tx1"/>
                </a:solidFill>
                <a:effectLst/>
                <a:latin typeface="+mn-lt"/>
                <a:ea typeface="+mn-ea"/>
                <a:cs typeface="+mn-cs"/>
              </a:rPr>
              <a:t>c) Ayrıştırılmış atıkların yine ayrı olarak toplanması ve depolanması için gerekli sistemi geliştirmekle, </a:t>
            </a:r>
          </a:p>
          <a:p>
            <a:pPr algn="just"/>
            <a:r>
              <a:rPr lang="tr-TR" sz="1200" kern="1200" dirty="0" smtClean="0">
                <a:solidFill>
                  <a:schemeClr val="tx1"/>
                </a:solidFill>
                <a:effectLst/>
                <a:latin typeface="+mn-lt"/>
                <a:ea typeface="+mn-ea"/>
                <a:cs typeface="+mn-cs"/>
              </a:rPr>
              <a:t>ç) Geri dönüşümlü tüm atıkların işlenerek hammadde olarak değerlendirilmelerini temin etmek üzere çevre lisanslı atık işleme tesislerine gönderilmelerini sağlamakla,</a:t>
            </a:r>
          </a:p>
          <a:p>
            <a:pPr algn="just"/>
            <a:r>
              <a:rPr lang="tr-TR" sz="1200" kern="1200" dirty="0" smtClean="0">
                <a:solidFill>
                  <a:schemeClr val="tx1"/>
                </a:solidFill>
                <a:effectLst/>
                <a:latin typeface="+mn-lt"/>
                <a:ea typeface="+mn-ea"/>
                <a:cs typeface="+mn-cs"/>
              </a:rPr>
              <a:t>d) Geri dönüşümü mümkün olmayan, faydalanılamayan atıkların ise çevre ile uyumlu yöntemler ile bertaraf edilmelerini temin etmek üzere çevre lisanslı tesislere gönderilmelerini sağlamakla,</a:t>
            </a:r>
          </a:p>
          <a:p>
            <a:pPr algn="just"/>
            <a:r>
              <a:rPr lang="tr-TR" sz="1200" kern="1200" dirty="0" smtClean="0">
                <a:solidFill>
                  <a:schemeClr val="tx1"/>
                </a:solidFill>
                <a:effectLst/>
                <a:latin typeface="+mn-lt"/>
                <a:ea typeface="+mn-ea"/>
                <a:cs typeface="+mn-cs"/>
              </a:rPr>
              <a:t>e) Sorumluluk alanında, sıfır atık yönetim sisteminin kurulması ve uygulanmasında ek-1 listede tanımlanan sürece uymakla,</a:t>
            </a:r>
          </a:p>
          <a:p>
            <a:pPr algn="just"/>
            <a:r>
              <a:rPr lang="tr-TR" sz="1200" kern="1200" dirty="0" smtClean="0">
                <a:solidFill>
                  <a:schemeClr val="tx1"/>
                </a:solidFill>
                <a:effectLst/>
                <a:latin typeface="+mn-lt"/>
                <a:ea typeface="+mn-ea"/>
                <a:cs typeface="+mn-cs"/>
              </a:rPr>
              <a:t>f) Sıfır atık yönetim sisteminin kurulması, işletilmesi ve izlenmesine yönelik olarak Bakanlıkça hazırlanan kılavuz doğrultusunda gerekli iş ve işlemleri gerçekleştirmekle ve mevcut atık yönetim hizmetlerini bu sisteme entegre etmekle,</a:t>
            </a:r>
          </a:p>
          <a:p>
            <a:pPr algn="just"/>
            <a:r>
              <a:rPr lang="tr-TR" sz="1200" kern="1200" dirty="0" smtClean="0">
                <a:solidFill>
                  <a:schemeClr val="tx1"/>
                </a:solidFill>
                <a:effectLst/>
                <a:latin typeface="+mn-lt"/>
                <a:ea typeface="+mn-ea"/>
                <a:cs typeface="+mn-cs"/>
              </a:rPr>
              <a:t>g) Sıfır atık yönetim sistemine geçiş süreci de dahil olmak üzere mevcut atık yönetim hizmetlerinin sıfır atık yönetim sistemine entegre edilmesine yönelik program ve politikaları belirleyerek ilgili talimatlarına yansıtmakla,</a:t>
            </a:r>
          </a:p>
          <a:p>
            <a:pPr algn="just"/>
            <a:r>
              <a:rPr lang="tr-TR" sz="1200" kern="1200" dirty="0" smtClean="0">
                <a:solidFill>
                  <a:schemeClr val="tx1"/>
                </a:solidFill>
                <a:effectLst/>
                <a:latin typeface="+mn-lt"/>
                <a:ea typeface="+mn-ea"/>
                <a:cs typeface="+mn-cs"/>
              </a:rPr>
              <a:t>ğ) Sıfır atık yönetim sisteminin tasarım aşamasından başlayarak uygulamaların izlenmesi faaliyetlerini de içeren tüm sürecin, sorumluluk alanı içerisindeki tüm kişi ve kuruluşların katılımı ile bütünlük ve uyum içinde yürütülmesini sağlamakla,</a:t>
            </a:r>
          </a:p>
          <a:p>
            <a:pPr algn="just"/>
            <a:r>
              <a:rPr lang="tr-TR" sz="1200" kern="1200" dirty="0" smtClean="0">
                <a:solidFill>
                  <a:schemeClr val="tx1"/>
                </a:solidFill>
                <a:effectLst/>
                <a:latin typeface="+mn-lt"/>
                <a:ea typeface="+mn-ea"/>
                <a:cs typeface="+mn-cs"/>
              </a:rPr>
              <a:t>h) Kurulan sıfır atık yönetim sistemini sorumluluk alanındaki tüm kişi ve kuruluşlara ilanen duyurmakla, atıkların oluşturulan sistem doğrultusunda biriktirilmesini sağlamakla,</a:t>
            </a:r>
          </a:p>
          <a:p>
            <a:pPr algn="just"/>
            <a:r>
              <a:rPr lang="tr-TR" sz="1200" kern="1200" dirty="0" smtClean="0">
                <a:solidFill>
                  <a:schemeClr val="tx1"/>
                </a:solidFill>
                <a:effectLst/>
                <a:latin typeface="+mn-lt"/>
                <a:ea typeface="+mn-ea"/>
                <a:cs typeface="+mn-cs"/>
              </a:rPr>
              <a:t>ı) Sıfır atık yönetim sisteminin yaygınlaştırılması ve bu konudaki farkındalığın arttırılmasına yönelik bilinçlendirme ve eğitim faaliyetleri yapmakla, bu kapsamda düzenlenen faaliyetlere katkı ve katılım sağlamakla,</a:t>
            </a:r>
          </a:p>
          <a:p>
            <a:pPr algn="just"/>
            <a:r>
              <a:rPr lang="tr-TR" sz="1200" kern="1200" dirty="0" smtClean="0">
                <a:solidFill>
                  <a:schemeClr val="tx1"/>
                </a:solidFill>
                <a:effectLst/>
                <a:latin typeface="+mn-lt"/>
                <a:ea typeface="+mn-ea"/>
                <a:cs typeface="+mn-cs"/>
              </a:rPr>
              <a:t>i) Sıfır Atık Bilgi Sistemine kayıt olmak ve bu Yönetmelik kapsamındaki faaliyetlerine ilişkin olarak istenen bilgi ve belgeleri sisteme kaydetmekle, </a:t>
            </a:r>
          </a:p>
          <a:p>
            <a:pPr algn="just"/>
            <a:r>
              <a:rPr lang="tr-TR" sz="1200" kern="1200" dirty="0" smtClean="0">
                <a:solidFill>
                  <a:schemeClr val="tx1"/>
                </a:solidFill>
                <a:effectLst/>
                <a:latin typeface="+mn-lt"/>
                <a:ea typeface="+mn-ea"/>
                <a:cs typeface="+mn-cs"/>
              </a:rPr>
              <a:t>yükümlüdür.</a:t>
            </a:r>
          </a:p>
          <a:p>
            <a:pPr algn="just"/>
            <a:r>
              <a:rPr lang="tr-TR" sz="1200" kern="1200" dirty="0" smtClean="0">
                <a:solidFill>
                  <a:schemeClr val="tx1"/>
                </a:solidFill>
                <a:effectLst/>
                <a:latin typeface="+mn-lt"/>
                <a:ea typeface="+mn-ea"/>
                <a:cs typeface="+mn-cs"/>
              </a:rPr>
              <a:t>(2) Sorumluluk alanında toplanan atıkların ön işlemlere tabi tutularak maddesel geri dönüşüm ve diğer geri kazanım imkânlarının azami ölçekte değerlendirilmesi sağlanır.</a:t>
            </a:r>
          </a:p>
          <a:p>
            <a:pPr algn="just"/>
            <a:r>
              <a:rPr lang="tr-TR" sz="1200" kern="1200" dirty="0" smtClean="0">
                <a:solidFill>
                  <a:schemeClr val="tx1"/>
                </a:solidFill>
                <a:effectLst/>
                <a:latin typeface="+mn-lt"/>
                <a:ea typeface="+mn-ea"/>
                <a:cs typeface="+mn-cs"/>
              </a:rPr>
              <a:t>(3) Sıfır atık yönetim sistemini kurmakla yükümlü olanlar ile sistemi gönüllü olarak kurmak isteyenler, sıfır atık yönetmelik sisteminin kurulması ve geliştirilmesinin sağlanması için Sıfır Atık Müşaviri ile çalışılabilir. Bu Yönetmeliğin Ek-4/B’sinde verilen kriterler kapsamında platin belge almak isteyenlerin Sıfır Atık Müşaviri ile çalışması zorunludur.</a:t>
            </a:r>
            <a:r>
              <a:rPr lang="tr-TR" sz="1200" i="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Sıfır Atık Müşavirinin esasları Bakanlıkça belirlenir.</a:t>
            </a:r>
          </a:p>
          <a:p>
            <a:pPr algn="just"/>
            <a:r>
              <a:rPr lang="tr-TR" sz="1200" kern="1200" dirty="0" smtClean="0">
                <a:solidFill>
                  <a:schemeClr val="tx1"/>
                </a:solidFill>
                <a:effectLst/>
                <a:latin typeface="+mn-lt"/>
                <a:ea typeface="+mn-ea"/>
                <a:cs typeface="+mn-cs"/>
              </a:rPr>
              <a:t>(4) Sıfır atık yönetim sistemi kapsamında biriktirilen atıklar özelliklerine göre Bakanlıktan çevre lisansı almış olan atık işleme tesislerine ve/veya ilgili mahalli idare tarafından kurulan toplama sistemine verilebilir.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Atık Üreticilerinin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11 – </a:t>
            </a:r>
            <a:r>
              <a:rPr lang="tr-TR" sz="1200" kern="1200" dirty="0" smtClean="0">
                <a:solidFill>
                  <a:schemeClr val="tx1"/>
                </a:solidFill>
                <a:effectLst/>
                <a:latin typeface="+mn-lt"/>
                <a:ea typeface="+mn-ea"/>
                <a:cs typeface="+mn-cs"/>
              </a:rPr>
              <a:t>(1) Atık üreticileri;</a:t>
            </a:r>
          </a:p>
          <a:p>
            <a:pPr algn="just"/>
            <a:r>
              <a:rPr lang="tr-TR" sz="1200" kern="1200" dirty="0" smtClean="0">
                <a:solidFill>
                  <a:schemeClr val="tx1"/>
                </a:solidFill>
                <a:effectLst/>
                <a:latin typeface="+mn-lt"/>
                <a:ea typeface="+mn-ea"/>
                <a:cs typeface="+mn-cs"/>
              </a:rPr>
              <a:t>a) Tüm faaliyetlerinde bu Yönetmelikte belirtilen genel esaslara uymakla,</a:t>
            </a:r>
          </a:p>
          <a:p>
            <a:pPr algn="just"/>
            <a:r>
              <a:rPr lang="tr-TR" sz="1200" kern="1200" dirty="0" smtClean="0">
                <a:solidFill>
                  <a:schemeClr val="tx1"/>
                </a:solidFill>
                <a:effectLst/>
                <a:latin typeface="+mn-lt"/>
                <a:ea typeface="+mn-ea"/>
                <a:cs typeface="+mn-cs"/>
              </a:rPr>
              <a:t>b) Biriktirilen atıklarını sıfır atık yönetim sistemi hizmeti aldığı yetkili idarelerce oluşturulan atık toplama sistemine belirlenen şart ve standartlara uygun olarak vermekle,</a:t>
            </a:r>
          </a:p>
          <a:p>
            <a:pPr algn="just"/>
            <a:r>
              <a:rPr lang="tr-TR" sz="1200" kern="1200" dirty="0" smtClean="0">
                <a:solidFill>
                  <a:schemeClr val="tx1"/>
                </a:solidFill>
                <a:effectLst/>
                <a:latin typeface="+mn-lt"/>
                <a:ea typeface="+mn-ea"/>
                <a:cs typeface="+mn-cs"/>
              </a:rPr>
              <a:t>c) Atıkların toplanması, taşınması ve işlenmesine yönelik hizmet alımlarında yetkili idarelerin mali tarifelerine uymakla,</a:t>
            </a:r>
          </a:p>
          <a:p>
            <a:pPr algn="just"/>
            <a:r>
              <a:rPr lang="tr-TR" sz="1200" kern="1200" dirty="0" smtClean="0">
                <a:solidFill>
                  <a:schemeClr val="tx1"/>
                </a:solidFill>
                <a:effectLst/>
                <a:latin typeface="+mn-lt"/>
                <a:ea typeface="+mn-ea"/>
                <a:cs typeface="+mn-cs"/>
              </a:rPr>
              <a:t>yükümlüdür. </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Atık Toplama, Taşıma ve İşleme Tesislerinin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12 – </a:t>
            </a:r>
            <a:r>
              <a:rPr lang="tr-TR" sz="1200" kern="1200" dirty="0" smtClean="0">
                <a:solidFill>
                  <a:schemeClr val="tx1"/>
                </a:solidFill>
                <a:effectLst/>
                <a:latin typeface="+mn-lt"/>
                <a:ea typeface="+mn-ea"/>
                <a:cs typeface="+mn-cs"/>
              </a:rPr>
              <a:t>(1) Atıkların toplanması ve taşınması faaliyetinde bulunanlar ile atık işleme tesisleri;</a:t>
            </a:r>
          </a:p>
          <a:p>
            <a:pPr algn="just"/>
            <a:r>
              <a:rPr lang="tr-TR" sz="1200" kern="1200" dirty="0" smtClean="0">
                <a:solidFill>
                  <a:schemeClr val="tx1"/>
                </a:solidFill>
                <a:effectLst/>
                <a:latin typeface="+mn-lt"/>
                <a:ea typeface="+mn-ea"/>
                <a:cs typeface="+mn-cs"/>
              </a:rPr>
              <a:t>a) Tüm faaliyetlerinde bu Yönetmelikte belirtilen genel esaslara uymakla,</a:t>
            </a:r>
          </a:p>
          <a:p>
            <a:pPr algn="just"/>
            <a:r>
              <a:rPr lang="tr-TR" sz="1200" kern="1200" dirty="0" smtClean="0">
                <a:solidFill>
                  <a:schemeClr val="tx1"/>
                </a:solidFill>
                <a:effectLst/>
                <a:latin typeface="+mn-lt"/>
                <a:ea typeface="+mn-ea"/>
                <a:cs typeface="+mn-cs"/>
              </a:rPr>
              <a:t>b) Sıfır Atık Bilgi Sistemine kayıt olmakla ve bu Yönetmelik kapsamındaki faaliyetlerine ilişkin olarak istenen bilgi ve belgeleri sisteme kaydetmekle,</a:t>
            </a:r>
          </a:p>
          <a:p>
            <a:pPr algn="just"/>
            <a:r>
              <a:rPr lang="tr-TR" sz="1200" kern="1200" dirty="0" smtClean="0">
                <a:solidFill>
                  <a:schemeClr val="tx1"/>
                </a:solidFill>
                <a:effectLst/>
                <a:latin typeface="+mn-lt"/>
                <a:ea typeface="+mn-ea"/>
                <a:cs typeface="+mn-cs"/>
              </a:rPr>
              <a:t>c) Kendi faaliyetleri özelinde sıfır atık yönetim sisteminin kurulması ve uygulanmasında bina ve yerleşkeler için belirlenen hükümler doğrultusunda ek-1 listede tanımlanan sürece uymakla,</a:t>
            </a:r>
          </a:p>
          <a:p>
            <a:pPr algn="just"/>
            <a:r>
              <a:rPr lang="tr-TR" sz="1200" kern="1200" dirty="0" smtClean="0">
                <a:solidFill>
                  <a:schemeClr val="tx1"/>
                </a:solidFill>
                <a:effectLst/>
                <a:latin typeface="+mn-lt"/>
                <a:ea typeface="+mn-ea"/>
                <a:cs typeface="+mn-cs"/>
              </a:rPr>
              <a:t>ç) Sıfır atık yönetim sistemi dahilinde kullanılan tüm araç ve ekipmanlarda sıfır atık logosunu kullanmakla,</a:t>
            </a:r>
          </a:p>
          <a:p>
            <a:pPr algn="just"/>
            <a:r>
              <a:rPr lang="tr-TR" sz="1200" kern="1200" dirty="0" smtClean="0">
                <a:solidFill>
                  <a:schemeClr val="tx1"/>
                </a:solidFill>
                <a:effectLst/>
                <a:latin typeface="+mn-lt"/>
                <a:ea typeface="+mn-ea"/>
                <a:cs typeface="+mn-cs"/>
              </a:rPr>
              <a:t>d) Atıkların toplanması, taşınması ve işlenmesine yönelik maliyet analizi yapmakla ve hizmet tarifelerini ilgili tüm taraflarla paylaşarak duyurmakla,</a:t>
            </a:r>
          </a:p>
          <a:p>
            <a:pPr algn="just"/>
            <a:r>
              <a:rPr lang="tr-TR" sz="1200" kern="1200" dirty="0" smtClean="0">
                <a:solidFill>
                  <a:schemeClr val="tx1"/>
                </a:solidFill>
                <a:effectLst/>
                <a:latin typeface="+mn-lt"/>
                <a:ea typeface="+mn-ea"/>
                <a:cs typeface="+mn-cs"/>
              </a:rPr>
              <a:t>e) Sıfır atık yönetim sistemi kuran yerler ile yapılacak hizmet protokollerini Sıfır Atık Bilgi Sistemi üzerinden gerçekleştirmekle ve hizmete ilişkin tüm süreçte bu sistem kullanmakla,</a:t>
            </a:r>
          </a:p>
          <a:p>
            <a:pPr algn="just"/>
            <a:r>
              <a:rPr lang="tr-TR" sz="1200" kern="1200" dirty="0" smtClean="0">
                <a:solidFill>
                  <a:schemeClr val="tx1"/>
                </a:solidFill>
                <a:effectLst/>
                <a:latin typeface="+mn-lt"/>
                <a:ea typeface="+mn-ea"/>
                <a:cs typeface="+mn-cs"/>
              </a:rPr>
              <a:t>yükümlüdür.</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10</a:t>
            </a:fld>
            <a:endParaRPr lang="tr-TR"/>
          </a:p>
        </p:txBody>
      </p:sp>
    </p:spTree>
    <p:extLst>
      <p:ext uri="{BB962C8B-B14F-4D97-AF65-F5344CB8AC3E}">
        <p14:creationId xmlns:p14="http://schemas.microsoft.com/office/powerpoint/2010/main" val="3209872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smtClean="0">
                <a:solidFill>
                  <a:schemeClr val="tx1"/>
                </a:solidFill>
                <a:effectLst/>
                <a:latin typeface="+mn-lt"/>
                <a:ea typeface="+mn-ea"/>
                <a:cs typeface="+mn-cs"/>
              </a:rPr>
              <a:t>.</a:t>
            </a:r>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11</a:t>
            </a:fld>
            <a:endParaRPr lang="tr-TR"/>
          </a:p>
        </p:txBody>
      </p:sp>
    </p:spTree>
    <p:extLst>
      <p:ext uri="{BB962C8B-B14F-4D97-AF65-F5344CB8AC3E}">
        <p14:creationId xmlns:p14="http://schemas.microsoft.com/office/powerpoint/2010/main" val="2364207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smtClean="0">
                <a:solidFill>
                  <a:schemeClr val="tx1"/>
                </a:solidFill>
                <a:effectLst/>
                <a:latin typeface="+mn-lt"/>
                <a:ea typeface="+mn-ea"/>
                <a:cs typeface="+mn-cs"/>
              </a:rPr>
              <a:t>.</a:t>
            </a:r>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12</a:t>
            </a:fld>
            <a:endParaRPr lang="tr-TR"/>
          </a:p>
        </p:txBody>
      </p:sp>
    </p:spTree>
    <p:extLst>
      <p:ext uri="{BB962C8B-B14F-4D97-AF65-F5344CB8AC3E}">
        <p14:creationId xmlns:p14="http://schemas.microsoft.com/office/powerpoint/2010/main" val="899667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Genel Esaslar</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5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Üretim, tüketim ve hizmet süreçlerinde kaynakların verimli kullanılması amacıyla;  </a:t>
            </a:r>
          </a:p>
          <a:p>
            <a:pPr algn="just"/>
            <a:r>
              <a:rPr lang="tr-TR" sz="1200" kern="1200" dirty="0" smtClean="0">
                <a:solidFill>
                  <a:schemeClr val="tx1"/>
                </a:solidFill>
                <a:effectLst/>
                <a:latin typeface="+mn-lt"/>
                <a:ea typeface="+mn-ea"/>
                <a:cs typeface="+mn-cs"/>
              </a:rPr>
              <a:t>a) Bu Yönetmeliğin ek-2’sinde verilen esaslar da dikkate alınarak atık oluşumunun önlenmesine,</a:t>
            </a:r>
          </a:p>
          <a:p>
            <a:pPr algn="just"/>
            <a:r>
              <a:rPr lang="tr-TR" sz="1200" kern="1200" dirty="0" smtClean="0">
                <a:solidFill>
                  <a:schemeClr val="tx1"/>
                </a:solidFill>
                <a:effectLst/>
                <a:latin typeface="+mn-lt"/>
                <a:ea typeface="+mn-ea"/>
                <a:cs typeface="+mn-cs"/>
              </a:rPr>
              <a:t>b) Atık oluşumunun önlenmesinin mümkün olmadığı durumlarda atıkların azaltılmasına, </a:t>
            </a:r>
          </a:p>
          <a:p>
            <a:pPr algn="just"/>
            <a:r>
              <a:rPr lang="tr-TR" sz="1200" kern="1200" dirty="0" smtClean="0">
                <a:solidFill>
                  <a:schemeClr val="tx1"/>
                </a:solidFill>
                <a:effectLst/>
                <a:latin typeface="+mn-lt"/>
                <a:ea typeface="+mn-ea"/>
                <a:cs typeface="+mn-cs"/>
              </a:rPr>
              <a:t>c) Ürün ve malzemelerin yeniden kullanım olanaklarının değerlendirilmesine,</a:t>
            </a:r>
          </a:p>
          <a:p>
            <a:pPr algn="just"/>
            <a:r>
              <a:rPr lang="tr-TR" sz="1200" kern="1200" dirty="0" smtClean="0">
                <a:solidFill>
                  <a:schemeClr val="tx1"/>
                </a:solidFill>
                <a:effectLst/>
                <a:latin typeface="+mn-lt"/>
                <a:ea typeface="+mn-ea"/>
                <a:cs typeface="+mn-cs"/>
              </a:rPr>
              <a:t>yönelik tutum, davranış ve faaliyetlerde bulunulması esastır.</a:t>
            </a:r>
          </a:p>
          <a:p>
            <a:pPr algn="just"/>
            <a:r>
              <a:rPr lang="tr-TR" sz="1200" kern="1200" dirty="0" smtClean="0">
                <a:solidFill>
                  <a:schemeClr val="tx1"/>
                </a:solidFill>
                <a:effectLst/>
                <a:latin typeface="+mn-lt"/>
                <a:ea typeface="+mn-ea"/>
                <a:cs typeface="+mn-cs"/>
              </a:rPr>
              <a:t>(2) Oluşan her türlü atığın özelliğine göre ek-5’te verilen açıklamalara uygun olarak biriktirilmesi, çevre ve insan sağlığına zarar vermeyecek yöntemler kullanılarak ve gerekli önlemler alınarak geçici depolanmasının sağlanması esastır.</a:t>
            </a:r>
          </a:p>
          <a:p>
            <a:pPr algn="just"/>
            <a:r>
              <a:rPr lang="tr-TR" sz="1200" kern="1200" dirty="0" smtClean="0">
                <a:solidFill>
                  <a:schemeClr val="tx1"/>
                </a:solidFill>
                <a:effectLst/>
                <a:latin typeface="+mn-lt"/>
                <a:ea typeface="+mn-ea"/>
                <a:cs typeface="+mn-cs"/>
              </a:rPr>
              <a:t>(3) Ayrı olarak biriktirilen atıkların karıştırılmadan toplanması, taşınması ve öncelikle geri kazanımlarının sağlanması, geri kazanımın mümkün olmaması halinde ise çevre kirliliğine yol açmayacak şekilde nihai </a:t>
            </a:r>
            <a:r>
              <a:rPr lang="tr-TR" sz="1200" kern="1200" dirty="0" err="1" smtClean="0">
                <a:solidFill>
                  <a:schemeClr val="tx1"/>
                </a:solidFill>
                <a:effectLst/>
                <a:latin typeface="+mn-lt"/>
                <a:ea typeface="+mn-ea"/>
                <a:cs typeface="+mn-cs"/>
              </a:rPr>
              <a:t>bertaraflarının</a:t>
            </a:r>
            <a:r>
              <a:rPr lang="tr-TR" sz="1200" kern="1200" dirty="0" smtClean="0">
                <a:solidFill>
                  <a:schemeClr val="tx1"/>
                </a:solidFill>
                <a:effectLst/>
                <a:latin typeface="+mn-lt"/>
                <a:ea typeface="+mn-ea"/>
                <a:cs typeface="+mn-cs"/>
              </a:rPr>
              <a:t> sağlanması esastır. </a:t>
            </a:r>
          </a:p>
          <a:p>
            <a:pPr algn="just"/>
            <a:r>
              <a:rPr lang="tr-TR" sz="1200" kern="1200" dirty="0" smtClean="0">
                <a:solidFill>
                  <a:schemeClr val="tx1"/>
                </a:solidFill>
                <a:effectLst/>
                <a:latin typeface="+mn-lt"/>
                <a:ea typeface="+mn-ea"/>
                <a:cs typeface="+mn-cs"/>
              </a:rPr>
              <a:t>(4) Atıklar içerisinde yer alan değerlendirilebilir atıkların ikincil hammadde, diğer atıkların ise alternatif hammadde veya enerji geri kazanımı amacıyla kullanılarak ekonomiye kazandırılması yaklaşımının öncelikli tercih edilmesi, nihai bertaraf işlemlerinde ise düzenli depolama yönteminin son seçenek olarak kabul edilmesi esastır.</a:t>
            </a:r>
          </a:p>
          <a:p>
            <a:pPr algn="just"/>
            <a:r>
              <a:rPr lang="tr-TR" sz="1200" kern="1200" dirty="0" smtClean="0">
                <a:solidFill>
                  <a:schemeClr val="tx1"/>
                </a:solidFill>
                <a:effectLst/>
                <a:latin typeface="+mn-lt"/>
                <a:ea typeface="+mn-ea"/>
                <a:cs typeface="+mn-cs"/>
              </a:rPr>
              <a:t>(5) Sıfır atık yönetim sisteminin tüm süreçlerinde, fayda ve maliyet unsurları açısından verimliliğin ön plana alınması esastır. Mahalli idareler tarafından oluşturulacak sıfır atık yönetim sistemi için idari, mali ve teknik açıdan verimlilik, sürdürülebilirlik ve halkın katılımı ilkeleri esas alınır.</a:t>
            </a:r>
          </a:p>
          <a:p>
            <a:pPr algn="just"/>
            <a:r>
              <a:rPr lang="tr-TR" sz="1200" kern="1200" dirty="0" smtClean="0">
                <a:solidFill>
                  <a:schemeClr val="tx1"/>
                </a:solidFill>
                <a:effectLst/>
                <a:latin typeface="+mn-lt"/>
                <a:ea typeface="+mn-ea"/>
                <a:cs typeface="+mn-cs"/>
              </a:rPr>
              <a:t>(6) Sıfır atık yönetim sisteminin geliştirilmesi, yaygınlaştırılması, etkin bir şekilde uygulanması amacı ile bilinç ve farkındalık oluşturulması, çevreye duyarlı tutum, davranış ve faaliyetlerin teşvik edilerek desteklenmesi, Bakanlık ve İl Müdürlüğü koordinasyonunda ilgili kurum ve kuruluşların işbirliği içerisinde çalışması esastır.</a:t>
            </a:r>
          </a:p>
          <a:p>
            <a:pPr algn="just"/>
            <a:r>
              <a:rPr lang="tr-TR" sz="1200" kern="1200" dirty="0" smtClean="0">
                <a:solidFill>
                  <a:schemeClr val="tx1"/>
                </a:solidFill>
                <a:effectLst/>
                <a:latin typeface="+mn-lt"/>
                <a:ea typeface="+mn-ea"/>
                <a:cs typeface="+mn-cs"/>
              </a:rPr>
              <a:t>(7) Sıfır atık yönetim sistemi kapsamındaki faaliyetler ve bu faaliyetlere ilişkin olarak istenen bilgi ve belgeler için Sıfır Atık Bilgi Sistemi kullanılır.</a:t>
            </a:r>
          </a:p>
          <a:p>
            <a:pPr algn="just"/>
            <a:r>
              <a:rPr lang="tr-TR" sz="1200" kern="1200" dirty="0" smtClean="0">
                <a:solidFill>
                  <a:schemeClr val="tx1"/>
                </a:solidFill>
                <a:effectLst/>
                <a:latin typeface="+mn-lt"/>
                <a:ea typeface="+mn-ea"/>
                <a:cs typeface="+mn-cs"/>
              </a:rPr>
              <a:t>(8) Mahalli idareler ile ek-1 listede tanımlı yerler ve gönüllülük esasına dayalı olarak sıfır atık yönetim sistemini kuracaklar tarafından bu Yönetmelikte tanımlanan kriterler doğrultusunda sıfır atık yönetim sisteminin kurulması, işletilmesi, geliştirilmesi ve izlenmesi esastır.  </a:t>
            </a:r>
          </a:p>
          <a:p>
            <a:pPr algn="just"/>
            <a:r>
              <a:rPr lang="tr-TR" sz="1200" kern="1200" dirty="0" smtClean="0">
                <a:solidFill>
                  <a:schemeClr val="tx1"/>
                </a:solidFill>
                <a:effectLst/>
                <a:latin typeface="+mn-lt"/>
                <a:ea typeface="+mn-ea"/>
                <a:cs typeface="+mn-cs"/>
              </a:rPr>
              <a:t>(9) Sıfır atık yönetim sistemini kurmakla yükümlü olanlar ile gönüllülük esasına dayalı olarak sistem kuranlarca, değerlendirilebilir atıklarının yanı sıra, oluşan diğer tehlikeli ve tehlikesiz nitelikteki atıkları 2872 sayılı Çevre Kanunu uyarınca çıkarılan mevzuat hükümlerine uygun olarak kaynağında ayrı biriktirilmesi, geçici depolanması ve çevre lisanslı atık işleme tesislerine iletilmesi esastır.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Bakanlığın görev ve yetkileri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6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Bakanlık;</a:t>
            </a:r>
          </a:p>
          <a:p>
            <a:pPr algn="just"/>
            <a:r>
              <a:rPr lang="tr-TR" sz="1200" kern="1200" dirty="0" smtClean="0">
                <a:solidFill>
                  <a:schemeClr val="tx1"/>
                </a:solidFill>
                <a:effectLst/>
                <a:latin typeface="+mn-lt"/>
                <a:ea typeface="+mn-ea"/>
                <a:cs typeface="+mn-cs"/>
              </a:rPr>
              <a:t>a) Sıfır atık yönetim sistemine ilişkin plan, program, politika ve hedefleri içeren Ulusal Sıfır Atık Yönetim Stratejisi ve Eylem Planı hazırlamak/hazırlatmakla, güncellemek/</a:t>
            </a:r>
            <a:r>
              <a:rPr lang="tr-TR" sz="1200" kern="1200" dirty="0" err="1" smtClean="0">
                <a:solidFill>
                  <a:schemeClr val="tx1"/>
                </a:solidFill>
                <a:effectLst/>
                <a:latin typeface="+mn-lt"/>
                <a:ea typeface="+mn-ea"/>
                <a:cs typeface="+mn-cs"/>
              </a:rPr>
              <a:t>güncelletmekle</a:t>
            </a:r>
            <a:r>
              <a:rPr lang="tr-TR" sz="1200" kern="1200" dirty="0" smtClean="0">
                <a:solidFill>
                  <a:schemeClr val="tx1"/>
                </a:solidFill>
                <a:effectLst/>
                <a:latin typeface="+mn-lt"/>
                <a:ea typeface="+mn-ea"/>
                <a:cs typeface="+mn-cs"/>
              </a:rPr>
              <a:t>, ulusal ve yerel ölçekte duyurmak ve yayımlamakla,</a:t>
            </a:r>
          </a:p>
          <a:p>
            <a:pPr algn="just"/>
            <a:r>
              <a:rPr lang="tr-TR" sz="1200" kern="1200" dirty="0" smtClean="0">
                <a:solidFill>
                  <a:schemeClr val="tx1"/>
                </a:solidFill>
                <a:effectLst/>
                <a:latin typeface="+mn-lt"/>
                <a:ea typeface="+mn-ea"/>
                <a:cs typeface="+mn-cs"/>
              </a:rPr>
              <a:t>b) Sıfır atık yönetim sisteminin; idari, mali ve teknik unsurları açısından tasarım ve planlama kriterlerini, değerlendirme unsurları ve uygulama esaslarını belirlemek/belirletmek, bu konuda kılavuz dokümanlar hazırlamak/hazırlatmakla,</a:t>
            </a:r>
          </a:p>
          <a:p>
            <a:pPr algn="just"/>
            <a:r>
              <a:rPr lang="tr-TR" sz="1200" kern="1200" dirty="0" smtClean="0">
                <a:solidFill>
                  <a:schemeClr val="tx1"/>
                </a:solidFill>
                <a:effectLst/>
                <a:latin typeface="+mn-lt"/>
                <a:ea typeface="+mn-ea"/>
                <a:cs typeface="+mn-cs"/>
              </a:rPr>
              <a:t>c) Sıfır atık yönetim sisteminin geliştirilmesi, iyileştirilmesi ve yaygınlaştırılmasına ilişkin program ve politikaları saptamak, eğitim ve farkındalık çalışmaları düzenlemek/düzenletmek, bu konularda kılavuz dokümanlar hazırlamak/hazırlatmakla,</a:t>
            </a:r>
          </a:p>
          <a:p>
            <a:pPr algn="just"/>
            <a:r>
              <a:rPr lang="tr-TR" sz="1200" kern="1200" dirty="0" smtClean="0">
                <a:solidFill>
                  <a:schemeClr val="tx1"/>
                </a:solidFill>
                <a:effectLst/>
                <a:latin typeface="+mn-lt"/>
                <a:ea typeface="+mn-ea"/>
                <a:cs typeface="+mn-cs"/>
              </a:rPr>
              <a:t>ç) Bu Yönetmeliğin uygulanmasına yönelik işbirliği ve koordinasyonu sağlamak, izleme ve denetim altyapısını oluşturmak ve gerekli idari tedbirleri almakla,</a:t>
            </a:r>
          </a:p>
          <a:p>
            <a:pPr algn="just"/>
            <a:r>
              <a:rPr lang="tr-TR" sz="1200" kern="1200" dirty="0" smtClean="0">
                <a:solidFill>
                  <a:schemeClr val="tx1"/>
                </a:solidFill>
                <a:effectLst/>
                <a:latin typeface="+mn-lt"/>
                <a:ea typeface="+mn-ea"/>
                <a:cs typeface="+mn-cs"/>
              </a:rPr>
              <a:t>d) Sıfır atık bilgi sistemini hazırlamak/hazırlatmak, performans göstergeleri oluşturmak ve yayımlamakla,</a:t>
            </a:r>
          </a:p>
          <a:p>
            <a:pPr algn="just"/>
            <a:r>
              <a:rPr lang="tr-TR" sz="1200" kern="1200" dirty="0" smtClean="0">
                <a:solidFill>
                  <a:schemeClr val="tx1"/>
                </a:solidFill>
                <a:effectLst/>
                <a:latin typeface="+mn-lt"/>
                <a:ea typeface="+mn-ea"/>
                <a:cs typeface="+mn-cs"/>
              </a:rPr>
              <a:t>e) Sıfır atık yönetim sistemine ilişkin hususlarda ulusal ve uluslararası politikaların uygulanabilirliğini araştırmak, ilgili çalışmaları takip etmek, izlemek ve yürütmekle,</a:t>
            </a:r>
          </a:p>
          <a:p>
            <a:pPr algn="just"/>
            <a:r>
              <a:rPr lang="tr-TR" sz="1200" kern="1200" dirty="0" smtClean="0">
                <a:solidFill>
                  <a:schemeClr val="tx1"/>
                </a:solidFill>
                <a:effectLst/>
                <a:latin typeface="+mn-lt"/>
                <a:ea typeface="+mn-ea"/>
                <a:cs typeface="+mn-cs"/>
              </a:rPr>
              <a:t>f) Sıfır atık yönetim sistemine yönelik destek ve teşvik unsurlarını ve uygulamaya yönelik usul ve esasları belirlemekle,</a:t>
            </a:r>
          </a:p>
          <a:p>
            <a:pPr algn="just"/>
            <a:r>
              <a:rPr lang="tr-TR" sz="1200" kern="1200" dirty="0" smtClean="0">
                <a:solidFill>
                  <a:schemeClr val="tx1"/>
                </a:solidFill>
                <a:effectLst/>
                <a:latin typeface="+mn-lt"/>
                <a:ea typeface="+mn-ea"/>
                <a:cs typeface="+mn-cs"/>
              </a:rPr>
              <a:t>g) Sıfır Atık Koordinasyon Kurulunun oluşturulmasına ve işleyişine ilişkin usul ve esasları belirlemekle,</a:t>
            </a:r>
          </a:p>
          <a:p>
            <a:pPr algn="just"/>
            <a:r>
              <a:rPr lang="tr-TR" sz="1200" kern="1200" dirty="0" smtClean="0">
                <a:solidFill>
                  <a:schemeClr val="tx1"/>
                </a:solidFill>
                <a:effectLst/>
                <a:latin typeface="+mn-lt"/>
                <a:ea typeface="+mn-ea"/>
                <a:cs typeface="+mn-cs"/>
              </a:rPr>
              <a:t>ğ) Sıfır atık müşavirine ilişkin usul ve esasları belirlemekle,</a:t>
            </a:r>
          </a:p>
          <a:p>
            <a:pPr algn="just"/>
            <a:r>
              <a:rPr lang="tr-TR" sz="1200" kern="1200" dirty="0" smtClean="0">
                <a:solidFill>
                  <a:schemeClr val="tx1"/>
                </a:solidFill>
                <a:effectLst/>
                <a:latin typeface="+mn-lt"/>
                <a:ea typeface="+mn-ea"/>
                <a:cs typeface="+mn-cs"/>
              </a:rPr>
              <a:t>h) Atık önlemeye ilişkin politikalar belirlemekle, atık önleme tedbirlerinin uygulanmasını izlemek ve değerlendirmekle,</a:t>
            </a:r>
          </a:p>
          <a:p>
            <a:pPr algn="just"/>
            <a:r>
              <a:rPr lang="tr-TR" sz="1200" kern="1200" dirty="0" smtClean="0">
                <a:solidFill>
                  <a:schemeClr val="tx1"/>
                </a:solidFill>
                <a:effectLst/>
                <a:latin typeface="+mn-lt"/>
                <a:ea typeface="+mn-ea"/>
                <a:cs typeface="+mn-cs"/>
              </a:rPr>
              <a:t>görevli ve yetkilidir.</a:t>
            </a:r>
          </a:p>
          <a:p>
            <a:pPr algn="just"/>
            <a:r>
              <a:rPr lang="tr-TR" sz="1200" kern="1200" dirty="0" smtClean="0">
                <a:solidFill>
                  <a:schemeClr val="tx1"/>
                </a:solidFill>
                <a:effectLst/>
                <a:latin typeface="+mn-lt"/>
                <a:ea typeface="+mn-ea"/>
                <a:cs typeface="+mn-cs"/>
              </a:rPr>
              <a:t>(2) Bakanlık gerekli gördüğü durumlarda bu maddenin birinci fıkrasında belirtilen yetkilerinin bazılarını sınırlarını belirlemek kaydıyla il müdürlüklerine devredebilir.</a:t>
            </a:r>
          </a:p>
          <a:p>
            <a:pPr algn="just"/>
            <a:r>
              <a:rPr lang="tr-TR" sz="1200" kern="1200" dirty="0" smtClean="0">
                <a:solidFill>
                  <a:schemeClr val="tx1"/>
                </a:solidFill>
                <a:effectLst/>
                <a:latin typeface="+mn-lt"/>
                <a:ea typeface="+mn-ea"/>
                <a:cs typeface="+mn-cs"/>
              </a:rPr>
              <a:t>(3) Bakanlık gerekli gördüğü durumlarda il müdürlüklerinin sıfır atık belge başvurularının değerlendirilmesi hususundaki görev ve yetkilerini değerlendirme kurum veya kuruluşlarına devredebilir. Bu hükmün uygulanmasına ilişkin usul ve esaslar Bakanlıkça belirlenir.</a:t>
            </a:r>
          </a:p>
          <a:p>
            <a:pPr algn="just"/>
            <a:r>
              <a:rPr lang="tr-TR" sz="1200" kern="1200" dirty="0" smtClean="0">
                <a:solidFill>
                  <a:schemeClr val="tx1"/>
                </a:solidFill>
                <a:effectLst/>
                <a:latin typeface="+mn-lt"/>
                <a:ea typeface="+mn-ea"/>
                <a:cs typeface="+mn-cs"/>
              </a:rPr>
              <a:t>(4) Bakanlık, sıfır atık yönetim sistemlerinin entegrasyonu ve koordinasyonunun sağlanması amacı ile mahalli çevre kurullarında yapılacak çalışmalar için gerekli teknik kriterleri belirler.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İl müdürlüklerinin görev, yetki ve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7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İl müdürlükleri;</a:t>
            </a:r>
          </a:p>
          <a:p>
            <a:pPr algn="just"/>
            <a:r>
              <a:rPr lang="tr-TR" sz="1200" kern="1200" dirty="0" smtClean="0">
                <a:solidFill>
                  <a:schemeClr val="tx1"/>
                </a:solidFill>
                <a:effectLst/>
                <a:latin typeface="+mn-lt"/>
                <a:ea typeface="+mn-ea"/>
                <a:cs typeface="+mn-cs"/>
              </a:rPr>
              <a:t>a) Yetki sahaları içinde Bakanlıkça belirlenen usuller çerçevesinde bu Yönetmeliğin uygulanmasına yönelik iş birliği ve koordinasyonu sağlamak, izleme, denetim faaliyetlerini gerçekleştirmekle,</a:t>
            </a:r>
          </a:p>
          <a:p>
            <a:pPr algn="just"/>
            <a:r>
              <a:rPr lang="tr-TR" sz="1200" kern="1200" dirty="0" smtClean="0">
                <a:solidFill>
                  <a:schemeClr val="tx1"/>
                </a:solidFill>
                <a:effectLst/>
                <a:latin typeface="+mn-lt"/>
                <a:ea typeface="+mn-ea"/>
                <a:cs typeface="+mn-cs"/>
              </a:rPr>
              <a:t>b) Sıfır atık yönetim sisteminin uygulanmasında yerel ölçekte koordinasyonu sağlamak, izlemek ve süreç içerisinde teknik destek vermekle,</a:t>
            </a:r>
          </a:p>
          <a:p>
            <a:pPr algn="just"/>
            <a:r>
              <a:rPr lang="tr-TR" sz="1200" kern="1200" dirty="0" smtClean="0">
                <a:solidFill>
                  <a:schemeClr val="tx1"/>
                </a:solidFill>
                <a:effectLst/>
                <a:latin typeface="+mn-lt"/>
                <a:ea typeface="+mn-ea"/>
                <a:cs typeface="+mn-cs"/>
              </a:rPr>
              <a:t>c) Sıfır atık bilgi sistemini kullanmakla, yerel ölçekli kullanıcıların kullanımı için destek sağlamakla,</a:t>
            </a:r>
          </a:p>
          <a:p>
            <a:pPr algn="just"/>
            <a:r>
              <a:rPr lang="tr-TR" sz="1200" kern="1200" dirty="0" smtClean="0">
                <a:solidFill>
                  <a:schemeClr val="tx1"/>
                </a:solidFill>
                <a:effectLst/>
                <a:latin typeface="+mn-lt"/>
                <a:ea typeface="+mn-ea"/>
                <a:cs typeface="+mn-cs"/>
              </a:rPr>
              <a:t>ç) Sıfır atık yönetim sistemine geçenlerin, geçiş sürecinde olanların ve geçme zorunluluğu olan yerlerin faaliyetlerini izlemekle, denetlemekle, aykırılık tespit edilmesi halinde bu Yönetmeliğin 23 üncü maddesini uygulamakla ve Bakanlığa bilgi vermekle,</a:t>
            </a:r>
          </a:p>
          <a:p>
            <a:pPr algn="just"/>
            <a:r>
              <a:rPr lang="tr-TR" sz="1200" kern="1200" dirty="0" smtClean="0">
                <a:solidFill>
                  <a:schemeClr val="tx1"/>
                </a:solidFill>
                <a:effectLst/>
                <a:latin typeface="+mn-lt"/>
                <a:ea typeface="+mn-ea"/>
                <a:cs typeface="+mn-cs"/>
              </a:rPr>
              <a:t>d) Sıfır atık yönetim sistemi kapsamında yerel ölçekli eğitim ve bilgilendirme faaliyetleri düzenlenmesini koordine etmekle, bu faaliyetlere katkı ve katılım sağlamakla,</a:t>
            </a:r>
          </a:p>
          <a:p>
            <a:pPr algn="just"/>
            <a:r>
              <a:rPr lang="tr-TR" sz="1200" kern="1200" dirty="0" smtClean="0">
                <a:solidFill>
                  <a:schemeClr val="tx1"/>
                </a:solidFill>
                <a:effectLst/>
                <a:latin typeface="+mn-lt"/>
                <a:ea typeface="+mn-ea"/>
                <a:cs typeface="+mn-cs"/>
              </a:rPr>
              <a:t>e) Entegre İl Sıfır Atık Yönetim Sistemi Planının hazırlanması için mahalli çevre kurulu gündemini hazırlamak ve teknik destek sağlamakla,</a:t>
            </a:r>
          </a:p>
          <a:p>
            <a:pPr algn="just"/>
            <a:r>
              <a:rPr lang="tr-TR" sz="1200" kern="1200" dirty="0" smtClean="0">
                <a:solidFill>
                  <a:schemeClr val="tx1"/>
                </a:solidFill>
                <a:effectLst/>
                <a:latin typeface="+mn-lt"/>
                <a:ea typeface="+mn-ea"/>
                <a:cs typeface="+mn-cs"/>
              </a:rPr>
              <a:t>f) Sıfır atık bilgi sistemine kayıt ve beyanların yapılmasını sağlamak ve beyanların takibini yapmakla,</a:t>
            </a:r>
          </a:p>
          <a:p>
            <a:pPr algn="just"/>
            <a:r>
              <a:rPr lang="tr-TR" sz="1200" kern="1200" dirty="0" smtClean="0">
                <a:solidFill>
                  <a:schemeClr val="tx1"/>
                </a:solidFill>
                <a:effectLst/>
                <a:latin typeface="+mn-lt"/>
                <a:ea typeface="+mn-ea"/>
                <a:cs typeface="+mn-cs"/>
              </a:rPr>
              <a:t>g) Sıfır atık belge müracaatlarını değerlendirmek, uygun bulunanlara sıfır atık bilgi sistemi üzerinden sıfır atık belgesi düzenlemekle,</a:t>
            </a:r>
          </a:p>
          <a:p>
            <a:pPr algn="just"/>
            <a:r>
              <a:rPr lang="tr-TR" sz="1200" kern="1200" dirty="0" smtClean="0">
                <a:solidFill>
                  <a:schemeClr val="tx1"/>
                </a:solidFill>
                <a:effectLst/>
                <a:latin typeface="+mn-lt"/>
                <a:ea typeface="+mn-ea"/>
                <a:cs typeface="+mn-cs"/>
              </a:rPr>
              <a:t>görevli ve yetkilidir.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Mülki idari amirlerin görev,  yetki ve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8 </a:t>
            </a:r>
            <a:r>
              <a:rPr lang="tr-TR" sz="1200" kern="1200" dirty="0" smtClean="0">
                <a:solidFill>
                  <a:schemeClr val="tx1"/>
                </a:solidFill>
                <a:effectLst/>
                <a:latin typeface="+mn-lt"/>
                <a:ea typeface="+mn-ea"/>
                <a:cs typeface="+mn-cs"/>
              </a:rPr>
              <a:t>– (1) Mahallin en büyük mülki idari amirleri; il, ilçe, belde belediyeleri ve il özel idareleri tarafından yürütülen sıfır atık yönetim sisteminin il sınırları içerisinde koordinasyonu ve iş birliği halinde çalışılmasını temin etmek amacı ile Entegre İl Sıfır Atık Yönetim Sistemi Planının, Bakanlıkça yayımlanan kılavuz doğrultusunda Mahalli Çevre Kurulu kararı ile hazırlanmasını ve uygulanmasını sağlamakla yükümlüdür.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Mahalli idarelerin görev, yetki ve yükümlülükleri</a:t>
            </a:r>
            <a:endParaRPr lang="tr-TR" sz="1200" kern="1200" dirty="0" smtClean="0">
              <a:solidFill>
                <a:schemeClr val="tx1"/>
              </a:solidFill>
              <a:effectLst/>
              <a:latin typeface="+mn-lt"/>
              <a:ea typeface="+mn-ea"/>
              <a:cs typeface="+mn-cs"/>
            </a:endParaRPr>
          </a:p>
          <a:p>
            <a:pPr algn="just"/>
            <a:r>
              <a:rPr lang="tr-TR" sz="1200" kern="1200" dirty="0" smtClean="0">
                <a:solidFill>
                  <a:schemeClr val="tx1"/>
                </a:solidFill>
                <a:effectLst/>
                <a:latin typeface="+mn-lt"/>
                <a:ea typeface="+mn-ea"/>
                <a:cs typeface="+mn-cs"/>
              </a:rPr>
              <a:t> </a:t>
            </a:r>
            <a:r>
              <a:rPr lang="tr-TR" sz="1200" b="1" kern="1200" dirty="0" smtClean="0">
                <a:solidFill>
                  <a:schemeClr val="tx1"/>
                </a:solidFill>
                <a:effectLst/>
                <a:latin typeface="+mn-lt"/>
                <a:ea typeface="+mn-ea"/>
                <a:cs typeface="+mn-cs"/>
              </a:rPr>
              <a:t>MADDE 9 </a:t>
            </a:r>
            <a:r>
              <a:rPr lang="tr-TR" sz="1200" kern="1200" dirty="0" smtClean="0">
                <a:solidFill>
                  <a:schemeClr val="tx1"/>
                </a:solidFill>
                <a:effectLst/>
                <a:latin typeface="+mn-lt"/>
                <a:ea typeface="+mn-ea"/>
                <a:cs typeface="+mn-cs"/>
              </a:rPr>
              <a:t>– (1) Büyükşehir belediyeleri;</a:t>
            </a:r>
          </a:p>
          <a:p>
            <a:pPr lvl="0" algn="just"/>
            <a:r>
              <a:rPr lang="tr-TR" sz="1200" kern="1200" dirty="0" smtClean="0">
                <a:solidFill>
                  <a:schemeClr val="tx1"/>
                </a:solidFill>
                <a:effectLst/>
                <a:latin typeface="+mn-lt"/>
                <a:ea typeface="+mn-ea"/>
                <a:cs typeface="+mn-cs"/>
              </a:rPr>
              <a:t>Büyükşehir katı atık yönetim planını, Entegre İl Sıfır Atık Yönetim Sistemi Planına uyumlu hale getirmekle</a:t>
            </a:r>
          </a:p>
          <a:p>
            <a:pPr lvl="0" algn="just"/>
            <a:r>
              <a:rPr lang="tr-TR" sz="1200" kern="1200" dirty="0" smtClean="0">
                <a:solidFill>
                  <a:schemeClr val="tx1"/>
                </a:solidFill>
                <a:effectLst/>
                <a:latin typeface="+mn-lt"/>
                <a:ea typeface="+mn-ea"/>
                <a:cs typeface="+mn-cs"/>
              </a:rPr>
              <a:t>İl sınırları içerisinde yürütülen sıfır atık yönetim sistemi uygulamalarının iyileştirilmesi ve yaygınlaştırılması ile sıfır atık yönetim sistemine yönelik işbirliği ve koordinasyonu sağlamakla yükümlüdür.</a:t>
            </a:r>
          </a:p>
          <a:p>
            <a:pPr algn="just"/>
            <a:r>
              <a:rPr lang="tr-TR" sz="1200" kern="1200" dirty="0" smtClean="0">
                <a:solidFill>
                  <a:schemeClr val="tx1"/>
                </a:solidFill>
                <a:effectLst/>
                <a:latin typeface="+mn-lt"/>
                <a:ea typeface="+mn-ea"/>
                <a:cs typeface="+mn-cs"/>
              </a:rPr>
              <a:t>(2) Büyükşehir ilçe belediyeleri, il, ilçe, belde belediyeleri, belediye birlikleri ve il özel idareleri;</a:t>
            </a:r>
          </a:p>
          <a:p>
            <a:pPr algn="just"/>
            <a:r>
              <a:rPr lang="tr-TR" sz="1200" kern="1200" dirty="0" smtClean="0">
                <a:solidFill>
                  <a:schemeClr val="tx1"/>
                </a:solidFill>
                <a:effectLst/>
                <a:latin typeface="+mn-lt"/>
                <a:ea typeface="+mn-ea"/>
                <a:cs typeface="+mn-cs"/>
              </a:rPr>
              <a:t>a) Tüm faaliyetlerinde bu Yönetmelikte belirtilen genel esaslara uymakla,</a:t>
            </a:r>
          </a:p>
          <a:p>
            <a:pPr algn="just"/>
            <a:r>
              <a:rPr lang="tr-TR" sz="1200" kern="1200" dirty="0" smtClean="0">
                <a:solidFill>
                  <a:schemeClr val="tx1"/>
                </a:solidFill>
                <a:effectLst/>
                <a:latin typeface="+mn-lt"/>
                <a:ea typeface="+mn-ea"/>
                <a:cs typeface="+mn-cs"/>
              </a:rPr>
              <a:t>b) Halkı, atıklarını ayırmaya ve ayrı biriktirmeye teşvik etmekle,</a:t>
            </a:r>
          </a:p>
          <a:p>
            <a:pPr algn="just"/>
            <a:r>
              <a:rPr lang="tr-TR" sz="1200" kern="1200" dirty="0" smtClean="0">
                <a:solidFill>
                  <a:schemeClr val="tx1"/>
                </a:solidFill>
                <a:effectLst/>
                <a:latin typeface="+mn-lt"/>
                <a:ea typeface="+mn-ea"/>
                <a:cs typeface="+mn-cs"/>
              </a:rPr>
              <a:t>c) Atık oluşumunun önlenmesi için israfı önlemeye teşvik edecek çalışmalarda bulunmakla,</a:t>
            </a:r>
          </a:p>
          <a:p>
            <a:pPr algn="just"/>
            <a:r>
              <a:rPr lang="tr-TR" sz="1200" kern="1200" dirty="0" smtClean="0">
                <a:solidFill>
                  <a:schemeClr val="tx1"/>
                </a:solidFill>
                <a:effectLst/>
                <a:latin typeface="+mn-lt"/>
                <a:ea typeface="+mn-ea"/>
                <a:cs typeface="+mn-cs"/>
              </a:rPr>
              <a:t>ç) Ayrıştırılmış atıkların yine ayrı olarak toplanması sistemlerini geliştirip yaygınlaştırmakla,</a:t>
            </a:r>
          </a:p>
          <a:p>
            <a:pPr algn="just"/>
            <a:r>
              <a:rPr lang="tr-TR" sz="1200" kern="1200" dirty="0" smtClean="0">
                <a:solidFill>
                  <a:schemeClr val="tx1"/>
                </a:solidFill>
                <a:effectLst/>
                <a:latin typeface="+mn-lt"/>
                <a:ea typeface="+mn-ea"/>
                <a:cs typeface="+mn-cs"/>
              </a:rPr>
              <a:t>d) Geri dönüşümlü tüm atıkların işlenerek hammadde olarak değerlendirilmelerini sağlamakla,</a:t>
            </a:r>
          </a:p>
          <a:p>
            <a:pPr algn="just"/>
            <a:r>
              <a:rPr lang="tr-TR" sz="1200" kern="1200" dirty="0" smtClean="0">
                <a:solidFill>
                  <a:schemeClr val="tx1"/>
                </a:solidFill>
                <a:effectLst/>
                <a:latin typeface="+mn-lt"/>
                <a:ea typeface="+mn-ea"/>
                <a:cs typeface="+mn-cs"/>
              </a:rPr>
              <a:t>e) Geri dönüşümü mümkün olmayan, faydalanılamayan atıkların ise çevre ile uyumlu yöntemler ile bertaraf edilmelerini sağlamakla,</a:t>
            </a:r>
          </a:p>
          <a:p>
            <a:pPr algn="just"/>
            <a:r>
              <a:rPr lang="tr-TR" sz="1200" kern="1200" dirty="0" smtClean="0">
                <a:solidFill>
                  <a:schemeClr val="tx1"/>
                </a:solidFill>
                <a:effectLst/>
                <a:latin typeface="+mn-lt"/>
                <a:ea typeface="+mn-ea"/>
                <a:cs typeface="+mn-cs"/>
              </a:rPr>
              <a:t>f) Sıfır atık yönetim sisteminin tasarım aşamasından başlayarak uygulamaların izlenmesi faaliyetlerini de içeren tüm süreci Kent Konseyi gündemine dahil etmekle,</a:t>
            </a:r>
          </a:p>
          <a:p>
            <a:pPr algn="just"/>
            <a:r>
              <a:rPr lang="tr-TR" sz="1200" kern="1200" dirty="0" smtClean="0">
                <a:solidFill>
                  <a:schemeClr val="tx1"/>
                </a:solidFill>
                <a:effectLst/>
                <a:latin typeface="+mn-lt"/>
                <a:ea typeface="+mn-ea"/>
                <a:cs typeface="+mn-cs"/>
              </a:rPr>
              <a:t>g) Sıfır atık yönetim sistemine geçiş süreci de dahil olmak üzere, mevcut atık yönetim hizmetlerinin sıfır atık yönetim sistemine entegre edilmesine yönelik program ve politikalarını belirleyerek bu hususları stratejik planlarına ve bütçelerine yansıtmakla,</a:t>
            </a:r>
          </a:p>
          <a:p>
            <a:pPr algn="just"/>
            <a:r>
              <a:rPr lang="tr-TR" sz="1200" kern="1200" dirty="0" smtClean="0">
                <a:solidFill>
                  <a:schemeClr val="tx1"/>
                </a:solidFill>
                <a:effectLst/>
                <a:latin typeface="+mn-lt"/>
                <a:ea typeface="+mn-ea"/>
                <a:cs typeface="+mn-cs"/>
              </a:rPr>
              <a:t>ğ) Yetkisi dahilinde sıfır atık yönetim sisteminin kurulması ve uygulanmasında ek-1 listede tanımlanan sürece uymakla,</a:t>
            </a:r>
          </a:p>
          <a:p>
            <a:pPr algn="just"/>
            <a:r>
              <a:rPr lang="tr-TR" sz="1200" kern="1200" dirty="0" smtClean="0">
                <a:solidFill>
                  <a:schemeClr val="tx1"/>
                </a:solidFill>
                <a:effectLst/>
                <a:latin typeface="+mn-lt"/>
                <a:ea typeface="+mn-ea"/>
                <a:cs typeface="+mn-cs"/>
              </a:rPr>
              <a:t>h) Sıfır atık yönetim sistemlerinin kurulması, işletilmesi ve izlenmesine yönelik olarak Bakanlıkça hazırlanan kılavuz doğrultusunda gerekli iş ve işlemleri gerçekleştirmekle ve mevcut atık yönetim hizmetlerini bu sisteme entegre etmekle,</a:t>
            </a:r>
          </a:p>
          <a:p>
            <a:pPr algn="just"/>
            <a:r>
              <a:rPr lang="tr-TR" sz="1200" kern="1200" dirty="0" smtClean="0">
                <a:solidFill>
                  <a:schemeClr val="tx1"/>
                </a:solidFill>
                <a:effectLst/>
                <a:latin typeface="+mn-lt"/>
                <a:ea typeface="+mn-ea"/>
                <a:cs typeface="+mn-cs"/>
              </a:rPr>
              <a:t>ı) Kurulan sıfır atık yönetim sistemini konutlara ilanen duyurmakla, atıkların oluşturulan sistem doğrultusunda biriktirilmesini sağlamakla,</a:t>
            </a:r>
          </a:p>
          <a:p>
            <a:pPr algn="just"/>
            <a:r>
              <a:rPr lang="tr-TR" sz="1200" kern="1200" dirty="0" smtClean="0">
                <a:solidFill>
                  <a:schemeClr val="tx1"/>
                </a:solidFill>
                <a:effectLst/>
                <a:latin typeface="+mn-lt"/>
                <a:ea typeface="+mn-ea"/>
                <a:cs typeface="+mn-cs"/>
              </a:rPr>
              <a:t>i) Sıfır atık yönetim sisteminin yaygınlaştırılması ve bu konudaki farkındalığın arttırılmasına yönelik bilinçlendirme ve eğitim faaliyetleri yapmakla, bu kapsamda düzenlenen faaliyetlere katkı ve katılım sağlamakla,</a:t>
            </a:r>
          </a:p>
          <a:p>
            <a:pPr algn="just"/>
            <a:r>
              <a:rPr lang="tr-TR" sz="1200" kern="1200" dirty="0" smtClean="0">
                <a:solidFill>
                  <a:schemeClr val="tx1"/>
                </a:solidFill>
                <a:effectLst/>
                <a:latin typeface="+mn-lt"/>
                <a:ea typeface="+mn-ea"/>
                <a:cs typeface="+mn-cs"/>
              </a:rPr>
              <a:t>j) Belediyelerin mevcut atık yönetim hizmetleri ile belediye sınırlarında herhangi bir işletmeye bağlı olmaksızın atık toplayan kişilerin faaliyetlerini Kent Konseyi gündeminde değerlendirerek sosyal ve ekonomik koşullar göz önünde bulundurulmak sureti ile yerel ölçekli uygulamalarda bulunmakla,</a:t>
            </a:r>
          </a:p>
          <a:p>
            <a:pPr algn="just"/>
            <a:r>
              <a:rPr lang="tr-TR" sz="1200" kern="1200" dirty="0" smtClean="0">
                <a:solidFill>
                  <a:schemeClr val="tx1"/>
                </a:solidFill>
                <a:effectLst/>
                <a:latin typeface="+mn-lt"/>
                <a:ea typeface="+mn-ea"/>
                <a:cs typeface="+mn-cs"/>
              </a:rPr>
              <a:t>k) Toplanan atıkların ön işlemlere tabi tutularak maddesel geri dönüşüm ve diğer geri kazanım imkânlarının azami ölçekte değerlendirilmesini sağlamakla,</a:t>
            </a:r>
          </a:p>
          <a:p>
            <a:pPr algn="just"/>
            <a:r>
              <a:rPr lang="tr-TR" sz="1200" kern="1200" dirty="0" smtClean="0">
                <a:solidFill>
                  <a:schemeClr val="tx1"/>
                </a:solidFill>
                <a:effectLst/>
                <a:latin typeface="+mn-lt"/>
                <a:ea typeface="+mn-ea"/>
                <a:cs typeface="+mn-cs"/>
              </a:rPr>
              <a:t>yükümlüdür.</a:t>
            </a:r>
          </a:p>
          <a:p>
            <a:pPr algn="just"/>
            <a:r>
              <a:rPr lang="tr-TR" sz="1200" kern="1200" dirty="0" smtClean="0">
                <a:solidFill>
                  <a:schemeClr val="tx1"/>
                </a:solidFill>
                <a:effectLst/>
                <a:latin typeface="+mn-lt"/>
                <a:ea typeface="+mn-ea"/>
                <a:cs typeface="+mn-cs"/>
              </a:rPr>
              <a:t>(2) Sıfır atık yönetim sisteminin kurulması ve sistemin sürdürülebilirliğinin sağlanması amacıyla ek-1 listede tanımlanan süreçte belirtilen;</a:t>
            </a:r>
          </a:p>
          <a:p>
            <a:pPr algn="just"/>
            <a:r>
              <a:rPr lang="tr-TR" sz="1200" kern="1200" dirty="0" smtClean="0">
                <a:solidFill>
                  <a:schemeClr val="tx1"/>
                </a:solidFill>
                <a:effectLst/>
                <a:latin typeface="+mn-lt"/>
                <a:ea typeface="+mn-ea"/>
                <a:cs typeface="+mn-cs"/>
              </a:rPr>
              <a:t>a) 1. Grupta tanımlanan mahalli idarelerde çevre yönetim birimi kurulur. </a:t>
            </a:r>
          </a:p>
          <a:p>
            <a:pPr algn="just"/>
            <a:r>
              <a:rPr lang="tr-TR" sz="1200" kern="1200" dirty="0" smtClean="0">
                <a:solidFill>
                  <a:schemeClr val="tx1"/>
                </a:solidFill>
                <a:effectLst/>
                <a:latin typeface="+mn-lt"/>
                <a:ea typeface="+mn-ea"/>
                <a:cs typeface="+mn-cs"/>
              </a:rPr>
              <a:t>b) 2. Grupta tanımlanan mahalli idareler için en az 1 çevre görevlisi istihdam edilir.</a:t>
            </a:r>
          </a:p>
          <a:p>
            <a:pPr algn="just"/>
            <a:r>
              <a:rPr lang="tr-TR" sz="1200" kern="1200" dirty="0" smtClean="0">
                <a:solidFill>
                  <a:schemeClr val="tx1"/>
                </a:solidFill>
                <a:effectLst/>
                <a:latin typeface="+mn-lt"/>
                <a:ea typeface="+mn-ea"/>
                <a:cs typeface="+mn-cs"/>
              </a:rPr>
              <a:t>c) 3. Grupta tanımlanan mahalli idareler için ise çevre görevlisi ve/veya çevre danışmanlık hizmeti alınır. </a:t>
            </a:r>
          </a:p>
          <a:p>
            <a:pPr algn="just"/>
            <a:r>
              <a:rPr lang="tr-TR" sz="1200" kern="1200" dirty="0" smtClean="0">
                <a:solidFill>
                  <a:schemeClr val="tx1"/>
                </a:solidFill>
                <a:effectLst/>
                <a:latin typeface="+mn-lt"/>
                <a:ea typeface="+mn-ea"/>
                <a:cs typeface="+mn-cs"/>
              </a:rPr>
              <a:t>ç) Büyükşehir belediye başkanlıklarında çevre yönetim birimi kurulur.</a:t>
            </a:r>
          </a:p>
          <a:p>
            <a:pPr algn="just"/>
            <a:r>
              <a:rPr lang="tr-TR" sz="1200" kern="1200" dirty="0" smtClean="0">
                <a:solidFill>
                  <a:schemeClr val="tx1"/>
                </a:solidFill>
                <a:effectLst/>
                <a:latin typeface="+mn-lt"/>
                <a:ea typeface="+mn-ea"/>
                <a:cs typeface="+mn-cs"/>
              </a:rPr>
              <a:t>(3) Atık yönetimi amacıyla oluşturulan birliklere üye olunması veya diğer mahalli idarelerin hizmetlerinden faydalanılması halinde, bu Yönetmelik ile getirilen yükümlülükler  üye olunan birlik veya hizmet alınan mahalli idare tarafından yerine getirilir.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Sıfır atık yönetim sistemi kuran bina ve yerleşkelerin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10 -</a:t>
            </a:r>
            <a:r>
              <a:rPr lang="tr-TR" sz="1200" kern="1200" dirty="0" smtClean="0">
                <a:solidFill>
                  <a:schemeClr val="tx1"/>
                </a:solidFill>
                <a:effectLst/>
                <a:latin typeface="+mn-lt"/>
                <a:ea typeface="+mn-ea"/>
                <a:cs typeface="+mn-cs"/>
              </a:rPr>
              <a:t> (1) Organize sanayi bölgeleri ve hava limanı yönetimleri dahil olmak üzere sıfır atık yönetim sistemini kuran bina ve yerleşkeler; </a:t>
            </a:r>
          </a:p>
          <a:p>
            <a:pPr algn="just"/>
            <a:r>
              <a:rPr lang="tr-TR" sz="1200" kern="1200" dirty="0" smtClean="0">
                <a:solidFill>
                  <a:schemeClr val="tx1"/>
                </a:solidFill>
                <a:effectLst/>
                <a:latin typeface="+mn-lt"/>
                <a:ea typeface="+mn-ea"/>
                <a:cs typeface="+mn-cs"/>
              </a:rPr>
              <a:t>a) Tüm faaliyetlerinde bu Yönetmelikte belirtilen genel esaslara uymakla,</a:t>
            </a:r>
          </a:p>
          <a:p>
            <a:pPr algn="just"/>
            <a:r>
              <a:rPr lang="tr-TR" sz="1200" kern="1200" dirty="0" smtClean="0">
                <a:solidFill>
                  <a:schemeClr val="tx1"/>
                </a:solidFill>
                <a:effectLst/>
                <a:latin typeface="+mn-lt"/>
                <a:ea typeface="+mn-ea"/>
                <a:cs typeface="+mn-cs"/>
              </a:rPr>
              <a:t>a) Sorumluluk alanları dahilindeki tüm kişi ve kuruluşları, atıklarını özelliklerine göre ayırmaya ve ayrı biriktirmeye teşvik etmekle,</a:t>
            </a:r>
          </a:p>
          <a:p>
            <a:pPr algn="just"/>
            <a:r>
              <a:rPr lang="tr-TR" sz="1200" kern="1200" dirty="0" smtClean="0">
                <a:solidFill>
                  <a:schemeClr val="tx1"/>
                </a:solidFill>
                <a:effectLst/>
                <a:latin typeface="+mn-lt"/>
                <a:ea typeface="+mn-ea"/>
                <a:cs typeface="+mn-cs"/>
              </a:rPr>
              <a:t>b) Atık oluşumunun önlenmesi için israfı önlemeye teşvik edecek çalışmalarda bulunmakla,</a:t>
            </a:r>
          </a:p>
          <a:p>
            <a:pPr algn="just"/>
            <a:r>
              <a:rPr lang="tr-TR" sz="1200" kern="1200" dirty="0" smtClean="0">
                <a:solidFill>
                  <a:schemeClr val="tx1"/>
                </a:solidFill>
                <a:effectLst/>
                <a:latin typeface="+mn-lt"/>
                <a:ea typeface="+mn-ea"/>
                <a:cs typeface="+mn-cs"/>
              </a:rPr>
              <a:t>c) Ayrıştırılmış atıkların yine ayrı olarak toplanması ve depolanması için gerekli sistemi geliştirmekle, </a:t>
            </a:r>
          </a:p>
          <a:p>
            <a:pPr algn="just"/>
            <a:r>
              <a:rPr lang="tr-TR" sz="1200" kern="1200" dirty="0" smtClean="0">
                <a:solidFill>
                  <a:schemeClr val="tx1"/>
                </a:solidFill>
                <a:effectLst/>
                <a:latin typeface="+mn-lt"/>
                <a:ea typeface="+mn-ea"/>
                <a:cs typeface="+mn-cs"/>
              </a:rPr>
              <a:t>ç) Geri dönüşümlü tüm atıkların işlenerek hammadde olarak değerlendirilmelerini temin etmek üzere çevre lisanslı atık işleme tesislerine gönderilmelerini sağlamakla,</a:t>
            </a:r>
          </a:p>
          <a:p>
            <a:pPr algn="just"/>
            <a:r>
              <a:rPr lang="tr-TR" sz="1200" kern="1200" dirty="0" smtClean="0">
                <a:solidFill>
                  <a:schemeClr val="tx1"/>
                </a:solidFill>
                <a:effectLst/>
                <a:latin typeface="+mn-lt"/>
                <a:ea typeface="+mn-ea"/>
                <a:cs typeface="+mn-cs"/>
              </a:rPr>
              <a:t>d) Geri dönüşümü mümkün olmayan, faydalanılamayan atıkların ise çevre ile uyumlu yöntemler ile bertaraf edilmelerini temin etmek üzere çevre lisanslı tesislere gönderilmelerini sağlamakla,</a:t>
            </a:r>
          </a:p>
          <a:p>
            <a:pPr algn="just"/>
            <a:r>
              <a:rPr lang="tr-TR" sz="1200" kern="1200" dirty="0" smtClean="0">
                <a:solidFill>
                  <a:schemeClr val="tx1"/>
                </a:solidFill>
                <a:effectLst/>
                <a:latin typeface="+mn-lt"/>
                <a:ea typeface="+mn-ea"/>
                <a:cs typeface="+mn-cs"/>
              </a:rPr>
              <a:t>e) Sorumluluk alanında, sıfır atık yönetim sisteminin kurulması ve uygulanmasında ek-1 listede tanımlanan sürece uymakla,</a:t>
            </a:r>
          </a:p>
          <a:p>
            <a:pPr algn="just"/>
            <a:r>
              <a:rPr lang="tr-TR" sz="1200" kern="1200" dirty="0" smtClean="0">
                <a:solidFill>
                  <a:schemeClr val="tx1"/>
                </a:solidFill>
                <a:effectLst/>
                <a:latin typeface="+mn-lt"/>
                <a:ea typeface="+mn-ea"/>
                <a:cs typeface="+mn-cs"/>
              </a:rPr>
              <a:t>f) Sıfır atık yönetim sisteminin kurulması, işletilmesi ve izlenmesine yönelik olarak Bakanlıkça hazırlanan kılavuz doğrultusunda gerekli iş ve işlemleri gerçekleştirmekle ve mevcut atık yönetim hizmetlerini bu sisteme entegre etmekle,</a:t>
            </a:r>
          </a:p>
          <a:p>
            <a:pPr algn="just"/>
            <a:r>
              <a:rPr lang="tr-TR" sz="1200" kern="1200" dirty="0" smtClean="0">
                <a:solidFill>
                  <a:schemeClr val="tx1"/>
                </a:solidFill>
                <a:effectLst/>
                <a:latin typeface="+mn-lt"/>
                <a:ea typeface="+mn-ea"/>
                <a:cs typeface="+mn-cs"/>
              </a:rPr>
              <a:t>g) Sıfır atık yönetim sistemine geçiş süreci de dahil olmak üzere mevcut atık yönetim hizmetlerinin sıfır atık yönetim sistemine entegre edilmesine yönelik program ve politikaları belirleyerek ilgili talimatlarına yansıtmakla,</a:t>
            </a:r>
          </a:p>
          <a:p>
            <a:pPr algn="just"/>
            <a:r>
              <a:rPr lang="tr-TR" sz="1200" kern="1200" dirty="0" smtClean="0">
                <a:solidFill>
                  <a:schemeClr val="tx1"/>
                </a:solidFill>
                <a:effectLst/>
                <a:latin typeface="+mn-lt"/>
                <a:ea typeface="+mn-ea"/>
                <a:cs typeface="+mn-cs"/>
              </a:rPr>
              <a:t>ğ) Sıfır atık yönetim sisteminin tasarım aşamasından başlayarak uygulamaların izlenmesi faaliyetlerini de içeren tüm sürecin, sorumluluk alanı içerisindeki tüm kişi ve kuruluşların katılımı ile bütünlük ve uyum içinde yürütülmesini sağlamakla,</a:t>
            </a:r>
          </a:p>
          <a:p>
            <a:pPr algn="just"/>
            <a:r>
              <a:rPr lang="tr-TR" sz="1200" kern="1200" dirty="0" smtClean="0">
                <a:solidFill>
                  <a:schemeClr val="tx1"/>
                </a:solidFill>
                <a:effectLst/>
                <a:latin typeface="+mn-lt"/>
                <a:ea typeface="+mn-ea"/>
                <a:cs typeface="+mn-cs"/>
              </a:rPr>
              <a:t>h) Kurulan sıfır atık yönetim sistemini sorumluluk alanındaki tüm kişi ve kuruluşlara ilanen duyurmakla, atıkların oluşturulan sistem doğrultusunda biriktirilmesini sağlamakla,</a:t>
            </a:r>
          </a:p>
          <a:p>
            <a:pPr algn="just"/>
            <a:r>
              <a:rPr lang="tr-TR" sz="1200" kern="1200" dirty="0" smtClean="0">
                <a:solidFill>
                  <a:schemeClr val="tx1"/>
                </a:solidFill>
                <a:effectLst/>
                <a:latin typeface="+mn-lt"/>
                <a:ea typeface="+mn-ea"/>
                <a:cs typeface="+mn-cs"/>
              </a:rPr>
              <a:t>ı) Sıfır atık yönetim sisteminin yaygınlaştırılması ve bu konudaki farkındalığın arttırılmasına yönelik bilinçlendirme ve eğitim faaliyetleri yapmakla, bu kapsamda düzenlenen faaliyetlere katkı ve katılım sağlamakla,</a:t>
            </a:r>
          </a:p>
          <a:p>
            <a:pPr algn="just"/>
            <a:r>
              <a:rPr lang="tr-TR" sz="1200" kern="1200" dirty="0" smtClean="0">
                <a:solidFill>
                  <a:schemeClr val="tx1"/>
                </a:solidFill>
                <a:effectLst/>
                <a:latin typeface="+mn-lt"/>
                <a:ea typeface="+mn-ea"/>
                <a:cs typeface="+mn-cs"/>
              </a:rPr>
              <a:t>i) Sıfır Atık Bilgi Sistemine kayıt olmak ve bu Yönetmelik kapsamındaki faaliyetlerine ilişkin olarak istenen bilgi ve belgeleri sisteme kaydetmekle, </a:t>
            </a:r>
          </a:p>
          <a:p>
            <a:pPr algn="just"/>
            <a:r>
              <a:rPr lang="tr-TR" sz="1200" kern="1200" dirty="0" smtClean="0">
                <a:solidFill>
                  <a:schemeClr val="tx1"/>
                </a:solidFill>
                <a:effectLst/>
                <a:latin typeface="+mn-lt"/>
                <a:ea typeface="+mn-ea"/>
                <a:cs typeface="+mn-cs"/>
              </a:rPr>
              <a:t>yükümlüdür.</a:t>
            </a:r>
          </a:p>
          <a:p>
            <a:pPr algn="just"/>
            <a:r>
              <a:rPr lang="tr-TR" sz="1200" kern="1200" dirty="0" smtClean="0">
                <a:solidFill>
                  <a:schemeClr val="tx1"/>
                </a:solidFill>
                <a:effectLst/>
                <a:latin typeface="+mn-lt"/>
                <a:ea typeface="+mn-ea"/>
                <a:cs typeface="+mn-cs"/>
              </a:rPr>
              <a:t>(2) Sorumluluk alanında toplanan atıkların ön işlemlere tabi tutularak maddesel geri dönüşüm ve diğer geri kazanım imkânlarının azami ölçekte değerlendirilmesi sağlanır.</a:t>
            </a:r>
          </a:p>
          <a:p>
            <a:pPr algn="just"/>
            <a:r>
              <a:rPr lang="tr-TR" sz="1200" kern="1200" dirty="0" smtClean="0">
                <a:solidFill>
                  <a:schemeClr val="tx1"/>
                </a:solidFill>
                <a:effectLst/>
                <a:latin typeface="+mn-lt"/>
                <a:ea typeface="+mn-ea"/>
                <a:cs typeface="+mn-cs"/>
              </a:rPr>
              <a:t>(3) Sıfır atık yönetim sistemini kurmakla yükümlü olanlar ile sistemi gönüllü olarak kurmak isteyenler, sıfır atık yönetmelik sisteminin kurulması ve geliştirilmesinin sağlanması için Sıfır Atık Müşaviri ile çalışılabilir. Bu Yönetmeliğin Ek-4/B’sinde verilen kriterler kapsamında platin belge almak isteyenlerin Sıfır Atık Müşaviri ile çalışması zorunludur.</a:t>
            </a:r>
            <a:r>
              <a:rPr lang="tr-TR" sz="1200" i="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Sıfır Atık Müşavirinin esasları Bakanlıkça belirlenir.</a:t>
            </a:r>
          </a:p>
          <a:p>
            <a:pPr algn="just"/>
            <a:r>
              <a:rPr lang="tr-TR" sz="1200" kern="1200" dirty="0" smtClean="0">
                <a:solidFill>
                  <a:schemeClr val="tx1"/>
                </a:solidFill>
                <a:effectLst/>
                <a:latin typeface="+mn-lt"/>
                <a:ea typeface="+mn-ea"/>
                <a:cs typeface="+mn-cs"/>
              </a:rPr>
              <a:t>(4) Sıfır atık yönetim sistemi kapsamında biriktirilen atıklar özelliklerine göre Bakanlıktan çevre lisansı almış olan atık işleme tesislerine ve/veya ilgili mahalli idare tarafından kurulan toplama sistemine verilebilir.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Atık Üreticilerinin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11 – </a:t>
            </a:r>
            <a:r>
              <a:rPr lang="tr-TR" sz="1200" kern="1200" dirty="0" smtClean="0">
                <a:solidFill>
                  <a:schemeClr val="tx1"/>
                </a:solidFill>
                <a:effectLst/>
                <a:latin typeface="+mn-lt"/>
                <a:ea typeface="+mn-ea"/>
                <a:cs typeface="+mn-cs"/>
              </a:rPr>
              <a:t>(1) Atık üreticileri;</a:t>
            </a:r>
          </a:p>
          <a:p>
            <a:pPr algn="just"/>
            <a:r>
              <a:rPr lang="tr-TR" sz="1200" kern="1200" dirty="0" smtClean="0">
                <a:solidFill>
                  <a:schemeClr val="tx1"/>
                </a:solidFill>
                <a:effectLst/>
                <a:latin typeface="+mn-lt"/>
                <a:ea typeface="+mn-ea"/>
                <a:cs typeface="+mn-cs"/>
              </a:rPr>
              <a:t>a) Tüm faaliyetlerinde bu Yönetmelikte belirtilen genel esaslara uymakla,</a:t>
            </a:r>
          </a:p>
          <a:p>
            <a:pPr algn="just"/>
            <a:r>
              <a:rPr lang="tr-TR" sz="1200" kern="1200" dirty="0" smtClean="0">
                <a:solidFill>
                  <a:schemeClr val="tx1"/>
                </a:solidFill>
                <a:effectLst/>
                <a:latin typeface="+mn-lt"/>
                <a:ea typeface="+mn-ea"/>
                <a:cs typeface="+mn-cs"/>
              </a:rPr>
              <a:t>b) Biriktirilen atıklarını sıfır atık yönetim sistemi hizmeti aldığı yetkili idarelerce oluşturulan atık toplama sistemine belirlenen şart ve standartlara uygun olarak vermekle,</a:t>
            </a:r>
          </a:p>
          <a:p>
            <a:pPr algn="just"/>
            <a:r>
              <a:rPr lang="tr-TR" sz="1200" kern="1200" dirty="0" smtClean="0">
                <a:solidFill>
                  <a:schemeClr val="tx1"/>
                </a:solidFill>
                <a:effectLst/>
                <a:latin typeface="+mn-lt"/>
                <a:ea typeface="+mn-ea"/>
                <a:cs typeface="+mn-cs"/>
              </a:rPr>
              <a:t>c) Atıkların toplanması, taşınması ve işlenmesine yönelik hizmet alımlarında yetkili idarelerin mali tarifelerine uymakla,</a:t>
            </a:r>
          </a:p>
          <a:p>
            <a:pPr algn="just"/>
            <a:r>
              <a:rPr lang="tr-TR" sz="1200" kern="1200" dirty="0" smtClean="0">
                <a:solidFill>
                  <a:schemeClr val="tx1"/>
                </a:solidFill>
                <a:effectLst/>
                <a:latin typeface="+mn-lt"/>
                <a:ea typeface="+mn-ea"/>
                <a:cs typeface="+mn-cs"/>
              </a:rPr>
              <a:t>yükümlüdür. </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Atık Toplama, Taşıma ve İşleme Tesislerinin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12 – </a:t>
            </a:r>
            <a:r>
              <a:rPr lang="tr-TR" sz="1200" kern="1200" dirty="0" smtClean="0">
                <a:solidFill>
                  <a:schemeClr val="tx1"/>
                </a:solidFill>
                <a:effectLst/>
                <a:latin typeface="+mn-lt"/>
                <a:ea typeface="+mn-ea"/>
                <a:cs typeface="+mn-cs"/>
              </a:rPr>
              <a:t>(1) Atıkların toplanması ve taşınması faaliyetinde bulunanlar ile atık işleme tesisleri;</a:t>
            </a:r>
          </a:p>
          <a:p>
            <a:pPr algn="just"/>
            <a:r>
              <a:rPr lang="tr-TR" sz="1200" kern="1200" dirty="0" smtClean="0">
                <a:solidFill>
                  <a:schemeClr val="tx1"/>
                </a:solidFill>
                <a:effectLst/>
                <a:latin typeface="+mn-lt"/>
                <a:ea typeface="+mn-ea"/>
                <a:cs typeface="+mn-cs"/>
              </a:rPr>
              <a:t>a) Tüm faaliyetlerinde bu Yönetmelikte belirtilen genel esaslara uymakla,</a:t>
            </a:r>
          </a:p>
          <a:p>
            <a:pPr algn="just"/>
            <a:r>
              <a:rPr lang="tr-TR" sz="1200" kern="1200" dirty="0" smtClean="0">
                <a:solidFill>
                  <a:schemeClr val="tx1"/>
                </a:solidFill>
                <a:effectLst/>
                <a:latin typeface="+mn-lt"/>
                <a:ea typeface="+mn-ea"/>
                <a:cs typeface="+mn-cs"/>
              </a:rPr>
              <a:t>b) Sıfır Atık Bilgi Sistemine kayıt olmakla ve bu Yönetmelik kapsamındaki faaliyetlerine ilişkin olarak istenen bilgi ve belgeleri sisteme kaydetmekle,</a:t>
            </a:r>
          </a:p>
          <a:p>
            <a:pPr algn="just"/>
            <a:r>
              <a:rPr lang="tr-TR" sz="1200" kern="1200" dirty="0" smtClean="0">
                <a:solidFill>
                  <a:schemeClr val="tx1"/>
                </a:solidFill>
                <a:effectLst/>
                <a:latin typeface="+mn-lt"/>
                <a:ea typeface="+mn-ea"/>
                <a:cs typeface="+mn-cs"/>
              </a:rPr>
              <a:t>c) Kendi faaliyetleri özelinde sıfır atık yönetim sisteminin kurulması ve uygulanmasında bina ve yerleşkeler için belirlenen hükümler doğrultusunda ek-1 listede tanımlanan sürece uymakla,</a:t>
            </a:r>
          </a:p>
          <a:p>
            <a:pPr algn="just"/>
            <a:r>
              <a:rPr lang="tr-TR" sz="1200" kern="1200" dirty="0" smtClean="0">
                <a:solidFill>
                  <a:schemeClr val="tx1"/>
                </a:solidFill>
                <a:effectLst/>
                <a:latin typeface="+mn-lt"/>
                <a:ea typeface="+mn-ea"/>
                <a:cs typeface="+mn-cs"/>
              </a:rPr>
              <a:t>ç) Sıfır atık yönetim sistemi dahilinde kullanılan tüm araç ve ekipmanlarda sıfır atık logosunu kullanmakla,</a:t>
            </a:r>
          </a:p>
          <a:p>
            <a:pPr algn="just"/>
            <a:r>
              <a:rPr lang="tr-TR" sz="1200" kern="1200" dirty="0" smtClean="0">
                <a:solidFill>
                  <a:schemeClr val="tx1"/>
                </a:solidFill>
                <a:effectLst/>
                <a:latin typeface="+mn-lt"/>
                <a:ea typeface="+mn-ea"/>
                <a:cs typeface="+mn-cs"/>
              </a:rPr>
              <a:t>d) Atıkların toplanması, taşınması ve işlenmesine yönelik maliyet analizi yapmakla ve hizmet tarifelerini ilgili tüm taraflarla paylaşarak duyurmakla,</a:t>
            </a:r>
          </a:p>
          <a:p>
            <a:pPr algn="just"/>
            <a:r>
              <a:rPr lang="tr-TR" sz="1200" kern="1200" dirty="0" smtClean="0">
                <a:solidFill>
                  <a:schemeClr val="tx1"/>
                </a:solidFill>
                <a:effectLst/>
                <a:latin typeface="+mn-lt"/>
                <a:ea typeface="+mn-ea"/>
                <a:cs typeface="+mn-cs"/>
              </a:rPr>
              <a:t>e) Sıfır atık yönetim sistemi kuran yerler ile yapılacak hizmet protokollerini Sıfır Atık Bilgi Sistemi üzerinden gerçekleştirmekle ve hizmete ilişkin tüm süreçte bu sistem kullanmakla,</a:t>
            </a:r>
          </a:p>
          <a:p>
            <a:pPr algn="just"/>
            <a:r>
              <a:rPr lang="tr-TR" sz="1200" kern="1200" dirty="0" smtClean="0">
                <a:solidFill>
                  <a:schemeClr val="tx1"/>
                </a:solidFill>
                <a:effectLst/>
                <a:latin typeface="+mn-lt"/>
                <a:ea typeface="+mn-ea"/>
                <a:cs typeface="+mn-cs"/>
              </a:rPr>
              <a:t>yükümlüdür.</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13</a:t>
            </a:fld>
            <a:endParaRPr lang="tr-TR"/>
          </a:p>
        </p:txBody>
      </p:sp>
    </p:spTree>
    <p:extLst>
      <p:ext uri="{BB962C8B-B14F-4D97-AF65-F5344CB8AC3E}">
        <p14:creationId xmlns:p14="http://schemas.microsoft.com/office/powerpoint/2010/main" val="1438496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14</a:t>
            </a:fld>
            <a:endParaRPr lang="tr-TR"/>
          </a:p>
        </p:txBody>
      </p:sp>
    </p:spTree>
    <p:extLst>
      <p:ext uri="{BB962C8B-B14F-4D97-AF65-F5344CB8AC3E}">
        <p14:creationId xmlns:p14="http://schemas.microsoft.com/office/powerpoint/2010/main" val="1783227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smtClean="0">
                <a:solidFill>
                  <a:schemeClr val="tx1"/>
                </a:solidFill>
                <a:effectLst/>
                <a:latin typeface="+mn-lt"/>
                <a:ea typeface="+mn-ea"/>
                <a:cs typeface="+mn-cs"/>
              </a:rPr>
              <a:t>.</a:t>
            </a:r>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15</a:t>
            </a:fld>
            <a:endParaRPr lang="tr-TR"/>
          </a:p>
        </p:txBody>
      </p:sp>
    </p:spTree>
    <p:extLst>
      <p:ext uri="{BB962C8B-B14F-4D97-AF65-F5344CB8AC3E}">
        <p14:creationId xmlns:p14="http://schemas.microsoft.com/office/powerpoint/2010/main" val="1603370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16</a:t>
            </a:fld>
            <a:endParaRPr lang="tr-TR"/>
          </a:p>
        </p:txBody>
      </p:sp>
    </p:spTree>
    <p:extLst>
      <p:ext uri="{BB962C8B-B14F-4D97-AF65-F5344CB8AC3E}">
        <p14:creationId xmlns:p14="http://schemas.microsoft.com/office/powerpoint/2010/main" val="23916141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17</a:t>
            </a:fld>
            <a:endParaRPr lang="tr-TR"/>
          </a:p>
        </p:txBody>
      </p:sp>
    </p:spTree>
    <p:extLst>
      <p:ext uri="{BB962C8B-B14F-4D97-AF65-F5344CB8AC3E}">
        <p14:creationId xmlns:p14="http://schemas.microsoft.com/office/powerpoint/2010/main" val="853307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18</a:t>
            </a:fld>
            <a:endParaRPr lang="tr-TR"/>
          </a:p>
        </p:txBody>
      </p:sp>
    </p:spTree>
    <p:extLst>
      <p:ext uri="{BB962C8B-B14F-4D97-AF65-F5344CB8AC3E}">
        <p14:creationId xmlns:p14="http://schemas.microsoft.com/office/powerpoint/2010/main" val="469520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19</a:t>
            </a:fld>
            <a:endParaRPr lang="tr-TR"/>
          </a:p>
        </p:txBody>
      </p:sp>
    </p:spTree>
    <p:extLst>
      <p:ext uri="{BB962C8B-B14F-4D97-AF65-F5344CB8AC3E}">
        <p14:creationId xmlns:p14="http://schemas.microsoft.com/office/powerpoint/2010/main" val="1082825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371600" y="1143000"/>
            <a:ext cx="4114800" cy="3086100"/>
          </a:xfrm>
        </p:spPr>
      </p:sp>
      <p:sp>
        <p:nvSpPr>
          <p:cNvPr id="3" name="Not Yer Tutucusu 2"/>
          <p:cNvSpPr>
            <a:spLocks noGrp="1"/>
          </p:cNvSpPr>
          <p:nvPr>
            <p:ph type="body" idx="1"/>
          </p:nvPr>
        </p:nvSpPr>
        <p:spPr/>
        <p:txBody>
          <a:bodyPr/>
          <a:lstStyle/>
          <a:p>
            <a:pPr algn="just"/>
            <a:r>
              <a:rPr lang="tr-TR" b="1" dirty="0" smtClean="0"/>
              <a:t>MADDE 1 – </a:t>
            </a:r>
            <a:r>
              <a:rPr lang="tr-TR" dirty="0" smtClean="0"/>
              <a:t>(1) Bu Yönetmeliğin amacı, hammadde ve doğal kaynakların etkin yönetimi ile sürdürülebilir kalkınma ilkeleri doğrultusunda; </a:t>
            </a:r>
          </a:p>
          <a:p>
            <a:pPr algn="just"/>
            <a:r>
              <a:rPr lang="tr-TR" dirty="0" smtClean="0"/>
              <a:t>a) Atık oluşumunun önlenmesini, önlenemediği durumlarda en aza indirilmesini,</a:t>
            </a:r>
          </a:p>
          <a:p>
            <a:pPr algn="just"/>
            <a:r>
              <a:rPr lang="tr-TR" dirty="0" smtClean="0"/>
              <a:t>b) Oluşan atıkların özelliklerine göre biriktirilmesini ve toplanmasını, </a:t>
            </a:r>
          </a:p>
          <a:p>
            <a:pPr algn="just"/>
            <a:r>
              <a:rPr lang="tr-TR" dirty="0" smtClean="0"/>
              <a:t>c) Ayrı toplanan atıkların öncelikle geri kazanımlarının sağlanması, geri kazanımının mümkün olmaması halinde ise çevre kirliliğine yol açmayacak şekilde nihai </a:t>
            </a:r>
            <a:r>
              <a:rPr lang="tr-TR" dirty="0" err="1" smtClean="0"/>
              <a:t>bertarafının</a:t>
            </a:r>
            <a:r>
              <a:rPr lang="tr-TR" dirty="0" smtClean="0"/>
              <a:t> gerçekleştirilmesini,</a:t>
            </a:r>
          </a:p>
          <a:p>
            <a:pPr algn="just"/>
            <a:r>
              <a:rPr lang="tr-TR" dirty="0" smtClean="0"/>
              <a:t>hedefleyen yönetim sisteminin kurulmasına, yaygınlaştırılmasına, geliştirilmesine, izlenmesine, finansmanına, kayıt altına alınarak belgelendirilmesine ilişkin genel ilke ve esasların belirlenmesidir.</a:t>
            </a:r>
          </a:p>
          <a:p>
            <a:pPr algn="just"/>
            <a:r>
              <a:rPr lang="tr-TR" dirty="0" smtClean="0"/>
              <a:t>*******</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200" dirty="0" smtClean="0"/>
              <a:t>Sürdürülebilir bir çevre için; atık yönetiminde yeni bir bakış açısı </a:t>
            </a:r>
            <a:r>
              <a:rPr lang="tr-TR" sz="1200" b="1" dirty="0" smtClean="0"/>
              <a:t>SIFIR ATIK </a:t>
            </a:r>
            <a:r>
              <a:rPr lang="tr-TR" sz="1200" dirty="0" smtClean="0"/>
              <a:t>kavramı ve </a:t>
            </a:r>
            <a:r>
              <a:rPr lang="tr-TR" sz="1200" b="1" dirty="0" smtClean="0"/>
              <a:t>DÖNGÜSEL </a:t>
            </a:r>
            <a:r>
              <a:rPr lang="tr-TR" sz="1200" b="1" dirty="0" err="1" smtClean="0"/>
              <a:t>EKONOMİ’dir</a:t>
            </a:r>
            <a:r>
              <a:rPr lang="tr-TR" sz="1200" dirty="0" smtClean="0"/>
              <a:t>. Döngüsel ekonomi; neredeyse hiç atık üretmeyen ve hammaddeleri kapalı devrede geri dönüştürülerek yeniden kullanan ekonomi modeli olarak tanımlanmaktadır. Bu modele kısaca geri dönüşüm ekonomisi denilmektedir.</a:t>
            </a:r>
          </a:p>
          <a:p>
            <a:pPr algn="just"/>
            <a:endParaRPr lang="tr-TR" dirty="0" smtClean="0"/>
          </a:p>
        </p:txBody>
      </p:sp>
      <p:sp>
        <p:nvSpPr>
          <p:cNvPr id="4" name="Slayt Numarası Yer Tutucusu 3"/>
          <p:cNvSpPr>
            <a:spLocks noGrp="1"/>
          </p:cNvSpPr>
          <p:nvPr>
            <p:ph type="sldNum" sz="quarter" idx="10"/>
          </p:nvPr>
        </p:nvSpPr>
        <p:spPr/>
        <p:txBody>
          <a:bodyPr/>
          <a:lstStyle/>
          <a:p>
            <a:fld id="{099469D0-7D8C-4E79-A21C-AF8DEFD5514D}" type="slidenum">
              <a:rPr lang="tr-TR" smtClean="0"/>
              <a:t>2</a:t>
            </a:fld>
            <a:endParaRPr lang="tr-TR"/>
          </a:p>
        </p:txBody>
      </p:sp>
    </p:spTree>
    <p:extLst>
      <p:ext uri="{BB962C8B-B14F-4D97-AF65-F5344CB8AC3E}">
        <p14:creationId xmlns:p14="http://schemas.microsoft.com/office/powerpoint/2010/main" val="3050888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smtClean="0">
                <a:solidFill>
                  <a:schemeClr val="tx1"/>
                </a:solidFill>
                <a:effectLst/>
                <a:latin typeface="+mn-lt"/>
                <a:ea typeface="+mn-ea"/>
                <a:cs typeface="+mn-cs"/>
              </a:rPr>
              <a:t>.</a:t>
            </a:r>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20</a:t>
            </a:fld>
            <a:endParaRPr lang="tr-TR"/>
          </a:p>
        </p:txBody>
      </p:sp>
    </p:spTree>
    <p:extLst>
      <p:ext uri="{BB962C8B-B14F-4D97-AF65-F5344CB8AC3E}">
        <p14:creationId xmlns:p14="http://schemas.microsoft.com/office/powerpoint/2010/main" val="2924102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21</a:t>
            </a:fld>
            <a:endParaRPr lang="tr-TR"/>
          </a:p>
        </p:txBody>
      </p:sp>
    </p:spTree>
    <p:extLst>
      <p:ext uri="{BB962C8B-B14F-4D97-AF65-F5344CB8AC3E}">
        <p14:creationId xmlns:p14="http://schemas.microsoft.com/office/powerpoint/2010/main" val="11520527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ÜÇÜNCÜ BÖLÜM</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Yönetim Sisteminin Kurulması ve Toplama Sistemine İlişkin Esaslar</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yönetim sistemini kurma yükümlülüğü</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13 – </a:t>
            </a:r>
            <a:r>
              <a:rPr lang="tr-TR" sz="1200" kern="1200" dirty="0" smtClean="0">
                <a:solidFill>
                  <a:schemeClr val="tx1"/>
                </a:solidFill>
                <a:effectLst/>
                <a:latin typeface="+mn-lt"/>
                <a:ea typeface="+mn-ea"/>
                <a:cs typeface="+mn-cs"/>
              </a:rPr>
              <a:t>(1) Bu Yönetmeliğin ek-1 listesinde yer alan bina ve yerleşkelerin uygulama takvimi doğrultusunda, sıfır atık yönetim sistemini kurarak uygulamaya geçmeleri zorunludur. Belirtilen tarihten sonra faaliyete geçen söz konusu yerler ise faaliyet başlangıç tarihinden itibaren bir yıl içerisinde sıfır atık yönetim sistemine geçerler.</a:t>
            </a:r>
          </a:p>
          <a:p>
            <a:pPr algn="just"/>
            <a:r>
              <a:rPr lang="tr-TR" sz="1200" kern="1200" dirty="0" smtClean="0">
                <a:solidFill>
                  <a:schemeClr val="tx1"/>
                </a:solidFill>
                <a:effectLst/>
                <a:latin typeface="+mn-lt"/>
                <a:ea typeface="+mn-ea"/>
                <a:cs typeface="+mn-cs"/>
              </a:rPr>
              <a:t>(2) Mahalli idareler ise ek-1 listede belirtilen uygulama takvimi doğrultusunda sıfır atık yönetim sistemine geçerler. </a:t>
            </a:r>
          </a:p>
          <a:p>
            <a:pPr algn="just"/>
            <a:r>
              <a:rPr lang="tr-TR" sz="1200" kern="1200" dirty="0" smtClean="0">
                <a:solidFill>
                  <a:schemeClr val="tx1"/>
                </a:solidFill>
                <a:effectLst/>
                <a:latin typeface="+mn-lt"/>
                <a:ea typeface="+mn-ea"/>
                <a:cs typeface="+mn-cs"/>
              </a:rPr>
              <a:t>(3) Bu Yönetmeliğin ek-1 listesindeki tabloda verilen yerlerin belirtilen tarihlere kadar sıfır atık yönetim sistemine geçmesi zorunlu olmakla birlikte, verilen tarihlerden önce sıfır atık yönetim sistemi kriterlerini sağlayarak uygulamaya geçebilirler.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yönetim sisteminin kurulması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14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Sıfır atık yönetim sisteminin kurulmasında mahalli idareler tarafından ek-3/A’da, bina ve yerleşkeler tarafından ise ek-3/B’de verilen kriterler sağlanır. </a:t>
            </a:r>
          </a:p>
          <a:p>
            <a:pPr algn="just"/>
            <a:r>
              <a:rPr lang="tr-TR" sz="1200" kern="1200" dirty="0" smtClean="0">
                <a:solidFill>
                  <a:schemeClr val="tx1"/>
                </a:solidFill>
                <a:effectLst/>
                <a:latin typeface="+mn-lt"/>
                <a:ea typeface="+mn-ea"/>
                <a:cs typeface="+mn-cs"/>
              </a:rPr>
              <a:t>(2)  Sistemin kurulumu için izlenecek yol haritası aşağıda belirtilmiştir: </a:t>
            </a:r>
          </a:p>
          <a:p>
            <a:pPr algn="just"/>
            <a:r>
              <a:rPr lang="tr-TR" sz="1200" kern="1200" dirty="0" smtClean="0">
                <a:solidFill>
                  <a:schemeClr val="tx1"/>
                </a:solidFill>
                <a:effectLst/>
                <a:latin typeface="+mn-lt"/>
                <a:ea typeface="+mn-ea"/>
                <a:cs typeface="+mn-cs"/>
              </a:rPr>
              <a:t>a) 	Çalışma Ekibinin Belirlenmesi: Sıfır atık yönetim sisteminin kurulumundan uygulanmasına ve izlenmesine kadar olan süreci takip edecek sorumlu kişi veya kişiler ile çalışma ekipleri oluşturulur. </a:t>
            </a:r>
          </a:p>
          <a:p>
            <a:pPr algn="just"/>
            <a:r>
              <a:rPr lang="tr-TR" sz="1200" kern="1200" dirty="0" smtClean="0">
                <a:solidFill>
                  <a:schemeClr val="tx1"/>
                </a:solidFill>
                <a:effectLst/>
                <a:latin typeface="+mn-lt"/>
                <a:ea typeface="+mn-ea"/>
                <a:cs typeface="+mn-cs"/>
              </a:rPr>
              <a:t>b)	Planlama Yapılması: Uygulanacak sıfır atık yönetim sisteminin en etkin şekilde yapılandırılması için, uygulamaya geçmeden önce yapılacaklara ilişkin planlama yapılır. Bu kapsamda;</a:t>
            </a:r>
          </a:p>
          <a:p>
            <a:pPr algn="just"/>
            <a:r>
              <a:rPr lang="tr-TR" sz="1200" kern="1200" dirty="0" smtClean="0">
                <a:solidFill>
                  <a:schemeClr val="tx1"/>
                </a:solidFill>
                <a:effectLst/>
                <a:latin typeface="+mn-lt"/>
                <a:ea typeface="+mn-ea"/>
                <a:cs typeface="+mn-cs"/>
              </a:rPr>
              <a:t>1) Mevcut Durum Tespiti: Tüm atıkların kaynağı, özellikleri, miktarı, atık biriktirme, toplama ve taşıma yöntemleri, geçici depolama alanları, atıkların teslim edildiği yerlere ilişkin mevcut durum tespiti yapılır.</a:t>
            </a:r>
          </a:p>
          <a:p>
            <a:pPr algn="just"/>
            <a:r>
              <a:rPr lang="tr-TR" sz="1200" kern="1200" dirty="0" smtClean="0">
                <a:solidFill>
                  <a:schemeClr val="tx1"/>
                </a:solidFill>
                <a:effectLst/>
                <a:latin typeface="+mn-lt"/>
                <a:ea typeface="+mn-ea"/>
                <a:cs typeface="+mn-cs"/>
              </a:rPr>
              <a:t>	2) İhtiyaç Analizi: Sistemin kurulmasında ihtiyaç duyulacak kumbara, konteyner, poşet gibi biriktirme ekipmanları belirlenerek, atıklar bu Yönetmeliğin 14’üncü maddesinde yer alan esaslar çerçevesinde biriktirilir. </a:t>
            </a:r>
          </a:p>
          <a:p>
            <a:pPr algn="just"/>
            <a:r>
              <a:rPr lang="tr-TR" sz="1200" kern="1200" dirty="0" smtClean="0">
                <a:solidFill>
                  <a:schemeClr val="tx1"/>
                </a:solidFill>
                <a:effectLst/>
                <a:latin typeface="+mn-lt"/>
                <a:ea typeface="+mn-ea"/>
                <a:cs typeface="+mn-cs"/>
              </a:rPr>
              <a:t>c) Eğitim/Bilinçlendirme Faaliyetleri ve Uygulamaya Geçilmesi: Uygulamaya geçilmeden önce eğitim/bilinçlendirme faaliyetleri yapılır ve sistem uygulanmaya başlanır.</a:t>
            </a:r>
          </a:p>
          <a:p>
            <a:pPr algn="just"/>
            <a:r>
              <a:rPr lang="tr-TR" sz="1200" kern="1200" dirty="0" smtClean="0">
                <a:solidFill>
                  <a:schemeClr val="tx1"/>
                </a:solidFill>
                <a:effectLst/>
                <a:latin typeface="+mn-lt"/>
                <a:ea typeface="+mn-ea"/>
                <a:cs typeface="+mn-cs"/>
              </a:rPr>
              <a:t>ç) İzleme, Kayıt Tutulması ve İyileştirme Faaliyetleri: Düzenli aralıklarla uygulamanın gerçekleştirilmesine ilişkin izleme çalışmaları yürütülür. Aksayan hususlar için önlemler alınır; gerekmesi halinde güncelleme yapılır. Toplanarak lisanslı tesislere gönderilen atık miktarları, elde edilen kazanımlar gibi uygulamaya ilişkin çıktılar kayıt altında tutulur.</a:t>
            </a:r>
          </a:p>
          <a:p>
            <a:pPr algn="just"/>
            <a:r>
              <a:rPr lang="tr-TR" sz="1200" kern="1200" dirty="0" smtClean="0">
                <a:solidFill>
                  <a:schemeClr val="tx1"/>
                </a:solidFill>
                <a:effectLst/>
                <a:latin typeface="+mn-lt"/>
                <a:ea typeface="+mn-ea"/>
                <a:cs typeface="+mn-cs"/>
              </a:rPr>
              <a:t>(3) Bir bina veya yerleşke içerisinde birden fazla kurum, kuruluş, işletme olması durumunda, o bina veya yerleşke tarafından sıfır atık yönetim sisteminin kurulması konusunda ortak hareket edilebilir.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Atıkların biriktirilmesi, toplanması ve biriktirme ekipmanlarının özellikleri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15 – </a:t>
            </a:r>
            <a:r>
              <a:rPr lang="tr-TR" sz="1200" kern="1200" dirty="0" smtClean="0">
                <a:solidFill>
                  <a:schemeClr val="tx1"/>
                </a:solidFill>
                <a:effectLst/>
                <a:latin typeface="+mn-lt"/>
                <a:ea typeface="+mn-ea"/>
                <a:cs typeface="+mn-cs"/>
              </a:rPr>
              <a:t>(1) Sıfır atık yönetim sistemi kapsamında; evlerden ya da içerik veya yapısal olarak benzer olan ticari, endüstriyel işletmeler ile kurumlardan kaynaklanan geri kazanılabilir kağıt, cam, metal, plastik atıklar diğer atıklardan farklı biriktirme ekipmanında biriktirilir ve ayrı olarak toplanır. Kağıt, cam, metal ve plastik atıklar tek bir ekipman içerisinde biriktirilebileceği gibi malzeme cinslerine göre ayrı biriktirme de yapılabilir.</a:t>
            </a:r>
          </a:p>
          <a:p>
            <a:pPr algn="just"/>
            <a:r>
              <a:rPr lang="tr-TR" sz="1200" kern="1200" dirty="0" smtClean="0">
                <a:solidFill>
                  <a:schemeClr val="tx1"/>
                </a:solidFill>
                <a:effectLst/>
                <a:latin typeface="+mn-lt"/>
                <a:ea typeface="+mn-ea"/>
                <a:cs typeface="+mn-cs"/>
              </a:rPr>
              <a:t>(2) Atık pil, bitkisel atık yağ, atık elektrikli ve elektronik eşya ile diğer geri kazanılabilir atıklar ve büyük hacimli atıklar toplama noktalarına veya Atık Getirme Merkezlerine götürülür.</a:t>
            </a:r>
          </a:p>
          <a:p>
            <a:pPr algn="just"/>
            <a:r>
              <a:rPr lang="tr-TR" sz="1200" kern="1200" dirty="0" smtClean="0">
                <a:solidFill>
                  <a:schemeClr val="tx1"/>
                </a:solidFill>
                <a:effectLst/>
                <a:latin typeface="+mn-lt"/>
                <a:ea typeface="+mn-ea"/>
                <a:cs typeface="+mn-cs"/>
              </a:rPr>
              <a:t>(3) Kullanılacak biriktirme ekipmanlarında, ekipmanın rengi veya ekipman üzerindeki etiketlerde;</a:t>
            </a:r>
          </a:p>
          <a:p>
            <a:pPr algn="just"/>
            <a:r>
              <a:rPr lang="tr-TR" sz="1200" kern="1200" dirty="0" smtClean="0">
                <a:solidFill>
                  <a:schemeClr val="tx1"/>
                </a:solidFill>
                <a:effectLst/>
                <a:latin typeface="+mn-lt"/>
                <a:ea typeface="+mn-ea"/>
                <a:cs typeface="+mn-cs"/>
              </a:rPr>
              <a:t>a) Kağıt, cam, metal, plastik atıkların birlikte biriktirilmesi durumunda mavi, diğer atıklar için gri renk kullanılır.</a:t>
            </a:r>
          </a:p>
          <a:p>
            <a:pPr algn="just"/>
            <a:r>
              <a:rPr lang="tr-TR" sz="1200" kern="1200" dirty="0" smtClean="0">
                <a:solidFill>
                  <a:schemeClr val="tx1"/>
                </a:solidFill>
                <a:effectLst/>
                <a:latin typeface="+mn-lt"/>
                <a:ea typeface="+mn-ea"/>
                <a:cs typeface="+mn-cs"/>
              </a:rPr>
              <a:t>b) Malzeme cinslerine göre ayrı biriktirme yapılması durumunda kağıt atıklar için mavi, plastik atıklar için sarı, cam atıklar için yeşil, metal atıklar için gri renk kullanılır.</a:t>
            </a:r>
          </a:p>
          <a:p>
            <a:pPr algn="just"/>
            <a:r>
              <a:rPr lang="tr-TR" sz="1200" kern="1200" dirty="0" smtClean="0">
                <a:solidFill>
                  <a:schemeClr val="tx1"/>
                </a:solidFill>
                <a:effectLst/>
                <a:latin typeface="+mn-lt"/>
                <a:ea typeface="+mn-ea"/>
                <a:cs typeface="+mn-cs"/>
              </a:rPr>
              <a:t>c) </a:t>
            </a:r>
            <a:r>
              <a:rPr lang="tr-TR" sz="1200" kern="1200" dirty="0" err="1" smtClean="0">
                <a:solidFill>
                  <a:schemeClr val="tx1"/>
                </a:solidFill>
                <a:effectLst/>
                <a:latin typeface="+mn-lt"/>
                <a:ea typeface="+mn-ea"/>
                <a:cs typeface="+mn-cs"/>
              </a:rPr>
              <a:t>Biyobozunur</a:t>
            </a:r>
            <a:r>
              <a:rPr lang="tr-TR" sz="1200" kern="1200" dirty="0" smtClean="0">
                <a:solidFill>
                  <a:schemeClr val="tx1"/>
                </a:solidFill>
                <a:effectLst/>
                <a:latin typeface="+mn-lt"/>
                <a:ea typeface="+mn-ea"/>
                <a:cs typeface="+mn-cs"/>
              </a:rPr>
              <a:t> atıkların yoğun oluşum gösterdiği yerlerde, bu atıkların ayrı biriktirilmesi halinde kahverengi renk kullanılır.</a:t>
            </a:r>
          </a:p>
          <a:p>
            <a:pPr algn="just"/>
            <a:r>
              <a:rPr lang="tr-TR" sz="1200" kern="1200" dirty="0" smtClean="0">
                <a:solidFill>
                  <a:schemeClr val="tx1"/>
                </a:solidFill>
                <a:effectLst/>
                <a:latin typeface="+mn-lt"/>
                <a:ea typeface="+mn-ea"/>
                <a:cs typeface="+mn-cs"/>
              </a:rPr>
              <a:t>(4) Mahalli idareler tarafından konutlar ve kamuya açık alanlarda aşağıda yer alan hususlar çerçevesinde toplama gerçekleştirilir:</a:t>
            </a:r>
          </a:p>
          <a:p>
            <a:pPr algn="just"/>
            <a:r>
              <a:rPr lang="tr-TR" sz="1200" kern="1200" dirty="0" smtClean="0">
                <a:solidFill>
                  <a:schemeClr val="tx1"/>
                </a:solidFill>
                <a:effectLst/>
                <a:latin typeface="+mn-lt"/>
                <a:ea typeface="+mn-ea"/>
                <a:cs typeface="+mn-cs"/>
              </a:rPr>
              <a:t>a) Konutlardan toplama yapılırken kullanılacak biriktirme ekipmanlarında geri kazanılabilir atıklar için mavi, diğer atıklar için gri renk kullanılır.</a:t>
            </a:r>
          </a:p>
          <a:p>
            <a:pPr algn="just"/>
            <a:r>
              <a:rPr lang="tr-TR" sz="1200" kern="1200" dirty="0" smtClean="0">
                <a:solidFill>
                  <a:schemeClr val="tx1"/>
                </a:solidFill>
                <a:effectLst/>
                <a:latin typeface="+mn-lt"/>
                <a:ea typeface="+mn-ea"/>
                <a:cs typeface="+mn-cs"/>
              </a:rPr>
              <a:t>b) Cadde, sokak ve kamuya </a:t>
            </a:r>
            <a:r>
              <a:rPr lang="tr-TR" sz="1200" kern="1200" dirty="0" err="1" smtClean="0">
                <a:solidFill>
                  <a:schemeClr val="tx1"/>
                </a:solidFill>
                <a:effectLst/>
                <a:latin typeface="+mn-lt"/>
                <a:ea typeface="+mn-ea"/>
                <a:cs typeface="+mn-cs"/>
              </a:rPr>
              <a:t>kamuya</a:t>
            </a:r>
            <a:r>
              <a:rPr lang="tr-TR" sz="1200" kern="1200" dirty="0" smtClean="0">
                <a:solidFill>
                  <a:schemeClr val="tx1"/>
                </a:solidFill>
                <a:effectLst/>
                <a:latin typeface="+mn-lt"/>
                <a:ea typeface="+mn-ea"/>
                <a:cs typeface="+mn-cs"/>
              </a:rPr>
              <a:t> açık alanlara en az ikili set halinde ekipmanlar yerleştirilir, bu ekipmanlarda mavi ve gri renk kullanılır. İhtiyaca göre cam atıklar için yerleştirilecek ekipmanlarda yeşil renk kullanılır. </a:t>
            </a:r>
          </a:p>
          <a:p>
            <a:pPr algn="just"/>
            <a:r>
              <a:rPr lang="tr-TR" sz="1200" kern="1200" dirty="0" smtClean="0">
                <a:solidFill>
                  <a:schemeClr val="tx1"/>
                </a:solidFill>
                <a:effectLst/>
                <a:latin typeface="+mn-lt"/>
                <a:ea typeface="+mn-ea"/>
                <a:cs typeface="+mn-cs"/>
              </a:rPr>
              <a:t>c) Ekipmanların üzerinde hangi atıkların atılabileceği yazı ve/veya şekillerle belirtilir.</a:t>
            </a:r>
          </a:p>
          <a:p>
            <a:pPr algn="just"/>
            <a:r>
              <a:rPr lang="tr-TR" sz="1200" kern="1200" dirty="0" smtClean="0">
                <a:solidFill>
                  <a:schemeClr val="tx1"/>
                </a:solidFill>
                <a:effectLst/>
                <a:latin typeface="+mn-lt"/>
                <a:ea typeface="+mn-ea"/>
                <a:cs typeface="+mn-cs"/>
              </a:rPr>
              <a:t>(5) Atıkların biriktirilmesi ve toplanmasında bu Yönetmeliğin ek-5’inde verilen açıklamalara uygun olarak hareket edilir.</a:t>
            </a:r>
          </a:p>
          <a:p>
            <a:pPr algn="just"/>
            <a:r>
              <a:rPr lang="tr-TR" sz="1200" kern="1200" dirty="0" smtClean="0">
                <a:solidFill>
                  <a:schemeClr val="tx1"/>
                </a:solidFill>
                <a:effectLst/>
                <a:latin typeface="+mn-lt"/>
                <a:ea typeface="+mn-ea"/>
                <a:cs typeface="+mn-cs"/>
              </a:rPr>
              <a:t>(6) Bu maddede bahsi geçmeyen tehlikeli/tehlikesiz özellikteki diğer atıklar ile tıbbi atıkların yönetimi ilgili mevzuatı kapsamında sağlanarak sıfır atık yönetim sistemine dahil edilir.</a:t>
            </a:r>
          </a:p>
          <a:p>
            <a:pPr algn="just"/>
            <a:r>
              <a:rPr lang="tr-TR" sz="1200" kern="1200" dirty="0" smtClean="0">
                <a:solidFill>
                  <a:schemeClr val="tx1"/>
                </a:solidFill>
                <a:effectLst/>
                <a:latin typeface="+mn-lt"/>
                <a:ea typeface="+mn-ea"/>
                <a:cs typeface="+mn-cs"/>
              </a:rPr>
              <a:t>(7) Mahalli idareler, organize sanayi bölgeleri ve havalimanları tarafından sorumluluk alanlarına göre atık toplama ve taşıma sistemleri oluşturulurken Bakanlıkça hazırlanan kılavuzlar esas alınır.</a:t>
            </a:r>
          </a:p>
        </p:txBody>
      </p:sp>
      <p:sp>
        <p:nvSpPr>
          <p:cNvPr id="4" name="Slayt Numarası Yer Tutucusu 3"/>
          <p:cNvSpPr>
            <a:spLocks noGrp="1"/>
          </p:cNvSpPr>
          <p:nvPr>
            <p:ph type="sldNum" sz="quarter" idx="10"/>
          </p:nvPr>
        </p:nvSpPr>
        <p:spPr/>
        <p:txBody>
          <a:bodyPr/>
          <a:lstStyle/>
          <a:p>
            <a:fld id="{099469D0-7D8C-4E79-A21C-AF8DEFD5514D}" type="slidenum">
              <a:rPr lang="tr-TR" smtClean="0"/>
              <a:t>22</a:t>
            </a:fld>
            <a:endParaRPr lang="tr-TR"/>
          </a:p>
        </p:txBody>
      </p:sp>
    </p:spTree>
    <p:extLst>
      <p:ext uri="{BB962C8B-B14F-4D97-AF65-F5344CB8AC3E}">
        <p14:creationId xmlns:p14="http://schemas.microsoft.com/office/powerpoint/2010/main" val="12041262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smtClean="0">
                <a:solidFill>
                  <a:schemeClr val="tx1"/>
                </a:solidFill>
                <a:effectLst/>
                <a:latin typeface="+mn-lt"/>
                <a:ea typeface="+mn-ea"/>
                <a:cs typeface="+mn-cs"/>
              </a:rPr>
              <a:t>.</a:t>
            </a:r>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23</a:t>
            </a:fld>
            <a:endParaRPr lang="tr-TR"/>
          </a:p>
        </p:txBody>
      </p:sp>
    </p:spTree>
    <p:extLst>
      <p:ext uri="{BB962C8B-B14F-4D97-AF65-F5344CB8AC3E}">
        <p14:creationId xmlns:p14="http://schemas.microsoft.com/office/powerpoint/2010/main" val="26656654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smtClean="0">
                <a:solidFill>
                  <a:schemeClr val="tx1"/>
                </a:solidFill>
                <a:effectLst/>
                <a:latin typeface="+mn-lt"/>
                <a:ea typeface="+mn-ea"/>
                <a:cs typeface="+mn-cs"/>
              </a:rPr>
              <a:t>.</a:t>
            </a:r>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24</a:t>
            </a:fld>
            <a:endParaRPr lang="tr-TR"/>
          </a:p>
        </p:txBody>
      </p:sp>
    </p:spTree>
    <p:extLst>
      <p:ext uri="{BB962C8B-B14F-4D97-AF65-F5344CB8AC3E}">
        <p14:creationId xmlns:p14="http://schemas.microsoft.com/office/powerpoint/2010/main" val="1869571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ÜÇÜNCÜ BÖLÜM</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Yönetim Sisteminin Kurulması ve Toplama Sistemine İlişkin Esaslar</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yönetim sistemini kurma yükümlülüğü</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13 – </a:t>
            </a:r>
            <a:r>
              <a:rPr lang="tr-TR" sz="1200" kern="1200" dirty="0" smtClean="0">
                <a:solidFill>
                  <a:schemeClr val="tx1"/>
                </a:solidFill>
                <a:effectLst/>
                <a:latin typeface="+mn-lt"/>
                <a:ea typeface="+mn-ea"/>
                <a:cs typeface="+mn-cs"/>
              </a:rPr>
              <a:t>(1) Bu Yönetmeliğin ek-1 listesinde yer alan bina ve yerleşkelerin uygulama takvimi doğrultusunda, sıfır atık yönetim sistemini kurarak uygulamaya geçmeleri zorunludur. Belirtilen tarihten sonra faaliyete geçen söz konusu yerler ise faaliyet başlangıç tarihinden itibaren bir yıl içerisinde sıfır atık yönetim sistemine geçerler.</a:t>
            </a:r>
          </a:p>
          <a:p>
            <a:pPr algn="just"/>
            <a:r>
              <a:rPr lang="tr-TR" sz="1200" kern="1200" dirty="0" smtClean="0">
                <a:solidFill>
                  <a:schemeClr val="tx1"/>
                </a:solidFill>
                <a:effectLst/>
                <a:latin typeface="+mn-lt"/>
                <a:ea typeface="+mn-ea"/>
                <a:cs typeface="+mn-cs"/>
              </a:rPr>
              <a:t>(2) Mahalli idareler ise ek-1 listede belirtilen uygulama takvimi doğrultusunda sıfır atık yönetim sistemine geçerler. </a:t>
            </a:r>
          </a:p>
          <a:p>
            <a:pPr algn="just"/>
            <a:r>
              <a:rPr lang="tr-TR" sz="1200" kern="1200" dirty="0" smtClean="0">
                <a:solidFill>
                  <a:schemeClr val="tx1"/>
                </a:solidFill>
                <a:effectLst/>
                <a:latin typeface="+mn-lt"/>
                <a:ea typeface="+mn-ea"/>
                <a:cs typeface="+mn-cs"/>
              </a:rPr>
              <a:t>(3) Bu Yönetmeliğin ek-1 listesindeki tabloda verilen yerlerin belirtilen tarihlere kadar sıfır atık yönetim sistemine geçmesi zorunlu olmakla birlikte, verilen tarihlerden önce sıfır atık yönetim sistemi kriterlerini sağlayarak uygulamaya geçebilirler.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yönetim sisteminin kurulması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14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Sıfır atık yönetim sisteminin kurulmasında mahalli idareler tarafından ek-3/A’da, bina ve yerleşkeler tarafından ise ek-3/B’de verilen kriterler sağlanır. </a:t>
            </a:r>
          </a:p>
          <a:p>
            <a:pPr algn="just"/>
            <a:r>
              <a:rPr lang="tr-TR" sz="1200" kern="1200" dirty="0" smtClean="0">
                <a:solidFill>
                  <a:schemeClr val="tx1"/>
                </a:solidFill>
                <a:effectLst/>
                <a:latin typeface="+mn-lt"/>
                <a:ea typeface="+mn-ea"/>
                <a:cs typeface="+mn-cs"/>
              </a:rPr>
              <a:t>(2)  Sistemin kurulumu için izlenecek yol haritası aşağıda belirtilmiştir: </a:t>
            </a:r>
          </a:p>
          <a:p>
            <a:pPr algn="just"/>
            <a:r>
              <a:rPr lang="tr-TR" sz="1200" kern="1200" dirty="0" smtClean="0">
                <a:solidFill>
                  <a:schemeClr val="tx1"/>
                </a:solidFill>
                <a:effectLst/>
                <a:latin typeface="+mn-lt"/>
                <a:ea typeface="+mn-ea"/>
                <a:cs typeface="+mn-cs"/>
              </a:rPr>
              <a:t>a) 	Çalışma Ekibinin Belirlenmesi: Sıfır atık yönetim sisteminin kurulumundan uygulanmasına ve izlenmesine kadar olan süreci takip edecek sorumlu kişi veya kişiler ile çalışma ekipleri oluşturulur. </a:t>
            </a:r>
          </a:p>
          <a:p>
            <a:pPr algn="just"/>
            <a:r>
              <a:rPr lang="tr-TR" sz="1200" kern="1200" dirty="0" smtClean="0">
                <a:solidFill>
                  <a:schemeClr val="tx1"/>
                </a:solidFill>
                <a:effectLst/>
                <a:latin typeface="+mn-lt"/>
                <a:ea typeface="+mn-ea"/>
                <a:cs typeface="+mn-cs"/>
              </a:rPr>
              <a:t>b)	Planlama Yapılması: Uygulanacak sıfır atık yönetim sisteminin en etkin şekilde yapılandırılması için, uygulamaya geçmeden önce yapılacaklara ilişkin planlama yapılır. Bu kapsamda;</a:t>
            </a:r>
          </a:p>
          <a:p>
            <a:pPr algn="just"/>
            <a:r>
              <a:rPr lang="tr-TR" sz="1200" kern="1200" dirty="0" smtClean="0">
                <a:solidFill>
                  <a:schemeClr val="tx1"/>
                </a:solidFill>
                <a:effectLst/>
                <a:latin typeface="+mn-lt"/>
                <a:ea typeface="+mn-ea"/>
                <a:cs typeface="+mn-cs"/>
              </a:rPr>
              <a:t>1) Mevcut Durum Tespiti: Tüm atıkların kaynağı, özellikleri, miktarı, atık biriktirme, toplama ve taşıma yöntemleri, geçici depolama alanları, atıkların teslim edildiği yerlere ilişkin mevcut durum tespiti yapılır.</a:t>
            </a:r>
          </a:p>
          <a:p>
            <a:pPr algn="just"/>
            <a:r>
              <a:rPr lang="tr-TR" sz="1200" kern="1200" dirty="0" smtClean="0">
                <a:solidFill>
                  <a:schemeClr val="tx1"/>
                </a:solidFill>
                <a:effectLst/>
                <a:latin typeface="+mn-lt"/>
                <a:ea typeface="+mn-ea"/>
                <a:cs typeface="+mn-cs"/>
              </a:rPr>
              <a:t>	2) İhtiyaç Analizi: Sistemin kurulmasında ihtiyaç duyulacak kumbara, konteyner, poşet gibi biriktirme ekipmanları belirlenerek, atıklar bu Yönetmeliğin 14’üncü maddesinde yer alan esaslar çerçevesinde biriktirilir. </a:t>
            </a:r>
          </a:p>
          <a:p>
            <a:pPr algn="just"/>
            <a:r>
              <a:rPr lang="tr-TR" sz="1200" kern="1200" dirty="0" smtClean="0">
                <a:solidFill>
                  <a:schemeClr val="tx1"/>
                </a:solidFill>
                <a:effectLst/>
                <a:latin typeface="+mn-lt"/>
                <a:ea typeface="+mn-ea"/>
                <a:cs typeface="+mn-cs"/>
              </a:rPr>
              <a:t>c) Eğitim/Bilinçlendirme Faaliyetleri ve Uygulamaya Geçilmesi: Uygulamaya geçilmeden önce eğitim/bilinçlendirme faaliyetleri yapılır ve sistem uygulanmaya başlanır.</a:t>
            </a:r>
          </a:p>
          <a:p>
            <a:pPr algn="just"/>
            <a:r>
              <a:rPr lang="tr-TR" sz="1200" kern="1200" dirty="0" smtClean="0">
                <a:solidFill>
                  <a:schemeClr val="tx1"/>
                </a:solidFill>
                <a:effectLst/>
                <a:latin typeface="+mn-lt"/>
                <a:ea typeface="+mn-ea"/>
                <a:cs typeface="+mn-cs"/>
              </a:rPr>
              <a:t>ç) İzleme, Kayıt Tutulması ve İyileştirme Faaliyetleri: Düzenli aralıklarla uygulamanın gerçekleştirilmesine ilişkin izleme çalışmaları yürütülür. Aksayan hususlar için önlemler alınır; gerekmesi halinde güncelleme yapılır. Toplanarak lisanslı tesislere gönderilen atık miktarları, elde edilen kazanımlar gibi uygulamaya ilişkin çıktılar kayıt altında tutulur.</a:t>
            </a:r>
          </a:p>
          <a:p>
            <a:pPr algn="just"/>
            <a:r>
              <a:rPr lang="tr-TR" sz="1200" kern="1200" dirty="0" smtClean="0">
                <a:solidFill>
                  <a:schemeClr val="tx1"/>
                </a:solidFill>
                <a:effectLst/>
                <a:latin typeface="+mn-lt"/>
                <a:ea typeface="+mn-ea"/>
                <a:cs typeface="+mn-cs"/>
              </a:rPr>
              <a:t>(3) Bir bina veya yerleşke içerisinde birden fazla kurum, kuruluş, işletme olması durumunda, o bina veya yerleşke tarafından sıfır atık yönetim sisteminin kurulması konusunda ortak hareket edilebilir.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Atıkların biriktirilmesi, toplanması ve biriktirme ekipmanlarının özellikleri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15 – </a:t>
            </a:r>
            <a:r>
              <a:rPr lang="tr-TR" sz="1200" kern="1200" dirty="0" smtClean="0">
                <a:solidFill>
                  <a:schemeClr val="tx1"/>
                </a:solidFill>
                <a:effectLst/>
                <a:latin typeface="+mn-lt"/>
                <a:ea typeface="+mn-ea"/>
                <a:cs typeface="+mn-cs"/>
              </a:rPr>
              <a:t>(1) Sıfır atık yönetim sistemi kapsamında; evlerden ya da içerik veya yapısal olarak benzer olan ticari, endüstriyel işletmeler ile kurumlardan kaynaklanan geri kazanılabilir kağıt, cam, metal, plastik atıklar diğer atıklardan farklı biriktirme ekipmanında biriktirilir ve ayrı olarak toplanır. Kağıt, cam, metal ve plastik atıklar tek bir ekipman içerisinde biriktirilebileceği gibi malzeme cinslerine göre ayrı biriktirme de yapılabilir.</a:t>
            </a:r>
          </a:p>
          <a:p>
            <a:pPr algn="just"/>
            <a:r>
              <a:rPr lang="tr-TR" sz="1200" kern="1200" dirty="0" smtClean="0">
                <a:solidFill>
                  <a:schemeClr val="tx1"/>
                </a:solidFill>
                <a:effectLst/>
                <a:latin typeface="+mn-lt"/>
                <a:ea typeface="+mn-ea"/>
                <a:cs typeface="+mn-cs"/>
              </a:rPr>
              <a:t>(2) Atık pil, bitkisel atık yağ, atık elektrikli ve elektronik eşya ile diğer geri kazanılabilir atıklar ve büyük hacimli atıklar toplama noktalarına veya Atık Getirme Merkezlerine götürülür.</a:t>
            </a:r>
          </a:p>
          <a:p>
            <a:pPr algn="just"/>
            <a:r>
              <a:rPr lang="tr-TR" sz="1200" kern="1200" dirty="0" smtClean="0">
                <a:solidFill>
                  <a:schemeClr val="tx1"/>
                </a:solidFill>
                <a:effectLst/>
                <a:latin typeface="+mn-lt"/>
                <a:ea typeface="+mn-ea"/>
                <a:cs typeface="+mn-cs"/>
              </a:rPr>
              <a:t>(3) Kullanılacak biriktirme ekipmanlarında, ekipmanın rengi veya ekipman üzerindeki etiketlerde;</a:t>
            </a:r>
          </a:p>
          <a:p>
            <a:pPr algn="just"/>
            <a:r>
              <a:rPr lang="tr-TR" sz="1200" kern="1200" dirty="0" smtClean="0">
                <a:solidFill>
                  <a:schemeClr val="tx1"/>
                </a:solidFill>
                <a:effectLst/>
                <a:latin typeface="+mn-lt"/>
                <a:ea typeface="+mn-ea"/>
                <a:cs typeface="+mn-cs"/>
              </a:rPr>
              <a:t>a) Kağıt, cam, metal, plastik atıkların birlikte biriktirilmesi durumunda mavi, diğer atıklar için gri renk kullanılır.</a:t>
            </a:r>
          </a:p>
          <a:p>
            <a:pPr algn="just"/>
            <a:r>
              <a:rPr lang="tr-TR" sz="1200" kern="1200" dirty="0" smtClean="0">
                <a:solidFill>
                  <a:schemeClr val="tx1"/>
                </a:solidFill>
                <a:effectLst/>
                <a:latin typeface="+mn-lt"/>
                <a:ea typeface="+mn-ea"/>
                <a:cs typeface="+mn-cs"/>
              </a:rPr>
              <a:t>b) Malzeme cinslerine göre ayrı biriktirme yapılması durumunda kağıt atıklar için mavi, plastik atıklar için sarı, cam atıklar için yeşil, metal atıklar için gri renk kullanılır.</a:t>
            </a:r>
          </a:p>
          <a:p>
            <a:pPr algn="just"/>
            <a:r>
              <a:rPr lang="tr-TR" sz="1200" kern="1200" dirty="0" smtClean="0">
                <a:solidFill>
                  <a:schemeClr val="tx1"/>
                </a:solidFill>
                <a:effectLst/>
                <a:latin typeface="+mn-lt"/>
                <a:ea typeface="+mn-ea"/>
                <a:cs typeface="+mn-cs"/>
              </a:rPr>
              <a:t>c) </a:t>
            </a:r>
            <a:r>
              <a:rPr lang="tr-TR" sz="1200" kern="1200" dirty="0" err="1" smtClean="0">
                <a:solidFill>
                  <a:schemeClr val="tx1"/>
                </a:solidFill>
                <a:effectLst/>
                <a:latin typeface="+mn-lt"/>
                <a:ea typeface="+mn-ea"/>
                <a:cs typeface="+mn-cs"/>
              </a:rPr>
              <a:t>Biyobozunur</a:t>
            </a:r>
            <a:r>
              <a:rPr lang="tr-TR" sz="1200" kern="1200" dirty="0" smtClean="0">
                <a:solidFill>
                  <a:schemeClr val="tx1"/>
                </a:solidFill>
                <a:effectLst/>
                <a:latin typeface="+mn-lt"/>
                <a:ea typeface="+mn-ea"/>
                <a:cs typeface="+mn-cs"/>
              </a:rPr>
              <a:t> atıkların yoğun oluşum gösterdiği yerlerde, bu atıkların ayrı biriktirilmesi halinde kahverengi renk kullanılır.</a:t>
            </a:r>
          </a:p>
          <a:p>
            <a:pPr algn="just"/>
            <a:r>
              <a:rPr lang="tr-TR" sz="1200" kern="1200" dirty="0" smtClean="0">
                <a:solidFill>
                  <a:schemeClr val="tx1"/>
                </a:solidFill>
                <a:effectLst/>
                <a:latin typeface="+mn-lt"/>
                <a:ea typeface="+mn-ea"/>
                <a:cs typeface="+mn-cs"/>
              </a:rPr>
              <a:t>(4) Mahalli idareler tarafından konutlar ve kamuya açık alanlarda aşağıda yer alan hususlar çerçevesinde toplama gerçekleştirilir:</a:t>
            </a:r>
          </a:p>
          <a:p>
            <a:pPr algn="just"/>
            <a:r>
              <a:rPr lang="tr-TR" sz="1200" kern="1200" dirty="0" smtClean="0">
                <a:solidFill>
                  <a:schemeClr val="tx1"/>
                </a:solidFill>
                <a:effectLst/>
                <a:latin typeface="+mn-lt"/>
                <a:ea typeface="+mn-ea"/>
                <a:cs typeface="+mn-cs"/>
              </a:rPr>
              <a:t>a) Konutlardan toplama yapılırken kullanılacak biriktirme ekipmanlarında geri kazanılabilir atıklar için mavi, diğer atıklar için gri renk kullanılır.</a:t>
            </a:r>
          </a:p>
          <a:p>
            <a:pPr algn="just"/>
            <a:r>
              <a:rPr lang="tr-TR" sz="1200" kern="1200" dirty="0" smtClean="0">
                <a:solidFill>
                  <a:schemeClr val="tx1"/>
                </a:solidFill>
                <a:effectLst/>
                <a:latin typeface="+mn-lt"/>
                <a:ea typeface="+mn-ea"/>
                <a:cs typeface="+mn-cs"/>
              </a:rPr>
              <a:t>b) Cadde, sokak ve kamuya </a:t>
            </a:r>
            <a:r>
              <a:rPr lang="tr-TR" sz="1200" kern="1200" dirty="0" err="1" smtClean="0">
                <a:solidFill>
                  <a:schemeClr val="tx1"/>
                </a:solidFill>
                <a:effectLst/>
                <a:latin typeface="+mn-lt"/>
                <a:ea typeface="+mn-ea"/>
                <a:cs typeface="+mn-cs"/>
              </a:rPr>
              <a:t>kamuya</a:t>
            </a:r>
            <a:r>
              <a:rPr lang="tr-TR" sz="1200" kern="1200" dirty="0" smtClean="0">
                <a:solidFill>
                  <a:schemeClr val="tx1"/>
                </a:solidFill>
                <a:effectLst/>
                <a:latin typeface="+mn-lt"/>
                <a:ea typeface="+mn-ea"/>
                <a:cs typeface="+mn-cs"/>
              </a:rPr>
              <a:t> açık alanlara en az ikili set halinde ekipmanlar yerleştirilir, bu ekipmanlarda mavi ve gri renk kullanılır. İhtiyaca göre cam atıklar için yerleştirilecek ekipmanlarda yeşil renk kullanılır. </a:t>
            </a:r>
          </a:p>
          <a:p>
            <a:pPr algn="just"/>
            <a:r>
              <a:rPr lang="tr-TR" sz="1200" kern="1200" dirty="0" smtClean="0">
                <a:solidFill>
                  <a:schemeClr val="tx1"/>
                </a:solidFill>
                <a:effectLst/>
                <a:latin typeface="+mn-lt"/>
                <a:ea typeface="+mn-ea"/>
                <a:cs typeface="+mn-cs"/>
              </a:rPr>
              <a:t>c) Ekipmanların üzerinde hangi atıkların atılabileceği yazı ve/veya şekillerle belirtilir.</a:t>
            </a:r>
          </a:p>
          <a:p>
            <a:pPr algn="just"/>
            <a:r>
              <a:rPr lang="tr-TR" sz="1200" kern="1200" dirty="0" smtClean="0">
                <a:solidFill>
                  <a:schemeClr val="tx1"/>
                </a:solidFill>
                <a:effectLst/>
                <a:latin typeface="+mn-lt"/>
                <a:ea typeface="+mn-ea"/>
                <a:cs typeface="+mn-cs"/>
              </a:rPr>
              <a:t>(5) Atıkların biriktirilmesi ve toplanmasında bu Yönetmeliğin ek-5’inde verilen açıklamalara uygun olarak hareket edilir.</a:t>
            </a:r>
          </a:p>
          <a:p>
            <a:pPr algn="just"/>
            <a:r>
              <a:rPr lang="tr-TR" sz="1200" kern="1200" dirty="0" smtClean="0">
                <a:solidFill>
                  <a:schemeClr val="tx1"/>
                </a:solidFill>
                <a:effectLst/>
                <a:latin typeface="+mn-lt"/>
                <a:ea typeface="+mn-ea"/>
                <a:cs typeface="+mn-cs"/>
              </a:rPr>
              <a:t>(6) Bu maddede bahsi geçmeyen tehlikeli/tehlikesiz özellikteki diğer atıklar ile tıbbi atıkların yönetimi ilgili mevzuatı kapsamında sağlanarak sıfır atık yönetim sistemine dahil edilir.</a:t>
            </a:r>
          </a:p>
          <a:p>
            <a:pPr algn="just"/>
            <a:r>
              <a:rPr lang="tr-TR" sz="1200" kern="1200" dirty="0" smtClean="0">
                <a:solidFill>
                  <a:schemeClr val="tx1"/>
                </a:solidFill>
                <a:effectLst/>
                <a:latin typeface="+mn-lt"/>
                <a:ea typeface="+mn-ea"/>
                <a:cs typeface="+mn-cs"/>
              </a:rPr>
              <a:t>(7) Mahalli idareler, organize sanayi bölgeleri ve havalimanları tarafından sorumluluk alanlarına göre atık toplama ve taşıma sistemleri oluşturulurken Bakanlıkça hazırlanan kılavuzlar esas alınır.</a:t>
            </a:r>
          </a:p>
        </p:txBody>
      </p:sp>
      <p:sp>
        <p:nvSpPr>
          <p:cNvPr id="4" name="Slayt Numarası Yer Tutucusu 3"/>
          <p:cNvSpPr>
            <a:spLocks noGrp="1"/>
          </p:cNvSpPr>
          <p:nvPr>
            <p:ph type="sldNum" sz="quarter" idx="10"/>
          </p:nvPr>
        </p:nvSpPr>
        <p:spPr/>
        <p:txBody>
          <a:bodyPr/>
          <a:lstStyle/>
          <a:p>
            <a:fld id="{099469D0-7D8C-4E79-A21C-AF8DEFD5514D}" type="slidenum">
              <a:rPr lang="tr-TR" smtClean="0"/>
              <a:t>25</a:t>
            </a:fld>
            <a:endParaRPr lang="tr-TR"/>
          </a:p>
        </p:txBody>
      </p:sp>
    </p:spTree>
    <p:extLst>
      <p:ext uri="{BB962C8B-B14F-4D97-AF65-F5344CB8AC3E}">
        <p14:creationId xmlns:p14="http://schemas.microsoft.com/office/powerpoint/2010/main" val="8612648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ÜÇÜNCÜ BÖLÜM</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Yönetim Sisteminin Kurulması ve Toplama Sistemine İlişkin Esaslar</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yönetim sistemini kurma yükümlülüğü</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13 – </a:t>
            </a:r>
            <a:r>
              <a:rPr lang="tr-TR" sz="1200" kern="1200" dirty="0" smtClean="0">
                <a:solidFill>
                  <a:schemeClr val="tx1"/>
                </a:solidFill>
                <a:effectLst/>
                <a:latin typeface="+mn-lt"/>
                <a:ea typeface="+mn-ea"/>
                <a:cs typeface="+mn-cs"/>
              </a:rPr>
              <a:t>(1) Bu Yönetmeliğin ek-1 listesinde yer alan bina ve yerleşkelerin uygulama takvimi doğrultusunda, sıfır atık yönetim sistemini kurarak uygulamaya geçmeleri zorunludur. Belirtilen tarihten sonra faaliyete geçen söz konusu yerler ise faaliyet başlangıç tarihinden itibaren bir yıl içerisinde sıfır atık yönetim sistemine geçerler.</a:t>
            </a:r>
          </a:p>
          <a:p>
            <a:pPr algn="just"/>
            <a:r>
              <a:rPr lang="tr-TR" sz="1200" kern="1200" dirty="0" smtClean="0">
                <a:solidFill>
                  <a:schemeClr val="tx1"/>
                </a:solidFill>
                <a:effectLst/>
                <a:latin typeface="+mn-lt"/>
                <a:ea typeface="+mn-ea"/>
                <a:cs typeface="+mn-cs"/>
              </a:rPr>
              <a:t>(2) Mahalli idareler ise ek-1 listede belirtilen uygulama takvimi doğrultusunda sıfır atık yönetim sistemine geçerler. </a:t>
            </a:r>
          </a:p>
          <a:p>
            <a:pPr algn="just"/>
            <a:r>
              <a:rPr lang="tr-TR" sz="1200" kern="1200" dirty="0" smtClean="0">
                <a:solidFill>
                  <a:schemeClr val="tx1"/>
                </a:solidFill>
                <a:effectLst/>
                <a:latin typeface="+mn-lt"/>
                <a:ea typeface="+mn-ea"/>
                <a:cs typeface="+mn-cs"/>
              </a:rPr>
              <a:t>(3) Bu Yönetmeliğin ek-1 listesindeki tabloda verilen yerlerin belirtilen tarihlere kadar sıfır atık yönetim sistemine geçmesi zorunlu olmakla birlikte, verilen tarihlerden önce sıfır atık yönetim sistemi kriterlerini sağlayarak uygulamaya geçebilirler.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yönetim sisteminin kurulması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14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Sıfır atık yönetim sisteminin kurulmasında mahalli idareler tarafından ek-3/A’da, bina ve yerleşkeler tarafından ise ek-3/B’de verilen kriterler sağlanır. </a:t>
            </a:r>
          </a:p>
          <a:p>
            <a:pPr algn="just"/>
            <a:r>
              <a:rPr lang="tr-TR" sz="1200" kern="1200" dirty="0" smtClean="0">
                <a:solidFill>
                  <a:schemeClr val="tx1"/>
                </a:solidFill>
                <a:effectLst/>
                <a:latin typeface="+mn-lt"/>
                <a:ea typeface="+mn-ea"/>
                <a:cs typeface="+mn-cs"/>
              </a:rPr>
              <a:t>(2)  Sistemin kurulumu için izlenecek yol haritası aşağıda belirtilmiştir: </a:t>
            </a:r>
          </a:p>
          <a:p>
            <a:pPr algn="just"/>
            <a:r>
              <a:rPr lang="tr-TR" sz="1200" kern="1200" dirty="0" smtClean="0">
                <a:solidFill>
                  <a:schemeClr val="tx1"/>
                </a:solidFill>
                <a:effectLst/>
                <a:latin typeface="+mn-lt"/>
                <a:ea typeface="+mn-ea"/>
                <a:cs typeface="+mn-cs"/>
              </a:rPr>
              <a:t>a) 	Çalışma Ekibinin Belirlenmesi: Sıfır atık yönetim sisteminin kurulumundan uygulanmasına ve izlenmesine kadar olan süreci takip edecek sorumlu kişi veya kişiler ile çalışma ekipleri oluşturulur. </a:t>
            </a:r>
          </a:p>
          <a:p>
            <a:pPr algn="just"/>
            <a:r>
              <a:rPr lang="tr-TR" sz="1200" kern="1200" dirty="0" smtClean="0">
                <a:solidFill>
                  <a:schemeClr val="tx1"/>
                </a:solidFill>
                <a:effectLst/>
                <a:latin typeface="+mn-lt"/>
                <a:ea typeface="+mn-ea"/>
                <a:cs typeface="+mn-cs"/>
              </a:rPr>
              <a:t>b)	Planlama Yapılması: Uygulanacak sıfır atık yönetim sisteminin en etkin şekilde yapılandırılması için, uygulamaya geçmeden önce yapılacaklara ilişkin planlama yapılır. Bu kapsamda;</a:t>
            </a:r>
          </a:p>
          <a:p>
            <a:pPr algn="just"/>
            <a:r>
              <a:rPr lang="tr-TR" sz="1200" kern="1200" dirty="0" smtClean="0">
                <a:solidFill>
                  <a:schemeClr val="tx1"/>
                </a:solidFill>
                <a:effectLst/>
                <a:latin typeface="+mn-lt"/>
                <a:ea typeface="+mn-ea"/>
                <a:cs typeface="+mn-cs"/>
              </a:rPr>
              <a:t>1) Mevcut Durum Tespiti: Tüm atıkların kaynağı, özellikleri, miktarı, atık biriktirme, toplama ve taşıma yöntemleri, geçici depolama alanları, atıkların teslim edildiği yerlere ilişkin mevcut durum tespiti yapılır.</a:t>
            </a:r>
          </a:p>
          <a:p>
            <a:pPr algn="just"/>
            <a:r>
              <a:rPr lang="tr-TR" sz="1200" kern="1200" dirty="0" smtClean="0">
                <a:solidFill>
                  <a:schemeClr val="tx1"/>
                </a:solidFill>
                <a:effectLst/>
                <a:latin typeface="+mn-lt"/>
                <a:ea typeface="+mn-ea"/>
                <a:cs typeface="+mn-cs"/>
              </a:rPr>
              <a:t>	2) İhtiyaç Analizi: Sistemin kurulmasında ihtiyaç duyulacak kumbara, konteyner, poşet gibi biriktirme ekipmanları belirlenerek, atıklar bu Yönetmeliğin 14’üncü maddesinde yer alan esaslar çerçevesinde biriktirilir. </a:t>
            </a:r>
          </a:p>
          <a:p>
            <a:pPr algn="just"/>
            <a:r>
              <a:rPr lang="tr-TR" sz="1200" kern="1200" dirty="0" smtClean="0">
                <a:solidFill>
                  <a:schemeClr val="tx1"/>
                </a:solidFill>
                <a:effectLst/>
                <a:latin typeface="+mn-lt"/>
                <a:ea typeface="+mn-ea"/>
                <a:cs typeface="+mn-cs"/>
              </a:rPr>
              <a:t>c) Eğitim/Bilinçlendirme Faaliyetleri ve Uygulamaya Geçilmesi: Uygulamaya geçilmeden önce eğitim/bilinçlendirme faaliyetleri yapılır ve sistem uygulanmaya başlanır.</a:t>
            </a:r>
          </a:p>
          <a:p>
            <a:pPr algn="just"/>
            <a:r>
              <a:rPr lang="tr-TR" sz="1200" kern="1200" dirty="0" smtClean="0">
                <a:solidFill>
                  <a:schemeClr val="tx1"/>
                </a:solidFill>
                <a:effectLst/>
                <a:latin typeface="+mn-lt"/>
                <a:ea typeface="+mn-ea"/>
                <a:cs typeface="+mn-cs"/>
              </a:rPr>
              <a:t>ç) İzleme, Kayıt Tutulması ve İyileştirme Faaliyetleri: Düzenli aralıklarla uygulamanın gerçekleştirilmesine ilişkin izleme çalışmaları yürütülür. Aksayan hususlar için önlemler alınır; gerekmesi halinde güncelleme yapılır. Toplanarak lisanslı tesislere gönderilen atık miktarları, elde edilen kazanımlar gibi uygulamaya ilişkin çıktılar kayıt altında tutulur.</a:t>
            </a:r>
          </a:p>
          <a:p>
            <a:pPr algn="just"/>
            <a:r>
              <a:rPr lang="tr-TR" sz="1200" kern="1200" dirty="0" smtClean="0">
                <a:solidFill>
                  <a:schemeClr val="tx1"/>
                </a:solidFill>
                <a:effectLst/>
                <a:latin typeface="+mn-lt"/>
                <a:ea typeface="+mn-ea"/>
                <a:cs typeface="+mn-cs"/>
              </a:rPr>
              <a:t>(3) Bir bina veya yerleşke içerisinde birden fazla kurum, kuruluş, işletme olması durumunda, o bina veya yerleşke tarafından sıfır atık yönetim sisteminin kurulması konusunda ortak hareket edilebilir.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Atıkların biriktirilmesi, toplanması ve biriktirme ekipmanlarının özellikleri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15 – </a:t>
            </a:r>
            <a:r>
              <a:rPr lang="tr-TR" sz="1200" kern="1200" dirty="0" smtClean="0">
                <a:solidFill>
                  <a:schemeClr val="tx1"/>
                </a:solidFill>
                <a:effectLst/>
                <a:latin typeface="+mn-lt"/>
                <a:ea typeface="+mn-ea"/>
                <a:cs typeface="+mn-cs"/>
              </a:rPr>
              <a:t>(1) Sıfır atık yönetim sistemi kapsamında; evlerden ya da içerik veya yapısal olarak benzer olan ticari, endüstriyel işletmeler ile kurumlardan kaynaklanan geri kazanılabilir kağıt, cam, metal, plastik atıklar diğer atıklardan farklı biriktirme ekipmanında biriktirilir ve ayrı olarak toplanır. Kağıt, cam, metal ve plastik atıklar tek bir ekipman içerisinde biriktirilebileceği gibi malzeme cinslerine göre ayrı biriktirme de yapılabilir.</a:t>
            </a:r>
          </a:p>
          <a:p>
            <a:pPr algn="just"/>
            <a:r>
              <a:rPr lang="tr-TR" sz="1200" kern="1200" dirty="0" smtClean="0">
                <a:solidFill>
                  <a:schemeClr val="tx1"/>
                </a:solidFill>
                <a:effectLst/>
                <a:latin typeface="+mn-lt"/>
                <a:ea typeface="+mn-ea"/>
                <a:cs typeface="+mn-cs"/>
              </a:rPr>
              <a:t>(2) Atık pil, bitkisel atık yağ, atık elektrikli ve elektronik eşya ile diğer geri kazanılabilir atıklar ve büyük hacimli atıklar toplama noktalarına veya Atık Getirme Merkezlerine götürülür.</a:t>
            </a:r>
          </a:p>
          <a:p>
            <a:pPr algn="just"/>
            <a:r>
              <a:rPr lang="tr-TR" sz="1200" kern="1200" dirty="0" smtClean="0">
                <a:solidFill>
                  <a:schemeClr val="tx1"/>
                </a:solidFill>
                <a:effectLst/>
                <a:latin typeface="+mn-lt"/>
                <a:ea typeface="+mn-ea"/>
                <a:cs typeface="+mn-cs"/>
              </a:rPr>
              <a:t>(3) Kullanılacak biriktirme ekipmanlarında, ekipmanın rengi veya ekipman üzerindeki etiketlerde;</a:t>
            </a:r>
          </a:p>
          <a:p>
            <a:pPr algn="just"/>
            <a:r>
              <a:rPr lang="tr-TR" sz="1200" kern="1200" dirty="0" smtClean="0">
                <a:solidFill>
                  <a:schemeClr val="tx1"/>
                </a:solidFill>
                <a:effectLst/>
                <a:latin typeface="+mn-lt"/>
                <a:ea typeface="+mn-ea"/>
                <a:cs typeface="+mn-cs"/>
              </a:rPr>
              <a:t>a) Kağıt, cam, metal, plastik atıkların birlikte biriktirilmesi durumunda mavi, diğer atıklar için gri renk kullanılır.</a:t>
            </a:r>
          </a:p>
          <a:p>
            <a:pPr algn="just"/>
            <a:r>
              <a:rPr lang="tr-TR" sz="1200" kern="1200" dirty="0" smtClean="0">
                <a:solidFill>
                  <a:schemeClr val="tx1"/>
                </a:solidFill>
                <a:effectLst/>
                <a:latin typeface="+mn-lt"/>
                <a:ea typeface="+mn-ea"/>
                <a:cs typeface="+mn-cs"/>
              </a:rPr>
              <a:t>b) Malzeme cinslerine göre ayrı biriktirme yapılması durumunda kağıt atıklar için mavi, plastik atıklar için sarı, cam atıklar için yeşil, metal atıklar için gri renk kullanılır.</a:t>
            </a:r>
          </a:p>
          <a:p>
            <a:pPr algn="just"/>
            <a:r>
              <a:rPr lang="tr-TR" sz="1200" kern="1200" dirty="0" smtClean="0">
                <a:solidFill>
                  <a:schemeClr val="tx1"/>
                </a:solidFill>
                <a:effectLst/>
                <a:latin typeface="+mn-lt"/>
                <a:ea typeface="+mn-ea"/>
                <a:cs typeface="+mn-cs"/>
              </a:rPr>
              <a:t>c) </a:t>
            </a:r>
            <a:r>
              <a:rPr lang="tr-TR" sz="1200" kern="1200" dirty="0" err="1" smtClean="0">
                <a:solidFill>
                  <a:schemeClr val="tx1"/>
                </a:solidFill>
                <a:effectLst/>
                <a:latin typeface="+mn-lt"/>
                <a:ea typeface="+mn-ea"/>
                <a:cs typeface="+mn-cs"/>
              </a:rPr>
              <a:t>Biyobozunur</a:t>
            </a:r>
            <a:r>
              <a:rPr lang="tr-TR" sz="1200" kern="1200" dirty="0" smtClean="0">
                <a:solidFill>
                  <a:schemeClr val="tx1"/>
                </a:solidFill>
                <a:effectLst/>
                <a:latin typeface="+mn-lt"/>
                <a:ea typeface="+mn-ea"/>
                <a:cs typeface="+mn-cs"/>
              </a:rPr>
              <a:t> atıkların yoğun oluşum gösterdiği yerlerde, bu atıkların ayrı biriktirilmesi halinde kahverengi renk kullanılır.</a:t>
            </a:r>
          </a:p>
          <a:p>
            <a:pPr algn="just"/>
            <a:r>
              <a:rPr lang="tr-TR" sz="1200" kern="1200" dirty="0" smtClean="0">
                <a:solidFill>
                  <a:schemeClr val="tx1"/>
                </a:solidFill>
                <a:effectLst/>
                <a:latin typeface="+mn-lt"/>
                <a:ea typeface="+mn-ea"/>
                <a:cs typeface="+mn-cs"/>
              </a:rPr>
              <a:t>(4) Mahalli idareler tarafından konutlar ve kamuya açık alanlarda aşağıda yer alan hususlar çerçevesinde toplama gerçekleştirilir:</a:t>
            </a:r>
          </a:p>
          <a:p>
            <a:pPr algn="just"/>
            <a:r>
              <a:rPr lang="tr-TR" sz="1200" kern="1200" dirty="0" smtClean="0">
                <a:solidFill>
                  <a:schemeClr val="tx1"/>
                </a:solidFill>
                <a:effectLst/>
                <a:latin typeface="+mn-lt"/>
                <a:ea typeface="+mn-ea"/>
                <a:cs typeface="+mn-cs"/>
              </a:rPr>
              <a:t>a) Konutlardan toplama yapılırken kullanılacak biriktirme ekipmanlarında geri kazanılabilir atıklar için mavi, diğer atıklar için gri renk kullanılır.</a:t>
            </a:r>
          </a:p>
          <a:p>
            <a:pPr algn="just"/>
            <a:r>
              <a:rPr lang="tr-TR" sz="1200" kern="1200" dirty="0" smtClean="0">
                <a:solidFill>
                  <a:schemeClr val="tx1"/>
                </a:solidFill>
                <a:effectLst/>
                <a:latin typeface="+mn-lt"/>
                <a:ea typeface="+mn-ea"/>
                <a:cs typeface="+mn-cs"/>
              </a:rPr>
              <a:t>b) Cadde, sokak ve kamuya </a:t>
            </a:r>
            <a:r>
              <a:rPr lang="tr-TR" sz="1200" kern="1200" dirty="0" err="1" smtClean="0">
                <a:solidFill>
                  <a:schemeClr val="tx1"/>
                </a:solidFill>
                <a:effectLst/>
                <a:latin typeface="+mn-lt"/>
                <a:ea typeface="+mn-ea"/>
                <a:cs typeface="+mn-cs"/>
              </a:rPr>
              <a:t>kamuya</a:t>
            </a:r>
            <a:r>
              <a:rPr lang="tr-TR" sz="1200" kern="1200" dirty="0" smtClean="0">
                <a:solidFill>
                  <a:schemeClr val="tx1"/>
                </a:solidFill>
                <a:effectLst/>
                <a:latin typeface="+mn-lt"/>
                <a:ea typeface="+mn-ea"/>
                <a:cs typeface="+mn-cs"/>
              </a:rPr>
              <a:t> açık alanlara en az ikili set halinde ekipmanlar yerleştirilir, bu ekipmanlarda mavi ve gri renk kullanılır. İhtiyaca göre cam atıklar için yerleştirilecek ekipmanlarda yeşil renk kullanılır. </a:t>
            </a:r>
          </a:p>
          <a:p>
            <a:pPr algn="just"/>
            <a:r>
              <a:rPr lang="tr-TR" sz="1200" kern="1200" dirty="0" smtClean="0">
                <a:solidFill>
                  <a:schemeClr val="tx1"/>
                </a:solidFill>
                <a:effectLst/>
                <a:latin typeface="+mn-lt"/>
                <a:ea typeface="+mn-ea"/>
                <a:cs typeface="+mn-cs"/>
              </a:rPr>
              <a:t>c) Ekipmanların üzerinde hangi atıkların atılabileceği yazı ve/veya şekillerle belirtilir.</a:t>
            </a:r>
          </a:p>
          <a:p>
            <a:pPr algn="just"/>
            <a:r>
              <a:rPr lang="tr-TR" sz="1200" kern="1200" dirty="0" smtClean="0">
                <a:solidFill>
                  <a:schemeClr val="tx1"/>
                </a:solidFill>
                <a:effectLst/>
                <a:latin typeface="+mn-lt"/>
                <a:ea typeface="+mn-ea"/>
                <a:cs typeface="+mn-cs"/>
              </a:rPr>
              <a:t>(5) Atıkların biriktirilmesi ve toplanmasında bu Yönetmeliğin ek-5’inde verilen açıklamalara uygun olarak hareket edilir.</a:t>
            </a:r>
          </a:p>
          <a:p>
            <a:pPr algn="just"/>
            <a:r>
              <a:rPr lang="tr-TR" sz="1200" kern="1200" dirty="0" smtClean="0">
                <a:solidFill>
                  <a:schemeClr val="tx1"/>
                </a:solidFill>
                <a:effectLst/>
                <a:latin typeface="+mn-lt"/>
                <a:ea typeface="+mn-ea"/>
                <a:cs typeface="+mn-cs"/>
              </a:rPr>
              <a:t>(6) Bu maddede bahsi geçmeyen tehlikeli/tehlikesiz özellikteki diğer atıklar ile tıbbi atıkların yönetimi ilgili mevzuatı kapsamında sağlanarak sıfır atık yönetim sistemine dahil edilir.</a:t>
            </a:r>
          </a:p>
          <a:p>
            <a:pPr algn="just"/>
            <a:r>
              <a:rPr lang="tr-TR" sz="1200" kern="1200" dirty="0" smtClean="0">
                <a:solidFill>
                  <a:schemeClr val="tx1"/>
                </a:solidFill>
                <a:effectLst/>
                <a:latin typeface="+mn-lt"/>
                <a:ea typeface="+mn-ea"/>
                <a:cs typeface="+mn-cs"/>
              </a:rPr>
              <a:t>(7) Mahalli idareler, organize sanayi bölgeleri ve havalimanları tarafından sorumluluk alanlarına göre atık toplama ve taşıma sistemleri oluşturulurken Bakanlıkça hazırlanan kılavuzlar esas alınır.</a:t>
            </a:r>
          </a:p>
        </p:txBody>
      </p:sp>
      <p:sp>
        <p:nvSpPr>
          <p:cNvPr id="4" name="Slayt Numarası Yer Tutucusu 3"/>
          <p:cNvSpPr>
            <a:spLocks noGrp="1"/>
          </p:cNvSpPr>
          <p:nvPr>
            <p:ph type="sldNum" sz="quarter" idx="10"/>
          </p:nvPr>
        </p:nvSpPr>
        <p:spPr/>
        <p:txBody>
          <a:bodyPr/>
          <a:lstStyle/>
          <a:p>
            <a:fld id="{099469D0-7D8C-4E79-A21C-AF8DEFD5514D}" type="slidenum">
              <a:rPr lang="tr-TR" smtClean="0"/>
              <a:t>26</a:t>
            </a:fld>
            <a:endParaRPr lang="tr-TR"/>
          </a:p>
        </p:txBody>
      </p:sp>
    </p:spTree>
    <p:extLst>
      <p:ext uri="{BB962C8B-B14F-4D97-AF65-F5344CB8AC3E}">
        <p14:creationId xmlns:p14="http://schemas.microsoft.com/office/powerpoint/2010/main" val="6296722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ÜÇÜNCÜ BÖLÜM</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Yönetim Sisteminin Kurulması ve Toplama Sistemine İlişkin Esaslar</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yönetim sistemini kurma yükümlülüğü</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13 – </a:t>
            </a:r>
            <a:r>
              <a:rPr lang="tr-TR" sz="1200" kern="1200" dirty="0" smtClean="0">
                <a:solidFill>
                  <a:schemeClr val="tx1"/>
                </a:solidFill>
                <a:effectLst/>
                <a:latin typeface="+mn-lt"/>
                <a:ea typeface="+mn-ea"/>
                <a:cs typeface="+mn-cs"/>
              </a:rPr>
              <a:t>(1) Bu Yönetmeliğin ek-1 listesinde yer alan bina ve yerleşkelerin uygulama takvimi doğrultusunda, sıfır atık yönetim sistemini kurarak uygulamaya geçmeleri zorunludur. Belirtilen tarihten sonra faaliyete geçen söz konusu yerler ise faaliyet başlangıç tarihinden itibaren bir yıl içerisinde sıfır atık yönetim sistemine geçerler.</a:t>
            </a:r>
          </a:p>
          <a:p>
            <a:pPr algn="just"/>
            <a:r>
              <a:rPr lang="tr-TR" sz="1200" kern="1200" dirty="0" smtClean="0">
                <a:solidFill>
                  <a:schemeClr val="tx1"/>
                </a:solidFill>
                <a:effectLst/>
                <a:latin typeface="+mn-lt"/>
                <a:ea typeface="+mn-ea"/>
                <a:cs typeface="+mn-cs"/>
              </a:rPr>
              <a:t>(2) Mahalli idareler ise ek-1 listede belirtilen uygulama takvimi doğrultusunda sıfır atık yönetim sistemine geçerler. </a:t>
            </a:r>
          </a:p>
          <a:p>
            <a:pPr algn="just"/>
            <a:r>
              <a:rPr lang="tr-TR" sz="1200" kern="1200" dirty="0" smtClean="0">
                <a:solidFill>
                  <a:schemeClr val="tx1"/>
                </a:solidFill>
                <a:effectLst/>
                <a:latin typeface="+mn-lt"/>
                <a:ea typeface="+mn-ea"/>
                <a:cs typeface="+mn-cs"/>
              </a:rPr>
              <a:t>(3) Bu Yönetmeliğin ek-1 listesindeki tabloda verilen yerlerin belirtilen tarihlere kadar sıfır atık yönetim sistemine geçmesi zorunlu olmakla birlikte, verilen tarihlerden önce sıfır atık yönetim sistemi kriterlerini sağlayarak uygulamaya geçebilirler.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yönetim sisteminin kurulması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14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Sıfır atık yönetim sisteminin kurulmasında mahalli idareler tarafından ek-3/A’da, bina ve yerleşkeler tarafından ise ek-3/B’de verilen kriterler sağlanır. </a:t>
            </a:r>
          </a:p>
          <a:p>
            <a:pPr algn="just"/>
            <a:r>
              <a:rPr lang="tr-TR" sz="1200" kern="1200" dirty="0" smtClean="0">
                <a:solidFill>
                  <a:schemeClr val="tx1"/>
                </a:solidFill>
                <a:effectLst/>
                <a:latin typeface="+mn-lt"/>
                <a:ea typeface="+mn-ea"/>
                <a:cs typeface="+mn-cs"/>
              </a:rPr>
              <a:t>(2)  Sistemin kurulumu için izlenecek yol haritası aşağıda belirtilmiştir: </a:t>
            </a:r>
          </a:p>
          <a:p>
            <a:pPr algn="just"/>
            <a:r>
              <a:rPr lang="tr-TR" sz="1200" kern="1200" dirty="0" smtClean="0">
                <a:solidFill>
                  <a:schemeClr val="tx1"/>
                </a:solidFill>
                <a:effectLst/>
                <a:latin typeface="+mn-lt"/>
                <a:ea typeface="+mn-ea"/>
                <a:cs typeface="+mn-cs"/>
              </a:rPr>
              <a:t>a) 	Çalışma Ekibinin Belirlenmesi: Sıfır atık yönetim sisteminin kurulumundan uygulanmasına ve izlenmesine kadar olan süreci takip edecek sorumlu kişi veya kişiler ile çalışma ekipleri oluşturulur. </a:t>
            </a:r>
          </a:p>
          <a:p>
            <a:pPr algn="just"/>
            <a:r>
              <a:rPr lang="tr-TR" sz="1200" kern="1200" dirty="0" smtClean="0">
                <a:solidFill>
                  <a:schemeClr val="tx1"/>
                </a:solidFill>
                <a:effectLst/>
                <a:latin typeface="+mn-lt"/>
                <a:ea typeface="+mn-ea"/>
                <a:cs typeface="+mn-cs"/>
              </a:rPr>
              <a:t>b)	Planlama Yapılması: Uygulanacak sıfır atık yönetim sisteminin en etkin şekilde yapılandırılması için, uygulamaya geçmeden önce yapılacaklara ilişkin planlama yapılır. Bu kapsamda;</a:t>
            </a:r>
          </a:p>
          <a:p>
            <a:pPr algn="just"/>
            <a:r>
              <a:rPr lang="tr-TR" sz="1200" kern="1200" dirty="0" smtClean="0">
                <a:solidFill>
                  <a:schemeClr val="tx1"/>
                </a:solidFill>
                <a:effectLst/>
                <a:latin typeface="+mn-lt"/>
                <a:ea typeface="+mn-ea"/>
                <a:cs typeface="+mn-cs"/>
              </a:rPr>
              <a:t>1) Mevcut Durum Tespiti: Tüm atıkların kaynağı, özellikleri, miktarı, atık biriktirme, toplama ve taşıma yöntemleri, geçici depolama alanları, atıkların teslim edildiği yerlere ilişkin mevcut durum tespiti yapılır.</a:t>
            </a:r>
          </a:p>
          <a:p>
            <a:pPr algn="just"/>
            <a:r>
              <a:rPr lang="tr-TR" sz="1200" kern="1200" dirty="0" smtClean="0">
                <a:solidFill>
                  <a:schemeClr val="tx1"/>
                </a:solidFill>
                <a:effectLst/>
                <a:latin typeface="+mn-lt"/>
                <a:ea typeface="+mn-ea"/>
                <a:cs typeface="+mn-cs"/>
              </a:rPr>
              <a:t>	2) İhtiyaç Analizi: Sistemin kurulmasında ihtiyaç duyulacak kumbara, konteyner, poşet gibi biriktirme ekipmanları belirlenerek, atıklar bu Yönetmeliğin 14’üncü maddesinde yer alan esaslar çerçevesinde biriktirilir. </a:t>
            </a:r>
          </a:p>
          <a:p>
            <a:pPr algn="just"/>
            <a:r>
              <a:rPr lang="tr-TR" sz="1200" kern="1200" dirty="0" smtClean="0">
                <a:solidFill>
                  <a:schemeClr val="tx1"/>
                </a:solidFill>
                <a:effectLst/>
                <a:latin typeface="+mn-lt"/>
                <a:ea typeface="+mn-ea"/>
                <a:cs typeface="+mn-cs"/>
              </a:rPr>
              <a:t>c) Eğitim/Bilinçlendirme Faaliyetleri ve Uygulamaya Geçilmesi: Uygulamaya geçilmeden önce eğitim/bilinçlendirme faaliyetleri yapılır ve sistem uygulanmaya başlanır.</a:t>
            </a:r>
          </a:p>
          <a:p>
            <a:pPr algn="just"/>
            <a:r>
              <a:rPr lang="tr-TR" sz="1200" kern="1200" dirty="0" smtClean="0">
                <a:solidFill>
                  <a:schemeClr val="tx1"/>
                </a:solidFill>
                <a:effectLst/>
                <a:latin typeface="+mn-lt"/>
                <a:ea typeface="+mn-ea"/>
                <a:cs typeface="+mn-cs"/>
              </a:rPr>
              <a:t>ç) İzleme, Kayıt Tutulması ve İyileştirme Faaliyetleri: Düzenli aralıklarla uygulamanın gerçekleştirilmesine ilişkin izleme çalışmaları yürütülür. Aksayan hususlar için önlemler alınır; gerekmesi halinde güncelleme yapılır. Toplanarak lisanslı tesislere gönderilen atık miktarları, elde edilen kazanımlar gibi uygulamaya ilişkin çıktılar kayıt altında tutulur.</a:t>
            </a:r>
          </a:p>
          <a:p>
            <a:pPr algn="just"/>
            <a:r>
              <a:rPr lang="tr-TR" sz="1200" kern="1200" dirty="0" smtClean="0">
                <a:solidFill>
                  <a:schemeClr val="tx1"/>
                </a:solidFill>
                <a:effectLst/>
                <a:latin typeface="+mn-lt"/>
                <a:ea typeface="+mn-ea"/>
                <a:cs typeface="+mn-cs"/>
              </a:rPr>
              <a:t>(3) Bir bina veya yerleşke içerisinde birden fazla kurum, kuruluş, işletme olması durumunda, o bina veya yerleşke tarafından sıfır atık yönetim sisteminin kurulması konusunda ortak hareket edilebilir.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Atıkların biriktirilmesi, toplanması ve biriktirme ekipmanlarının özellikleri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15 – </a:t>
            </a:r>
            <a:r>
              <a:rPr lang="tr-TR" sz="1200" kern="1200" dirty="0" smtClean="0">
                <a:solidFill>
                  <a:schemeClr val="tx1"/>
                </a:solidFill>
                <a:effectLst/>
                <a:latin typeface="+mn-lt"/>
                <a:ea typeface="+mn-ea"/>
                <a:cs typeface="+mn-cs"/>
              </a:rPr>
              <a:t>(1) Sıfır atık yönetim sistemi kapsamında; evlerden ya da içerik veya yapısal olarak benzer olan ticari, endüstriyel işletmeler ile kurumlardan kaynaklanan geri kazanılabilir kağıt, cam, metal, plastik atıklar diğer atıklardan farklı biriktirme ekipmanında biriktirilir ve ayrı olarak toplanır. Kağıt, cam, metal ve plastik atıklar tek bir ekipman içerisinde biriktirilebileceği gibi malzeme cinslerine göre ayrı biriktirme de yapılabilir.</a:t>
            </a:r>
          </a:p>
          <a:p>
            <a:pPr algn="just"/>
            <a:r>
              <a:rPr lang="tr-TR" sz="1200" kern="1200" dirty="0" smtClean="0">
                <a:solidFill>
                  <a:schemeClr val="tx1"/>
                </a:solidFill>
                <a:effectLst/>
                <a:latin typeface="+mn-lt"/>
                <a:ea typeface="+mn-ea"/>
                <a:cs typeface="+mn-cs"/>
              </a:rPr>
              <a:t>(2) Atık pil, bitkisel atık yağ, atık elektrikli ve elektronik eşya ile diğer geri kazanılabilir atıklar ve büyük hacimli atıklar toplama noktalarına veya Atık Getirme Merkezlerine götürülür.</a:t>
            </a:r>
          </a:p>
          <a:p>
            <a:pPr algn="just"/>
            <a:r>
              <a:rPr lang="tr-TR" sz="1200" kern="1200" dirty="0" smtClean="0">
                <a:solidFill>
                  <a:schemeClr val="tx1"/>
                </a:solidFill>
                <a:effectLst/>
                <a:latin typeface="+mn-lt"/>
                <a:ea typeface="+mn-ea"/>
                <a:cs typeface="+mn-cs"/>
              </a:rPr>
              <a:t>(3) Kullanılacak biriktirme ekipmanlarında, ekipmanın rengi veya ekipman üzerindeki etiketlerde;</a:t>
            </a:r>
          </a:p>
          <a:p>
            <a:pPr algn="just"/>
            <a:r>
              <a:rPr lang="tr-TR" sz="1200" kern="1200" dirty="0" smtClean="0">
                <a:solidFill>
                  <a:schemeClr val="tx1"/>
                </a:solidFill>
                <a:effectLst/>
                <a:latin typeface="+mn-lt"/>
                <a:ea typeface="+mn-ea"/>
                <a:cs typeface="+mn-cs"/>
              </a:rPr>
              <a:t>a) Kağıt, cam, metal, plastik atıkların birlikte biriktirilmesi durumunda mavi, diğer atıklar için gri renk kullanılır.</a:t>
            </a:r>
          </a:p>
          <a:p>
            <a:pPr algn="just"/>
            <a:r>
              <a:rPr lang="tr-TR" sz="1200" kern="1200" dirty="0" smtClean="0">
                <a:solidFill>
                  <a:schemeClr val="tx1"/>
                </a:solidFill>
                <a:effectLst/>
                <a:latin typeface="+mn-lt"/>
                <a:ea typeface="+mn-ea"/>
                <a:cs typeface="+mn-cs"/>
              </a:rPr>
              <a:t>b) Malzeme cinslerine göre ayrı biriktirme yapılması durumunda kağıt atıklar için mavi, plastik atıklar için sarı, cam atıklar için yeşil, metal atıklar için gri renk kullanılır.</a:t>
            </a:r>
          </a:p>
          <a:p>
            <a:pPr algn="just"/>
            <a:r>
              <a:rPr lang="tr-TR" sz="1200" kern="1200" dirty="0" smtClean="0">
                <a:solidFill>
                  <a:schemeClr val="tx1"/>
                </a:solidFill>
                <a:effectLst/>
                <a:latin typeface="+mn-lt"/>
                <a:ea typeface="+mn-ea"/>
                <a:cs typeface="+mn-cs"/>
              </a:rPr>
              <a:t>c) </a:t>
            </a:r>
            <a:r>
              <a:rPr lang="tr-TR" sz="1200" kern="1200" dirty="0" err="1" smtClean="0">
                <a:solidFill>
                  <a:schemeClr val="tx1"/>
                </a:solidFill>
                <a:effectLst/>
                <a:latin typeface="+mn-lt"/>
                <a:ea typeface="+mn-ea"/>
                <a:cs typeface="+mn-cs"/>
              </a:rPr>
              <a:t>Biyobozunur</a:t>
            </a:r>
            <a:r>
              <a:rPr lang="tr-TR" sz="1200" kern="1200" dirty="0" smtClean="0">
                <a:solidFill>
                  <a:schemeClr val="tx1"/>
                </a:solidFill>
                <a:effectLst/>
                <a:latin typeface="+mn-lt"/>
                <a:ea typeface="+mn-ea"/>
                <a:cs typeface="+mn-cs"/>
              </a:rPr>
              <a:t> atıkların yoğun oluşum gösterdiği yerlerde, bu atıkların ayrı biriktirilmesi halinde kahverengi renk kullanılır.</a:t>
            </a:r>
          </a:p>
          <a:p>
            <a:pPr algn="just"/>
            <a:r>
              <a:rPr lang="tr-TR" sz="1200" kern="1200" dirty="0" smtClean="0">
                <a:solidFill>
                  <a:schemeClr val="tx1"/>
                </a:solidFill>
                <a:effectLst/>
                <a:latin typeface="+mn-lt"/>
                <a:ea typeface="+mn-ea"/>
                <a:cs typeface="+mn-cs"/>
              </a:rPr>
              <a:t>(4) Mahalli idareler tarafından konutlar ve kamuya açık alanlarda aşağıda yer alan hususlar çerçevesinde toplama gerçekleştirilir:</a:t>
            </a:r>
          </a:p>
          <a:p>
            <a:pPr algn="just"/>
            <a:r>
              <a:rPr lang="tr-TR" sz="1200" kern="1200" dirty="0" smtClean="0">
                <a:solidFill>
                  <a:schemeClr val="tx1"/>
                </a:solidFill>
                <a:effectLst/>
                <a:latin typeface="+mn-lt"/>
                <a:ea typeface="+mn-ea"/>
                <a:cs typeface="+mn-cs"/>
              </a:rPr>
              <a:t>a) Konutlardan toplama yapılırken kullanılacak biriktirme ekipmanlarında geri kazanılabilir atıklar için mavi, diğer atıklar için gri renk kullanılır.</a:t>
            </a:r>
          </a:p>
          <a:p>
            <a:pPr algn="just"/>
            <a:r>
              <a:rPr lang="tr-TR" sz="1200" kern="1200" dirty="0" smtClean="0">
                <a:solidFill>
                  <a:schemeClr val="tx1"/>
                </a:solidFill>
                <a:effectLst/>
                <a:latin typeface="+mn-lt"/>
                <a:ea typeface="+mn-ea"/>
                <a:cs typeface="+mn-cs"/>
              </a:rPr>
              <a:t>b) Cadde, sokak ve kamuya </a:t>
            </a:r>
            <a:r>
              <a:rPr lang="tr-TR" sz="1200" kern="1200" dirty="0" err="1" smtClean="0">
                <a:solidFill>
                  <a:schemeClr val="tx1"/>
                </a:solidFill>
                <a:effectLst/>
                <a:latin typeface="+mn-lt"/>
                <a:ea typeface="+mn-ea"/>
                <a:cs typeface="+mn-cs"/>
              </a:rPr>
              <a:t>kamuya</a:t>
            </a:r>
            <a:r>
              <a:rPr lang="tr-TR" sz="1200" kern="1200" dirty="0" smtClean="0">
                <a:solidFill>
                  <a:schemeClr val="tx1"/>
                </a:solidFill>
                <a:effectLst/>
                <a:latin typeface="+mn-lt"/>
                <a:ea typeface="+mn-ea"/>
                <a:cs typeface="+mn-cs"/>
              </a:rPr>
              <a:t> açık alanlara en az ikili set halinde ekipmanlar yerleştirilir, bu ekipmanlarda mavi ve gri renk kullanılır. İhtiyaca göre cam atıklar için yerleştirilecek ekipmanlarda yeşil renk kullanılır. </a:t>
            </a:r>
          </a:p>
          <a:p>
            <a:pPr algn="just"/>
            <a:r>
              <a:rPr lang="tr-TR" sz="1200" kern="1200" dirty="0" smtClean="0">
                <a:solidFill>
                  <a:schemeClr val="tx1"/>
                </a:solidFill>
                <a:effectLst/>
                <a:latin typeface="+mn-lt"/>
                <a:ea typeface="+mn-ea"/>
                <a:cs typeface="+mn-cs"/>
              </a:rPr>
              <a:t>c) Ekipmanların üzerinde hangi atıkların atılabileceği yazı ve/veya şekillerle belirtilir.</a:t>
            </a:r>
          </a:p>
          <a:p>
            <a:pPr algn="just"/>
            <a:r>
              <a:rPr lang="tr-TR" sz="1200" kern="1200" dirty="0" smtClean="0">
                <a:solidFill>
                  <a:schemeClr val="tx1"/>
                </a:solidFill>
                <a:effectLst/>
                <a:latin typeface="+mn-lt"/>
                <a:ea typeface="+mn-ea"/>
                <a:cs typeface="+mn-cs"/>
              </a:rPr>
              <a:t>(5) Atıkların biriktirilmesi ve toplanmasında bu Yönetmeliğin ek-5’inde verilen açıklamalara uygun olarak hareket edilir.</a:t>
            </a:r>
          </a:p>
          <a:p>
            <a:pPr algn="just"/>
            <a:r>
              <a:rPr lang="tr-TR" sz="1200" kern="1200" dirty="0" smtClean="0">
                <a:solidFill>
                  <a:schemeClr val="tx1"/>
                </a:solidFill>
                <a:effectLst/>
                <a:latin typeface="+mn-lt"/>
                <a:ea typeface="+mn-ea"/>
                <a:cs typeface="+mn-cs"/>
              </a:rPr>
              <a:t>(6) Bu maddede bahsi geçmeyen tehlikeli/tehlikesiz özellikteki diğer atıklar ile tıbbi atıkların yönetimi ilgili mevzuatı kapsamında sağlanarak sıfır atık yönetim sistemine dahil edilir.</a:t>
            </a:r>
          </a:p>
          <a:p>
            <a:pPr algn="just"/>
            <a:r>
              <a:rPr lang="tr-TR" sz="1200" kern="1200" dirty="0" smtClean="0">
                <a:solidFill>
                  <a:schemeClr val="tx1"/>
                </a:solidFill>
                <a:effectLst/>
                <a:latin typeface="+mn-lt"/>
                <a:ea typeface="+mn-ea"/>
                <a:cs typeface="+mn-cs"/>
              </a:rPr>
              <a:t>(7) Mahalli idareler, organize sanayi bölgeleri ve havalimanları tarafından sorumluluk alanlarına göre atık toplama ve taşıma sistemleri oluşturulurken Bakanlıkça hazırlanan kılavuzlar esas alınır.</a:t>
            </a:r>
          </a:p>
        </p:txBody>
      </p:sp>
      <p:sp>
        <p:nvSpPr>
          <p:cNvPr id="4" name="Slayt Numarası Yer Tutucusu 3"/>
          <p:cNvSpPr>
            <a:spLocks noGrp="1"/>
          </p:cNvSpPr>
          <p:nvPr>
            <p:ph type="sldNum" sz="quarter" idx="10"/>
          </p:nvPr>
        </p:nvSpPr>
        <p:spPr/>
        <p:txBody>
          <a:bodyPr/>
          <a:lstStyle/>
          <a:p>
            <a:fld id="{099469D0-7D8C-4E79-A21C-AF8DEFD5514D}" type="slidenum">
              <a:rPr lang="tr-TR" smtClean="0"/>
              <a:t>27</a:t>
            </a:fld>
            <a:endParaRPr lang="tr-TR"/>
          </a:p>
        </p:txBody>
      </p:sp>
    </p:spTree>
    <p:extLst>
      <p:ext uri="{BB962C8B-B14F-4D97-AF65-F5344CB8AC3E}">
        <p14:creationId xmlns:p14="http://schemas.microsoft.com/office/powerpoint/2010/main" val="18593110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DÖRDÜNCÜ BÖLÜM</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Belgesine İlişkin Esaslar</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belgesi sınıfları</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16 – </a:t>
            </a:r>
            <a:r>
              <a:rPr lang="tr-TR" sz="1200" kern="1200" dirty="0" smtClean="0">
                <a:solidFill>
                  <a:schemeClr val="tx1"/>
                </a:solidFill>
                <a:effectLst/>
                <a:latin typeface="+mn-lt"/>
                <a:ea typeface="+mn-ea"/>
                <a:cs typeface="+mn-cs"/>
              </a:rPr>
              <a:t>(1) Sıfır atık belgesi, temel, altın, gümüş ve platin olmak üzere dört seviyede düzenlenir.</a:t>
            </a:r>
          </a:p>
          <a:p>
            <a:pPr algn="just"/>
            <a:r>
              <a:rPr lang="tr-TR" sz="1200" kern="1200" dirty="0" smtClean="0">
                <a:solidFill>
                  <a:schemeClr val="tx1"/>
                </a:solidFill>
                <a:effectLst/>
                <a:latin typeface="+mn-lt"/>
                <a:ea typeface="+mn-ea"/>
                <a:cs typeface="+mn-cs"/>
              </a:rPr>
              <a:t>(2) Temel seviyede sıfır atık belgesi için kriterler bu Yönetmeliğin ek-3’ünde, gümüş, altın ve platin sıfır atık belgeleri için ise ek-4’te yer alır. </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belgesi alma yükümlülüğü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17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Sıfır atık yönetim sistemini kurmakla yükümlü ek-1 listedeki yerler, bu Yönetmeliğin 18 inci maddesinde tanımlanan süreç doğrultusunda temel seviyede Sıfır Atık Belgesi için müracaat ederler. Diğer yerler ise talep etmeleri halinde belge başvuru için müracaatta bulunabilir. Ancak, konutlar belediyelerin sıfır atık yönetim sistemi içerisinde değerlendirilir, ayrıca sıfır atık belgesi düzenlenmez.</a:t>
            </a:r>
          </a:p>
          <a:p>
            <a:pPr algn="just"/>
            <a:r>
              <a:rPr lang="tr-TR" sz="1200" kern="1200" dirty="0" smtClean="0">
                <a:solidFill>
                  <a:schemeClr val="tx1"/>
                </a:solidFill>
                <a:effectLst/>
                <a:latin typeface="+mn-lt"/>
                <a:ea typeface="+mn-ea"/>
                <a:cs typeface="+mn-cs"/>
              </a:rPr>
              <a:t>(2) Temel seviyede sıfır atık belgesine sahip yerlerden; organize sanayi bölgeleri, alışveriş merkezleri, havalimanları, tren ve otobüs terminalleri, yat limanları ve gemi limanları, 50 oda ve üstü konaklama kapasiteli turizm işletmeleri ile il belediyeleri ve nüfusu elli binin üzerindeki ilçe belediyeleri gümüş, altın veya platin nitelikteki sıfır atık belgesini almakla yükümlüdür.  Diğer yerler ise, talep etmeleri halinde gümüş, altın ve platin nitelikteki sıfır atık belgesi için başvuruda bulunabilirler.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belgesine başvuru ve başvurunun değerlendirilmesi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18 – </a:t>
            </a:r>
            <a:r>
              <a:rPr lang="tr-TR" sz="1200" kern="1200" dirty="0" smtClean="0">
                <a:solidFill>
                  <a:schemeClr val="tx1"/>
                </a:solidFill>
                <a:effectLst/>
                <a:latin typeface="+mn-lt"/>
                <a:ea typeface="+mn-ea"/>
                <a:cs typeface="+mn-cs"/>
              </a:rPr>
              <a:t>(1) Temel seviyedeki sıfır atık belgesi için;</a:t>
            </a:r>
          </a:p>
          <a:p>
            <a:pPr algn="just"/>
            <a:r>
              <a:rPr lang="tr-TR" sz="1200" kern="1200" dirty="0" smtClean="0">
                <a:solidFill>
                  <a:schemeClr val="tx1"/>
                </a:solidFill>
                <a:effectLst/>
                <a:latin typeface="+mn-lt"/>
                <a:ea typeface="+mn-ea"/>
                <a:cs typeface="+mn-cs"/>
              </a:rPr>
              <a:t>a) Belge başvurusu ek-3’te yer alan kriterler doğrultusunda sıfır atık yönetim sistemini kuran bina ve yerleşkeler ile mahalli idareler için yapılır. Bir bina veya yerleşke içerisinde birden fazla kurum, kuruluş, işletme olması durumunda, o bina veya yerleşke tarafından ortak başvuru yapılabilir.</a:t>
            </a:r>
          </a:p>
          <a:p>
            <a:pPr algn="just"/>
            <a:r>
              <a:rPr lang="tr-TR" sz="1200" kern="1200" dirty="0" smtClean="0">
                <a:solidFill>
                  <a:schemeClr val="tx1"/>
                </a:solidFill>
                <a:effectLst/>
                <a:latin typeface="+mn-lt"/>
                <a:ea typeface="+mn-ea"/>
                <a:cs typeface="+mn-cs"/>
              </a:rPr>
              <a:t>b) Başvurular sıfır atık yönetim sistemini kuran kurum/kuruluş/işletmelerin her bina ve yerleşkesi için ayrı gerçekleştirilir.</a:t>
            </a:r>
          </a:p>
          <a:p>
            <a:pPr algn="just"/>
            <a:r>
              <a:rPr lang="tr-TR" sz="1200" kern="1200" dirty="0" smtClean="0">
                <a:solidFill>
                  <a:schemeClr val="tx1"/>
                </a:solidFill>
                <a:effectLst/>
                <a:latin typeface="+mn-lt"/>
                <a:ea typeface="+mn-ea"/>
                <a:cs typeface="+mn-cs"/>
              </a:rPr>
              <a:t>c) Başvurular sıfır atık bilgi sistemi üzerinden çevre görevlisi tarafından yapılır. Başvuru esnasında, kurulan sisteme ilişkin sıfır atık bilgi sistemi üzerinden talep edilen bilgi ve belgelerin sunulması zorunludur. Bu bilgi ve belgelere yönelik talep edilen yazılı ve görsel her türlü doküman başvuru sahibi tarafından sıfır atık bilgi sistemine yüklenir. Gerekli görülmesi halinde ek bilgi ve belge talep edilebilir. </a:t>
            </a:r>
          </a:p>
          <a:p>
            <a:pPr algn="just"/>
            <a:r>
              <a:rPr lang="tr-TR" sz="1200" kern="1200" dirty="0" smtClean="0">
                <a:solidFill>
                  <a:schemeClr val="tx1"/>
                </a:solidFill>
                <a:effectLst/>
                <a:latin typeface="+mn-lt"/>
                <a:ea typeface="+mn-ea"/>
                <a:cs typeface="+mn-cs"/>
              </a:rPr>
              <a:t>ç) Yapılan başvurular il müdürlüğü tarafından değerlendirmeye alınır. Sıfır atık bilgi sistemine yüklenen bilgi ve belgelerin değerlendirme için yeterli görülmemesi halinde, il müdürlüğü tarafından yerinde incelemelerde bulunulur. </a:t>
            </a:r>
          </a:p>
          <a:p>
            <a:pPr algn="just"/>
            <a:r>
              <a:rPr lang="tr-TR" sz="1200" kern="1200" dirty="0" smtClean="0">
                <a:solidFill>
                  <a:schemeClr val="tx1"/>
                </a:solidFill>
                <a:effectLst/>
                <a:latin typeface="+mn-lt"/>
                <a:ea typeface="+mn-ea"/>
                <a:cs typeface="+mn-cs"/>
              </a:rPr>
              <a:t>d) Yapılan değerlendirme sonucunda ek-3’te yer alan kriterleri sağladığı tespit edilen yerlere temel seviyede Sıfır Atık Belgesi düzenlenir. Uygun bulunmayan başvurular gerekli düzeltmelerin yapılması için bilgi sistemi üzerinden iade edilir.</a:t>
            </a:r>
          </a:p>
          <a:p>
            <a:pPr algn="just"/>
            <a:r>
              <a:rPr lang="tr-TR" sz="1200" kern="1200" dirty="0" smtClean="0">
                <a:solidFill>
                  <a:schemeClr val="tx1"/>
                </a:solidFill>
                <a:effectLst/>
                <a:latin typeface="+mn-lt"/>
                <a:ea typeface="+mn-ea"/>
                <a:cs typeface="+mn-cs"/>
              </a:rPr>
              <a:t>(2) Gümüş, altın, platin seviyelerindeki sıfır atık belgesi için;</a:t>
            </a:r>
          </a:p>
          <a:p>
            <a:pPr algn="just"/>
            <a:r>
              <a:rPr lang="tr-TR" sz="1200" kern="1200" dirty="0" smtClean="0">
                <a:solidFill>
                  <a:schemeClr val="tx1"/>
                </a:solidFill>
                <a:effectLst/>
                <a:latin typeface="+mn-lt"/>
                <a:ea typeface="+mn-ea"/>
                <a:cs typeface="+mn-cs"/>
              </a:rPr>
              <a:t>a) Bu Yönetmeliğin 17 </a:t>
            </a:r>
            <a:r>
              <a:rPr lang="tr-TR" sz="1200" kern="1200" dirty="0" err="1" smtClean="0">
                <a:solidFill>
                  <a:schemeClr val="tx1"/>
                </a:solidFill>
                <a:effectLst/>
                <a:latin typeface="+mn-lt"/>
                <a:ea typeface="+mn-ea"/>
                <a:cs typeface="+mn-cs"/>
              </a:rPr>
              <a:t>nci</a:t>
            </a:r>
            <a:r>
              <a:rPr lang="tr-TR" sz="1200" kern="1200" dirty="0" smtClean="0">
                <a:solidFill>
                  <a:schemeClr val="tx1"/>
                </a:solidFill>
                <a:effectLst/>
                <a:latin typeface="+mn-lt"/>
                <a:ea typeface="+mn-ea"/>
                <a:cs typeface="+mn-cs"/>
              </a:rPr>
              <a:t> maddesinin ikinci fıkrasında yükümlülüğü bulunan yerler, temel seviyedeki sıfır atık belgesinin alınmasını takip eden on iki aylık süre sonunda bir yıllık çalışmaya istinaden ek-4’te yer alan puanlama kriterlerine esas bilgi ve belgeleri sıfır atık bilgi sistemine yükleyerek müracaat ederler. Diğer yerler ise talep etmeleri halinde bu belgeler için başvuruda bulunabilirler. Ek-4/A’da mahalli idareler için puanlama kriterleri, ek-4/B’de ise bina ve yerleşkeler için puanlama kriteri yer almaktadır. </a:t>
            </a:r>
          </a:p>
          <a:p>
            <a:pPr algn="just"/>
            <a:r>
              <a:rPr lang="tr-TR" sz="1200" kern="1200" dirty="0" smtClean="0">
                <a:solidFill>
                  <a:schemeClr val="tx1"/>
                </a:solidFill>
                <a:effectLst/>
                <a:latin typeface="+mn-lt"/>
                <a:ea typeface="+mn-ea"/>
                <a:cs typeface="+mn-cs"/>
              </a:rPr>
              <a:t>b) Yapılan başvurular il müdürlüğü tarafından değerlendirmeye alınır. Puanlamaya esas bilgi ve belgelerin ek-4’teki kriterler doğrultusunda değerlendirilmesi sonucunda sıfır atık belgesi, elde edilen puana göre en yüksek seviyeye doğru gümüş, altın veya platin olarak üç seviyede düzenlenir. Üç seviyeden herhangi biri için gerekli puanın sağlanmadığının tespiti halinde başvuru iade edilir. Başvurusu iade olan yerler gerekli şartları sağlayarak yeniden müracaatta bulunurlar.</a:t>
            </a:r>
          </a:p>
          <a:p>
            <a:pPr algn="just"/>
            <a:r>
              <a:rPr lang="tr-TR" sz="1200" kern="1200" dirty="0" smtClean="0">
                <a:solidFill>
                  <a:schemeClr val="tx1"/>
                </a:solidFill>
                <a:effectLst/>
                <a:latin typeface="+mn-lt"/>
                <a:ea typeface="+mn-ea"/>
                <a:cs typeface="+mn-cs"/>
              </a:rPr>
              <a:t>c) Belge seviyesinin arttırılmasının talep edilmesi halinde, talep sahibi tarafından ek bilgi ve belgeler sıfır atık bilgi sistemine aktarılarak yeni kayıt oluşturulur ve yeniden değerlendirmeye alınır. Yapılacak değerlendirme sonucunda uygun bulunması durumunda belgenin seviyesi yükseltilerek, yeni seviyeye uygun sıfır atık belgesi düzenlenir.</a:t>
            </a:r>
          </a:p>
          <a:p>
            <a:pPr algn="just"/>
            <a:r>
              <a:rPr lang="tr-TR" sz="1200" kern="1200" dirty="0" smtClean="0">
                <a:solidFill>
                  <a:schemeClr val="tx1"/>
                </a:solidFill>
                <a:effectLst/>
                <a:latin typeface="+mn-lt"/>
                <a:ea typeface="+mn-ea"/>
                <a:cs typeface="+mn-cs"/>
              </a:rPr>
              <a:t>(3) Sıfır atık belgelerinin geçerliliği beş yıldır. Belge alma yükümlülüğü bulunan yerler, belge geçerlilik süresi dolmadan üç ay önce belgenin yenilenmesi için başvuruda bulunurlar. Başvuru sahibinin bu Yönetmeliğin 17 </a:t>
            </a:r>
            <a:r>
              <a:rPr lang="tr-TR" sz="1200" kern="1200" dirty="0" err="1" smtClean="0">
                <a:solidFill>
                  <a:schemeClr val="tx1"/>
                </a:solidFill>
                <a:effectLst/>
                <a:latin typeface="+mn-lt"/>
                <a:ea typeface="+mn-ea"/>
                <a:cs typeface="+mn-cs"/>
              </a:rPr>
              <a:t>nci</a:t>
            </a:r>
            <a:r>
              <a:rPr lang="tr-TR" sz="1200" kern="1200" dirty="0" smtClean="0">
                <a:solidFill>
                  <a:schemeClr val="tx1"/>
                </a:solidFill>
                <a:effectLst/>
                <a:latin typeface="+mn-lt"/>
                <a:ea typeface="+mn-ea"/>
                <a:cs typeface="+mn-cs"/>
              </a:rPr>
              <a:t> maddesinde belirtilen yükümlülükleri doğrultusunda ek-3 ve/veya ek-4’teki kriterlere göre İl Müdürlüğü tarafından yeniden değerlendirme yapılır ve uygun bulunması halinde belge yeniden düzenlenir.</a:t>
            </a:r>
          </a:p>
          <a:p>
            <a:pPr algn="just"/>
            <a:r>
              <a:rPr lang="tr-TR" sz="1200" kern="1200" dirty="0" smtClean="0">
                <a:solidFill>
                  <a:schemeClr val="tx1"/>
                </a:solidFill>
                <a:effectLst/>
                <a:latin typeface="+mn-lt"/>
                <a:ea typeface="+mn-ea"/>
                <a:cs typeface="+mn-cs"/>
              </a:rPr>
              <a:t>(4) Sıfır atık belgesi verilmesi, seviyesinin arttırılması, yenilenmesi ve güncellenmesi için ödenecek bedel ve tarifeler her yıl Bakanlık tarafından belirlenir.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belge esaslarına aykırılık ve belgenin iptal edilmesi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19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Sıfır atık bilgi sistemi üzerinden yapılması gereken beyanları yapmayanlar ile denetimler sırasında sıfır atık yönetim sistemini uygulamadığı ve verilen belgenin sürekliliğini sağlamadığı tespit edilen yerler uyarılarak en fazla üç ay iyileştirme süresi verilir. Verilen süre sonunda;</a:t>
            </a:r>
          </a:p>
          <a:p>
            <a:pPr lvl="0" algn="just"/>
            <a:r>
              <a:rPr lang="tr-TR" sz="1200" kern="1200" dirty="0" smtClean="0">
                <a:solidFill>
                  <a:schemeClr val="tx1"/>
                </a:solidFill>
                <a:effectLst/>
                <a:latin typeface="+mn-lt"/>
                <a:ea typeface="+mn-ea"/>
                <a:cs typeface="+mn-cs"/>
              </a:rPr>
              <a:t>Gerekli iyileştirmenin yapıldığının tespit edilmesi durumunda sıfır atık belgesi geçerliliğini sürdürür.</a:t>
            </a:r>
          </a:p>
          <a:p>
            <a:pPr lvl="0" algn="just"/>
            <a:r>
              <a:rPr lang="tr-TR" sz="1200" kern="1200" dirty="0" smtClean="0">
                <a:solidFill>
                  <a:schemeClr val="tx1"/>
                </a:solidFill>
                <a:effectLst/>
                <a:latin typeface="+mn-lt"/>
                <a:ea typeface="+mn-ea"/>
                <a:cs typeface="+mn-cs"/>
              </a:rPr>
              <a:t>Gerekli iyileştirmenin mevcut belge seviyesinin sürekliliğini sağlayacak düzeyde olmadığı tespit edilen yerler ile gerekli iyileştirmenin yapılmadığı tespit edilen yerlerin sıfır atık belgeleri iptal edilir.</a:t>
            </a:r>
          </a:p>
          <a:p>
            <a:pPr algn="just"/>
            <a:r>
              <a:rPr lang="tr-TR" sz="1200" kern="1200" dirty="0" smtClean="0">
                <a:solidFill>
                  <a:schemeClr val="tx1"/>
                </a:solidFill>
                <a:effectLst/>
                <a:latin typeface="+mn-lt"/>
                <a:ea typeface="+mn-ea"/>
                <a:cs typeface="+mn-cs"/>
              </a:rPr>
              <a:t>(2) Bu Yönetmeliğin 20 </a:t>
            </a:r>
            <a:r>
              <a:rPr lang="tr-TR" sz="1200" kern="1200" dirty="0" err="1" smtClean="0">
                <a:solidFill>
                  <a:schemeClr val="tx1"/>
                </a:solidFill>
                <a:effectLst/>
                <a:latin typeface="+mn-lt"/>
                <a:ea typeface="+mn-ea"/>
                <a:cs typeface="+mn-cs"/>
              </a:rPr>
              <a:t>nci</a:t>
            </a:r>
            <a:r>
              <a:rPr lang="tr-TR" sz="1200" kern="1200" dirty="0" smtClean="0">
                <a:solidFill>
                  <a:schemeClr val="tx1"/>
                </a:solidFill>
                <a:effectLst/>
                <a:latin typeface="+mn-lt"/>
                <a:ea typeface="+mn-ea"/>
                <a:cs typeface="+mn-cs"/>
              </a:rPr>
              <a:t> maddesi gereğince meydana gelen değişiklik durumlarının bildirilmemesinin tespiti halinde, sıfır atık belgesi geçerliliğini yitirir.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Adres veya diğer değişiklik durumları</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20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Sıfır atık belgesinin alınmasına esas teşkil eden ve sıfır atık bilgi sistemi üzerinden sunulan bilgi ve belgelerde değişiklik olması halinde değişikliği takip eden otuz takvim günü içerisinde sıfır atık bilgi sistemi üzerinden gerekli bildirimde bulunulur ve belge geçerliliğini korur.</a:t>
            </a:r>
          </a:p>
          <a:p>
            <a:pPr algn="just"/>
            <a:r>
              <a:rPr lang="tr-TR" sz="1200" kern="1200" dirty="0" smtClean="0">
                <a:solidFill>
                  <a:schemeClr val="tx1"/>
                </a:solidFill>
                <a:effectLst/>
                <a:latin typeface="+mn-lt"/>
                <a:ea typeface="+mn-ea"/>
                <a:cs typeface="+mn-cs"/>
              </a:rPr>
              <a:t>(2) Uygulamada değişiklik olması halinde söz konusu değişiklikler mevcut uygulamayı aksatmayacak şekilde sıfır atık yönetim sistemine entegre edilerek değişikliği takip eden otuz takvim günü içerisinde sıfır atık bilgi sistemi üzerinden gerekli bildirimde bulunulur ve belge geçerliliğini korur.</a:t>
            </a:r>
          </a:p>
          <a:p>
            <a:pPr algn="just"/>
            <a:r>
              <a:rPr lang="tr-TR" sz="1200" kern="1200" dirty="0" smtClean="0">
                <a:solidFill>
                  <a:schemeClr val="tx1"/>
                </a:solidFill>
                <a:effectLst/>
                <a:latin typeface="+mn-lt"/>
                <a:ea typeface="+mn-ea"/>
                <a:cs typeface="+mn-cs"/>
              </a:rPr>
              <a:t> (3) Sıfır atık yönetim sistemi uygulanan bina ve yerleşkelerden taşınılması durumunda sıfır atık belgesi geçerliliğini yitirir.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Sıfır atık belgesine sahip yerlerin denetimi ve izlenmesi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21 – </a:t>
            </a:r>
            <a:r>
              <a:rPr lang="tr-TR" sz="1200" kern="1200" dirty="0" smtClean="0">
                <a:solidFill>
                  <a:schemeClr val="tx1"/>
                </a:solidFill>
                <a:effectLst/>
                <a:latin typeface="+mn-lt"/>
                <a:ea typeface="+mn-ea"/>
                <a:cs typeface="+mn-cs"/>
              </a:rPr>
              <a:t>(1) Sıfır atık belgesine sahip yerler il müdürlükleri tarafından asgari iki yılda bir olmak üzere denetlenir.</a:t>
            </a:r>
          </a:p>
          <a:p>
            <a:pPr algn="just"/>
            <a:r>
              <a:rPr lang="tr-TR" sz="1200" kern="1200" dirty="0" smtClean="0">
                <a:solidFill>
                  <a:schemeClr val="tx1"/>
                </a:solidFill>
                <a:effectLst/>
                <a:latin typeface="+mn-lt"/>
                <a:ea typeface="+mn-ea"/>
                <a:cs typeface="+mn-cs"/>
              </a:rPr>
              <a:t>(2)	Yapılan denetimlerde, belge sahibi yerlerin bu Yönetmelikte belirlenmiş belge esaslarına ve kriterlerine uygun olarak faaliyetlerini sürdürüp sürdürmediği kontrol edilir.</a:t>
            </a:r>
          </a:p>
          <a:p>
            <a:pPr algn="just"/>
            <a:r>
              <a:rPr lang="tr-TR" sz="1200" kern="1200" dirty="0" smtClean="0">
                <a:solidFill>
                  <a:schemeClr val="tx1"/>
                </a:solidFill>
                <a:effectLst/>
                <a:latin typeface="+mn-lt"/>
                <a:ea typeface="+mn-ea"/>
                <a:cs typeface="+mn-cs"/>
              </a:rPr>
              <a:t>(3) Yapılan denetimde uygunsuzluğun tespiti durumunda bu Yönetmeliğin 19 uncu maddesinde belirtilen hükümler uygulanır. </a:t>
            </a:r>
          </a:p>
        </p:txBody>
      </p:sp>
      <p:sp>
        <p:nvSpPr>
          <p:cNvPr id="4" name="Slayt Numarası Yer Tutucusu 3"/>
          <p:cNvSpPr>
            <a:spLocks noGrp="1"/>
          </p:cNvSpPr>
          <p:nvPr>
            <p:ph type="sldNum" sz="quarter" idx="10"/>
          </p:nvPr>
        </p:nvSpPr>
        <p:spPr/>
        <p:txBody>
          <a:bodyPr/>
          <a:lstStyle/>
          <a:p>
            <a:fld id="{099469D0-7D8C-4E79-A21C-AF8DEFD5514D}" type="slidenum">
              <a:rPr lang="tr-TR" smtClean="0"/>
              <a:t>28</a:t>
            </a:fld>
            <a:endParaRPr lang="tr-TR"/>
          </a:p>
        </p:txBody>
      </p:sp>
    </p:spTree>
    <p:extLst>
      <p:ext uri="{BB962C8B-B14F-4D97-AF65-F5344CB8AC3E}">
        <p14:creationId xmlns:p14="http://schemas.microsoft.com/office/powerpoint/2010/main" val="3351998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smtClean="0">
                <a:solidFill>
                  <a:schemeClr val="tx1"/>
                </a:solidFill>
                <a:effectLst/>
                <a:latin typeface="+mn-lt"/>
                <a:ea typeface="+mn-ea"/>
                <a:cs typeface="+mn-cs"/>
              </a:rPr>
              <a:t>.</a:t>
            </a:r>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29</a:t>
            </a:fld>
            <a:endParaRPr lang="tr-TR"/>
          </a:p>
        </p:txBody>
      </p:sp>
    </p:spTree>
    <p:extLst>
      <p:ext uri="{BB962C8B-B14F-4D97-AF65-F5344CB8AC3E}">
        <p14:creationId xmlns:p14="http://schemas.microsoft.com/office/powerpoint/2010/main" val="77553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b="1" dirty="0" smtClean="0"/>
              <a:t>MADDE 2 – </a:t>
            </a:r>
            <a:r>
              <a:rPr lang="tr-TR" dirty="0" smtClean="0"/>
              <a:t>(1) Bu Yönetmelik;</a:t>
            </a:r>
          </a:p>
          <a:p>
            <a:pPr algn="just"/>
            <a:r>
              <a:rPr lang="tr-TR" dirty="0" smtClean="0"/>
              <a:t>a) Sıfır atık yönetim sistemine ilişkin genel ilkeler ile uygulama esaslarının belirlenmesine, </a:t>
            </a:r>
          </a:p>
          <a:p>
            <a:pPr algn="just"/>
            <a:r>
              <a:rPr lang="tr-TR" dirty="0" smtClean="0"/>
              <a:t>b) Mahalli idareler ve ek-1 listede tanımlı diğer yerlerde sıfır atık yönetim sisteminin kurulmasına, ilişkin iş ve işlemler ile tüm tarafların görev, yetki ve yükümlülüklerini kapsar.</a:t>
            </a:r>
          </a:p>
          <a:p>
            <a:pPr algn="just"/>
            <a:r>
              <a:rPr lang="tr-TR" dirty="0" smtClean="0"/>
              <a:t>(2) Bu maddenin birinci fıkrasında belirtilen yerler haricinde gönüllülük esasına dayalı olarak sıfır atık yönetim sistemini kurmak isteyenlere ilişkin tüm iş ve işlemler de bu Yönetmelik kapsamındadır. </a:t>
            </a:r>
          </a:p>
        </p:txBody>
      </p:sp>
      <p:sp>
        <p:nvSpPr>
          <p:cNvPr id="4" name="Slayt Numarası Yer Tutucusu 3"/>
          <p:cNvSpPr>
            <a:spLocks noGrp="1"/>
          </p:cNvSpPr>
          <p:nvPr>
            <p:ph type="sldNum" sz="quarter" idx="10"/>
          </p:nvPr>
        </p:nvSpPr>
        <p:spPr/>
        <p:txBody>
          <a:bodyPr/>
          <a:lstStyle/>
          <a:p>
            <a:fld id="{099469D0-7D8C-4E79-A21C-AF8DEFD5514D}" type="slidenum">
              <a:rPr lang="tr-TR" smtClean="0"/>
              <a:t>3</a:t>
            </a:fld>
            <a:endParaRPr lang="tr-TR"/>
          </a:p>
        </p:txBody>
      </p:sp>
    </p:spTree>
    <p:extLst>
      <p:ext uri="{BB962C8B-B14F-4D97-AF65-F5344CB8AC3E}">
        <p14:creationId xmlns:p14="http://schemas.microsoft.com/office/powerpoint/2010/main" val="29774431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smtClean="0">
                <a:solidFill>
                  <a:schemeClr val="tx1"/>
                </a:solidFill>
                <a:effectLst/>
                <a:latin typeface="+mn-lt"/>
                <a:ea typeface="+mn-ea"/>
                <a:cs typeface="+mn-cs"/>
              </a:rPr>
              <a:t>.</a:t>
            </a:r>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30</a:t>
            </a:fld>
            <a:endParaRPr lang="tr-TR"/>
          </a:p>
        </p:txBody>
      </p:sp>
    </p:spTree>
    <p:extLst>
      <p:ext uri="{BB962C8B-B14F-4D97-AF65-F5344CB8AC3E}">
        <p14:creationId xmlns:p14="http://schemas.microsoft.com/office/powerpoint/2010/main" val="34564085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smtClean="0">
                <a:solidFill>
                  <a:schemeClr val="tx1"/>
                </a:solidFill>
                <a:effectLst/>
                <a:latin typeface="+mn-lt"/>
                <a:ea typeface="+mn-ea"/>
                <a:cs typeface="+mn-cs"/>
              </a:rPr>
              <a:t>.</a:t>
            </a:r>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31</a:t>
            </a:fld>
            <a:endParaRPr lang="tr-TR"/>
          </a:p>
        </p:txBody>
      </p:sp>
    </p:spTree>
    <p:extLst>
      <p:ext uri="{BB962C8B-B14F-4D97-AF65-F5344CB8AC3E}">
        <p14:creationId xmlns:p14="http://schemas.microsoft.com/office/powerpoint/2010/main" val="5402180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smtClean="0">
                <a:solidFill>
                  <a:schemeClr val="tx1"/>
                </a:solidFill>
                <a:effectLst/>
                <a:latin typeface="+mn-lt"/>
                <a:ea typeface="+mn-ea"/>
                <a:cs typeface="+mn-cs"/>
              </a:rPr>
              <a:t>.</a:t>
            </a:r>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32</a:t>
            </a:fld>
            <a:endParaRPr lang="tr-TR"/>
          </a:p>
        </p:txBody>
      </p:sp>
    </p:spTree>
    <p:extLst>
      <p:ext uri="{BB962C8B-B14F-4D97-AF65-F5344CB8AC3E}">
        <p14:creationId xmlns:p14="http://schemas.microsoft.com/office/powerpoint/2010/main" val="38625784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DÖRDÜNCÜ BÖLÜM</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Çeşitli ve Son Hükümler</a:t>
            </a:r>
            <a:endParaRPr lang="tr-TR" sz="1200" kern="1200" dirty="0" smtClean="0">
              <a:solidFill>
                <a:schemeClr val="tx1"/>
              </a:solidFill>
              <a:effectLst/>
              <a:latin typeface="+mn-lt"/>
              <a:ea typeface="+mn-ea"/>
              <a:cs typeface="+mn-cs"/>
            </a:endParaRP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Sıfır atık koordinasyon kurulu</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22 – </a:t>
            </a:r>
            <a:r>
              <a:rPr lang="tr-TR" sz="1200" kern="1200" dirty="0" smtClean="0">
                <a:solidFill>
                  <a:schemeClr val="tx1"/>
                </a:solidFill>
                <a:effectLst/>
                <a:latin typeface="+mn-lt"/>
                <a:ea typeface="+mn-ea"/>
                <a:cs typeface="+mn-cs"/>
              </a:rPr>
              <a:t>(1) Sıfır atık koordinasyon kurulu kamu kurum/kuruluşları ve ilgili sektör temsilcilerinden oluşur.</a:t>
            </a:r>
          </a:p>
          <a:p>
            <a:pPr algn="just"/>
            <a:r>
              <a:rPr lang="tr-TR" sz="1200" kern="1200" dirty="0" smtClean="0">
                <a:solidFill>
                  <a:schemeClr val="tx1"/>
                </a:solidFill>
                <a:effectLst/>
                <a:latin typeface="+mn-lt"/>
                <a:ea typeface="+mn-ea"/>
                <a:cs typeface="+mn-cs"/>
              </a:rPr>
              <a:t> (2) Koordinasyon kurulu, yılda en az bir kere Bakanlığın belirleyeceği gündemle Bakanlık temsilcisinin başkanlığında toplanır. Kurulun sekretarya hizmetleri, Bakanlık tarafından yürütülür. Toplantı yer ve zamanı ile gündemine ilişkin hususlar, toplantı tarihinden en az on beş gün önce Bakanlık tarafından üyelere bildirilir.</a:t>
            </a:r>
          </a:p>
          <a:p>
            <a:pPr algn="just"/>
            <a:r>
              <a:rPr lang="tr-TR" sz="1200" kern="1200" dirty="0" smtClean="0">
                <a:solidFill>
                  <a:schemeClr val="tx1"/>
                </a:solidFill>
                <a:effectLst/>
                <a:latin typeface="+mn-lt"/>
                <a:ea typeface="+mn-ea"/>
                <a:cs typeface="+mn-cs"/>
              </a:rPr>
              <a:t>(3) Koordinasyon kurulu, bu Yönetmelik doğrultusunda yürütülen çalışmaları ve uygulamaları değerlendirerek tavsiye kararları alır.</a:t>
            </a:r>
          </a:p>
          <a:p>
            <a:pPr algn="just"/>
            <a:r>
              <a:rPr lang="tr-TR" sz="1200" kern="1200" dirty="0" smtClean="0">
                <a:solidFill>
                  <a:schemeClr val="tx1"/>
                </a:solidFill>
                <a:effectLst/>
                <a:latin typeface="+mn-lt"/>
                <a:ea typeface="+mn-ea"/>
                <a:cs typeface="+mn-cs"/>
              </a:rPr>
              <a:t>(4)	Koordinasyon kurulu, sıfır atık koordinasyon kurulu çalışma usul ve esaslarına göre çalışmalarını yürütür.</a:t>
            </a:r>
          </a:p>
        </p:txBody>
      </p:sp>
      <p:sp>
        <p:nvSpPr>
          <p:cNvPr id="4" name="Slayt Numarası Yer Tutucusu 3"/>
          <p:cNvSpPr>
            <a:spLocks noGrp="1"/>
          </p:cNvSpPr>
          <p:nvPr>
            <p:ph type="sldNum" sz="quarter" idx="10"/>
          </p:nvPr>
        </p:nvSpPr>
        <p:spPr/>
        <p:txBody>
          <a:bodyPr/>
          <a:lstStyle/>
          <a:p>
            <a:fld id="{099469D0-7D8C-4E79-A21C-AF8DEFD5514D}" type="slidenum">
              <a:rPr lang="tr-TR" smtClean="0"/>
              <a:t>33</a:t>
            </a:fld>
            <a:endParaRPr lang="tr-TR"/>
          </a:p>
        </p:txBody>
      </p:sp>
    </p:spTree>
    <p:extLst>
      <p:ext uri="{BB962C8B-B14F-4D97-AF65-F5344CB8AC3E}">
        <p14:creationId xmlns:p14="http://schemas.microsoft.com/office/powerpoint/2010/main" val="30031723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DÖRDÜNCÜ BÖLÜM</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Çeşitli ve Son Hükümler</a:t>
            </a:r>
            <a:endParaRPr lang="tr-TR" sz="1200" kern="1200" dirty="0" smtClean="0">
              <a:solidFill>
                <a:schemeClr val="tx1"/>
              </a:solidFill>
              <a:effectLst/>
              <a:latin typeface="+mn-lt"/>
              <a:ea typeface="+mn-ea"/>
              <a:cs typeface="+mn-cs"/>
            </a:endParaRP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Sıfır atık koordinasyon kurulu</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22 – </a:t>
            </a:r>
            <a:r>
              <a:rPr lang="tr-TR" sz="1200" kern="1200" dirty="0" smtClean="0">
                <a:solidFill>
                  <a:schemeClr val="tx1"/>
                </a:solidFill>
                <a:effectLst/>
                <a:latin typeface="+mn-lt"/>
                <a:ea typeface="+mn-ea"/>
                <a:cs typeface="+mn-cs"/>
              </a:rPr>
              <a:t>(1) Sıfır atık koordinasyon kurulu kamu kurum/kuruluşları ve ilgili sektör temsilcilerinden oluşur.</a:t>
            </a:r>
          </a:p>
          <a:p>
            <a:pPr algn="just"/>
            <a:r>
              <a:rPr lang="tr-TR" sz="1200" kern="1200" dirty="0" smtClean="0">
                <a:solidFill>
                  <a:schemeClr val="tx1"/>
                </a:solidFill>
                <a:effectLst/>
                <a:latin typeface="+mn-lt"/>
                <a:ea typeface="+mn-ea"/>
                <a:cs typeface="+mn-cs"/>
              </a:rPr>
              <a:t> (2) Koordinasyon kurulu, yılda en az bir kere Bakanlığın belirleyeceği gündemle Bakanlık temsilcisinin başkanlığında toplanır. Kurulun sekretarya hizmetleri, Bakanlık tarafından yürütülür. Toplantı yer ve zamanı ile gündemine ilişkin hususlar, toplantı tarihinden en az on beş gün önce Bakanlık tarafından üyelere bildirilir.</a:t>
            </a:r>
          </a:p>
          <a:p>
            <a:pPr algn="just"/>
            <a:r>
              <a:rPr lang="tr-TR" sz="1200" kern="1200" dirty="0" smtClean="0">
                <a:solidFill>
                  <a:schemeClr val="tx1"/>
                </a:solidFill>
                <a:effectLst/>
                <a:latin typeface="+mn-lt"/>
                <a:ea typeface="+mn-ea"/>
                <a:cs typeface="+mn-cs"/>
              </a:rPr>
              <a:t>(3) Koordinasyon kurulu, bu Yönetmelik doğrultusunda yürütülen çalışmaları ve uygulamaları değerlendirerek tavsiye kararları alır.</a:t>
            </a:r>
          </a:p>
          <a:p>
            <a:pPr algn="just"/>
            <a:r>
              <a:rPr lang="tr-TR" sz="1200" kern="1200" dirty="0" smtClean="0">
                <a:solidFill>
                  <a:schemeClr val="tx1"/>
                </a:solidFill>
                <a:effectLst/>
                <a:latin typeface="+mn-lt"/>
                <a:ea typeface="+mn-ea"/>
                <a:cs typeface="+mn-cs"/>
              </a:rPr>
              <a:t>(4)	Koordinasyon kurulu, sıfır atık koordinasyon kurulu çalışma usul ve esaslarına göre çalışmalarını yürütür.</a:t>
            </a:r>
          </a:p>
        </p:txBody>
      </p:sp>
      <p:sp>
        <p:nvSpPr>
          <p:cNvPr id="4" name="Slayt Numarası Yer Tutucusu 3"/>
          <p:cNvSpPr>
            <a:spLocks noGrp="1"/>
          </p:cNvSpPr>
          <p:nvPr>
            <p:ph type="sldNum" sz="quarter" idx="10"/>
          </p:nvPr>
        </p:nvSpPr>
        <p:spPr/>
        <p:txBody>
          <a:bodyPr/>
          <a:lstStyle/>
          <a:p>
            <a:fld id="{099469D0-7D8C-4E79-A21C-AF8DEFD5514D}" type="slidenum">
              <a:rPr lang="tr-TR" smtClean="0"/>
              <a:t>34</a:t>
            </a:fld>
            <a:endParaRPr lang="tr-TR"/>
          </a:p>
        </p:txBody>
      </p:sp>
    </p:spTree>
    <p:extLst>
      <p:ext uri="{BB962C8B-B14F-4D97-AF65-F5344CB8AC3E}">
        <p14:creationId xmlns:p14="http://schemas.microsoft.com/office/powerpoint/2010/main" val="20130973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DÖRDÜNCÜ BÖLÜM</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Çeşitli ve Son Hükümler</a:t>
            </a:r>
            <a:endParaRPr lang="tr-TR" sz="1200" kern="1200" dirty="0" smtClean="0">
              <a:solidFill>
                <a:schemeClr val="tx1"/>
              </a:solidFill>
              <a:effectLst/>
              <a:latin typeface="+mn-lt"/>
              <a:ea typeface="+mn-ea"/>
              <a:cs typeface="+mn-cs"/>
            </a:endParaRP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Sıfır atık koordinasyon kurulu</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22 – </a:t>
            </a:r>
            <a:r>
              <a:rPr lang="tr-TR" sz="1200" kern="1200" dirty="0" smtClean="0">
                <a:solidFill>
                  <a:schemeClr val="tx1"/>
                </a:solidFill>
                <a:effectLst/>
                <a:latin typeface="+mn-lt"/>
                <a:ea typeface="+mn-ea"/>
                <a:cs typeface="+mn-cs"/>
              </a:rPr>
              <a:t>(1) Sıfır atık koordinasyon kurulu kamu kurum/kuruluşları ve ilgili sektör temsilcilerinden oluşur.</a:t>
            </a:r>
          </a:p>
          <a:p>
            <a:pPr algn="just"/>
            <a:r>
              <a:rPr lang="tr-TR" sz="1200" kern="1200" dirty="0" smtClean="0">
                <a:solidFill>
                  <a:schemeClr val="tx1"/>
                </a:solidFill>
                <a:effectLst/>
                <a:latin typeface="+mn-lt"/>
                <a:ea typeface="+mn-ea"/>
                <a:cs typeface="+mn-cs"/>
              </a:rPr>
              <a:t> (2) Koordinasyon kurulu, yılda en az bir kere Bakanlığın belirleyeceği gündemle Bakanlık temsilcisinin başkanlığında toplanır. Kurulun sekretarya hizmetleri, Bakanlık tarafından yürütülür. Toplantı yer ve zamanı ile gündemine ilişkin hususlar, toplantı tarihinden en az on beş gün önce Bakanlık tarafından üyelere bildirilir.</a:t>
            </a:r>
          </a:p>
          <a:p>
            <a:pPr algn="just"/>
            <a:r>
              <a:rPr lang="tr-TR" sz="1200" kern="1200" dirty="0" smtClean="0">
                <a:solidFill>
                  <a:schemeClr val="tx1"/>
                </a:solidFill>
                <a:effectLst/>
                <a:latin typeface="+mn-lt"/>
                <a:ea typeface="+mn-ea"/>
                <a:cs typeface="+mn-cs"/>
              </a:rPr>
              <a:t>(3) Koordinasyon kurulu, bu Yönetmelik doğrultusunda yürütülen çalışmaları ve uygulamaları değerlendirerek tavsiye kararları alır.</a:t>
            </a:r>
          </a:p>
          <a:p>
            <a:pPr algn="just"/>
            <a:r>
              <a:rPr lang="tr-TR" sz="1200" kern="1200" dirty="0" smtClean="0">
                <a:solidFill>
                  <a:schemeClr val="tx1"/>
                </a:solidFill>
                <a:effectLst/>
                <a:latin typeface="+mn-lt"/>
                <a:ea typeface="+mn-ea"/>
                <a:cs typeface="+mn-cs"/>
              </a:rPr>
              <a:t>(4)	Koordinasyon kurulu, sıfır atık koordinasyon kurulu çalışma usul ve esaslarına göre çalışmalarını yürütür.</a:t>
            </a:r>
          </a:p>
        </p:txBody>
      </p:sp>
      <p:sp>
        <p:nvSpPr>
          <p:cNvPr id="4" name="Slayt Numarası Yer Tutucusu 3"/>
          <p:cNvSpPr>
            <a:spLocks noGrp="1"/>
          </p:cNvSpPr>
          <p:nvPr>
            <p:ph type="sldNum" sz="quarter" idx="10"/>
          </p:nvPr>
        </p:nvSpPr>
        <p:spPr/>
        <p:txBody>
          <a:bodyPr/>
          <a:lstStyle/>
          <a:p>
            <a:fld id="{099469D0-7D8C-4E79-A21C-AF8DEFD5514D}" type="slidenum">
              <a:rPr lang="tr-TR" smtClean="0"/>
              <a:t>35</a:t>
            </a:fld>
            <a:endParaRPr lang="tr-TR"/>
          </a:p>
        </p:txBody>
      </p:sp>
    </p:spTree>
    <p:extLst>
      <p:ext uri="{BB962C8B-B14F-4D97-AF65-F5344CB8AC3E}">
        <p14:creationId xmlns:p14="http://schemas.microsoft.com/office/powerpoint/2010/main" val="4740765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DÖRDÜNCÜ BÖLÜM</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Çeşitli ve Son Hükümler</a:t>
            </a:r>
            <a:endParaRPr lang="tr-TR" sz="1200" kern="1200" dirty="0" smtClean="0">
              <a:solidFill>
                <a:schemeClr val="tx1"/>
              </a:solidFill>
              <a:effectLst/>
              <a:latin typeface="+mn-lt"/>
              <a:ea typeface="+mn-ea"/>
              <a:cs typeface="+mn-cs"/>
            </a:endParaRP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Sıfır atık koordinasyon kurulu</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22 – </a:t>
            </a:r>
            <a:r>
              <a:rPr lang="tr-TR" sz="1200" kern="1200" dirty="0" smtClean="0">
                <a:solidFill>
                  <a:schemeClr val="tx1"/>
                </a:solidFill>
                <a:effectLst/>
                <a:latin typeface="+mn-lt"/>
                <a:ea typeface="+mn-ea"/>
                <a:cs typeface="+mn-cs"/>
              </a:rPr>
              <a:t>(1) Sıfır atık koordinasyon kurulu kamu kurum/kuruluşları ve ilgili sektör temsilcilerinden oluşur.</a:t>
            </a:r>
          </a:p>
          <a:p>
            <a:pPr algn="just"/>
            <a:r>
              <a:rPr lang="tr-TR" sz="1200" kern="1200" dirty="0" smtClean="0">
                <a:solidFill>
                  <a:schemeClr val="tx1"/>
                </a:solidFill>
                <a:effectLst/>
                <a:latin typeface="+mn-lt"/>
                <a:ea typeface="+mn-ea"/>
                <a:cs typeface="+mn-cs"/>
              </a:rPr>
              <a:t> (2) Koordinasyon kurulu, yılda en az bir kere Bakanlığın belirleyeceği gündemle Bakanlık temsilcisinin başkanlığında toplanır. Kurulun sekretarya hizmetleri, Bakanlık tarafından yürütülür. Toplantı yer ve zamanı ile gündemine ilişkin hususlar, toplantı tarihinden en az on beş gün önce Bakanlık tarafından üyelere bildirilir.</a:t>
            </a:r>
          </a:p>
          <a:p>
            <a:pPr algn="just"/>
            <a:r>
              <a:rPr lang="tr-TR" sz="1200" kern="1200" dirty="0" smtClean="0">
                <a:solidFill>
                  <a:schemeClr val="tx1"/>
                </a:solidFill>
                <a:effectLst/>
                <a:latin typeface="+mn-lt"/>
                <a:ea typeface="+mn-ea"/>
                <a:cs typeface="+mn-cs"/>
              </a:rPr>
              <a:t>(3) Koordinasyon kurulu, bu Yönetmelik doğrultusunda yürütülen çalışmaları ve uygulamaları değerlendirerek tavsiye kararları alır.</a:t>
            </a:r>
          </a:p>
          <a:p>
            <a:pPr algn="just"/>
            <a:r>
              <a:rPr lang="tr-TR" sz="1200" kern="1200" dirty="0" smtClean="0">
                <a:solidFill>
                  <a:schemeClr val="tx1"/>
                </a:solidFill>
                <a:effectLst/>
                <a:latin typeface="+mn-lt"/>
                <a:ea typeface="+mn-ea"/>
                <a:cs typeface="+mn-cs"/>
              </a:rPr>
              <a:t>(4)	Koordinasyon kurulu, sıfır atık koordinasyon kurulu çalışma usul ve esaslarına göre çalışmalarını yürütür.</a:t>
            </a:r>
          </a:p>
        </p:txBody>
      </p:sp>
      <p:sp>
        <p:nvSpPr>
          <p:cNvPr id="4" name="Slayt Numarası Yer Tutucusu 3"/>
          <p:cNvSpPr>
            <a:spLocks noGrp="1"/>
          </p:cNvSpPr>
          <p:nvPr>
            <p:ph type="sldNum" sz="quarter" idx="10"/>
          </p:nvPr>
        </p:nvSpPr>
        <p:spPr/>
        <p:txBody>
          <a:bodyPr/>
          <a:lstStyle/>
          <a:p>
            <a:fld id="{099469D0-7D8C-4E79-A21C-AF8DEFD5514D}" type="slidenum">
              <a:rPr lang="tr-TR" smtClean="0"/>
              <a:t>36</a:t>
            </a:fld>
            <a:endParaRPr lang="tr-TR"/>
          </a:p>
        </p:txBody>
      </p:sp>
    </p:spTree>
    <p:extLst>
      <p:ext uri="{BB962C8B-B14F-4D97-AF65-F5344CB8AC3E}">
        <p14:creationId xmlns:p14="http://schemas.microsoft.com/office/powerpoint/2010/main" val="16645775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DÖRDÜNCÜ BÖLÜM</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Çeşitli ve Son Hükümler</a:t>
            </a:r>
            <a:endParaRPr lang="tr-TR" sz="1200" kern="1200" dirty="0" smtClean="0">
              <a:solidFill>
                <a:schemeClr val="tx1"/>
              </a:solidFill>
              <a:effectLst/>
              <a:latin typeface="+mn-lt"/>
              <a:ea typeface="+mn-ea"/>
              <a:cs typeface="+mn-cs"/>
            </a:endParaRP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Sıfır atık koordinasyon kurulu</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22 – </a:t>
            </a:r>
            <a:r>
              <a:rPr lang="tr-TR" sz="1200" kern="1200" dirty="0" smtClean="0">
                <a:solidFill>
                  <a:schemeClr val="tx1"/>
                </a:solidFill>
                <a:effectLst/>
                <a:latin typeface="+mn-lt"/>
                <a:ea typeface="+mn-ea"/>
                <a:cs typeface="+mn-cs"/>
              </a:rPr>
              <a:t>(1) Sıfır atık koordinasyon kurulu kamu kurum/kuruluşları ve ilgili sektör temsilcilerinden oluşur.</a:t>
            </a:r>
          </a:p>
          <a:p>
            <a:pPr algn="just"/>
            <a:r>
              <a:rPr lang="tr-TR" sz="1200" kern="1200" dirty="0" smtClean="0">
                <a:solidFill>
                  <a:schemeClr val="tx1"/>
                </a:solidFill>
                <a:effectLst/>
                <a:latin typeface="+mn-lt"/>
                <a:ea typeface="+mn-ea"/>
                <a:cs typeface="+mn-cs"/>
              </a:rPr>
              <a:t> (2) Koordinasyon kurulu, yılda en az bir kere Bakanlığın belirleyeceği gündemle Bakanlık temsilcisinin başkanlığında toplanır. Kurulun sekretarya hizmetleri, Bakanlık tarafından yürütülür. Toplantı yer ve zamanı ile gündemine ilişkin hususlar, toplantı tarihinden en az on beş gün önce Bakanlık tarafından üyelere bildirilir.</a:t>
            </a:r>
          </a:p>
          <a:p>
            <a:pPr algn="just"/>
            <a:r>
              <a:rPr lang="tr-TR" sz="1200" kern="1200" dirty="0" smtClean="0">
                <a:solidFill>
                  <a:schemeClr val="tx1"/>
                </a:solidFill>
                <a:effectLst/>
                <a:latin typeface="+mn-lt"/>
                <a:ea typeface="+mn-ea"/>
                <a:cs typeface="+mn-cs"/>
              </a:rPr>
              <a:t>(3) Koordinasyon kurulu, bu Yönetmelik doğrultusunda yürütülen çalışmaları ve uygulamaları değerlendirerek tavsiye kararları alır.</a:t>
            </a:r>
          </a:p>
          <a:p>
            <a:pPr algn="just"/>
            <a:r>
              <a:rPr lang="tr-TR" sz="1200" kern="1200" dirty="0" smtClean="0">
                <a:solidFill>
                  <a:schemeClr val="tx1"/>
                </a:solidFill>
                <a:effectLst/>
                <a:latin typeface="+mn-lt"/>
                <a:ea typeface="+mn-ea"/>
                <a:cs typeface="+mn-cs"/>
              </a:rPr>
              <a:t>(4)	Koordinasyon kurulu, sıfır atık koordinasyon kurulu çalışma usul ve esaslarına göre çalışmalarını yürütür.</a:t>
            </a:r>
          </a:p>
        </p:txBody>
      </p:sp>
      <p:sp>
        <p:nvSpPr>
          <p:cNvPr id="4" name="Slayt Numarası Yer Tutucusu 3"/>
          <p:cNvSpPr>
            <a:spLocks noGrp="1"/>
          </p:cNvSpPr>
          <p:nvPr>
            <p:ph type="sldNum" sz="quarter" idx="10"/>
          </p:nvPr>
        </p:nvSpPr>
        <p:spPr/>
        <p:txBody>
          <a:bodyPr/>
          <a:lstStyle/>
          <a:p>
            <a:fld id="{099469D0-7D8C-4E79-A21C-AF8DEFD5514D}" type="slidenum">
              <a:rPr lang="tr-TR" smtClean="0"/>
              <a:t>37</a:t>
            </a:fld>
            <a:endParaRPr lang="tr-TR"/>
          </a:p>
        </p:txBody>
      </p:sp>
    </p:spTree>
    <p:extLst>
      <p:ext uri="{BB962C8B-B14F-4D97-AF65-F5344CB8AC3E}">
        <p14:creationId xmlns:p14="http://schemas.microsoft.com/office/powerpoint/2010/main" val="32311539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İdari yaptırım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23 – </a:t>
            </a:r>
            <a:r>
              <a:rPr lang="tr-TR" sz="1200" kern="1200" dirty="0" smtClean="0">
                <a:solidFill>
                  <a:schemeClr val="tx1"/>
                </a:solidFill>
                <a:effectLst/>
                <a:latin typeface="+mn-lt"/>
                <a:ea typeface="+mn-ea"/>
                <a:cs typeface="+mn-cs"/>
              </a:rPr>
              <a:t>(1) Bu Yönetmelik kapsamında yürütülen iş ve işlemlerde 2872 sayılı Çevre Kanununda, 10/7/2004 tarihli ve 5216 sayılı Büyükşehir Belediyesi Kanununda, 3/7/2005 tarihli ve 5393 sayılı Belediye Kanununda, 30/3/2005 tarihli ve 5326 sayılı Kabahatler Kanununda ve ilgili diğer mevzuatta idari yaptırım öngörülen fiillerin tespiti halinde yetkili mercilerce idari yaptırım uygulanır.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Yürürlük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24– </a:t>
            </a:r>
            <a:r>
              <a:rPr lang="tr-TR" sz="1200" kern="1200" dirty="0" smtClean="0">
                <a:solidFill>
                  <a:schemeClr val="tx1"/>
                </a:solidFill>
                <a:effectLst/>
                <a:latin typeface="+mn-lt"/>
                <a:ea typeface="+mn-ea"/>
                <a:cs typeface="+mn-cs"/>
              </a:rPr>
              <a:t>(1) Bu Yönetmelik yayımı tarihinde yürürlüğe girer. </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Yürütme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25 – </a:t>
            </a:r>
            <a:r>
              <a:rPr lang="tr-TR" sz="1200" kern="1200" dirty="0" smtClean="0">
                <a:solidFill>
                  <a:schemeClr val="tx1"/>
                </a:solidFill>
                <a:effectLst/>
                <a:latin typeface="+mn-lt"/>
                <a:ea typeface="+mn-ea"/>
                <a:cs typeface="+mn-cs"/>
              </a:rPr>
              <a:t>(1) Bu Yönetmelik hükümlerini Çevre ve Şehircilik Bakanı yürütür.</a:t>
            </a:r>
          </a:p>
        </p:txBody>
      </p:sp>
      <p:sp>
        <p:nvSpPr>
          <p:cNvPr id="4" name="Slayt Numarası Yer Tutucusu 3"/>
          <p:cNvSpPr>
            <a:spLocks noGrp="1"/>
          </p:cNvSpPr>
          <p:nvPr>
            <p:ph type="sldNum" sz="quarter" idx="10"/>
          </p:nvPr>
        </p:nvSpPr>
        <p:spPr/>
        <p:txBody>
          <a:bodyPr/>
          <a:lstStyle/>
          <a:p>
            <a:fld id="{099469D0-7D8C-4E79-A21C-AF8DEFD5514D}" type="slidenum">
              <a:rPr lang="tr-TR" smtClean="0"/>
              <a:t>38</a:t>
            </a:fld>
            <a:endParaRPr lang="tr-TR"/>
          </a:p>
        </p:txBody>
      </p:sp>
    </p:spTree>
    <p:extLst>
      <p:ext uri="{BB962C8B-B14F-4D97-AF65-F5344CB8AC3E}">
        <p14:creationId xmlns:p14="http://schemas.microsoft.com/office/powerpoint/2010/main" val="40884883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dirty="0" smtClean="0">
                <a:solidFill>
                  <a:schemeClr val="tx1"/>
                </a:solidFill>
                <a:effectLst/>
                <a:latin typeface="+mn-lt"/>
                <a:ea typeface="+mn-ea"/>
                <a:cs typeface="+mn-cs"/>
              </a:rPr>
              <a:t>.</a:t>
            </a:r>
          </a:p>
        </p:txBody>
      </p:sp>
      <p:sp>
        <p:nvSpPr>
          <p:cNvPr id="4" name="Slayt Numarası Yer Tutucusu 3"/>
          <p:cNvSpPr>
            <a:spLocks noGrp="1"/>
          </p:cNvSpPr>
          <p:nvPr>
            <p:ph type="sldNum" sz="quarter" idx="10"/>
          </p:nvPr>
        </p:nvSpPr>
        <p:spPr/>
        <p:txBody>
          <a:bodyPr/>
          <a:lstStyle/>
          <a:p>
            <a:fld id="{099469D0-7D8C-4E79-A21C-AF8DEFD5514D}" type="slidenum">
              <a:rPr lang="tr-TR" smtClean="0"/>
              <a:t>39</a:t>
            </a:fld>
            <a:endParaRPr lang="tr-TR"/>
          </a:p>
        </p:txBody>
      </p:sp>
    </p:spTree>
    <p:extLst>
      <p:ext uri="{BB962C8B-B14F-4D97-AF65-F5344CB8AC3E}">
        <p14:creationId xmlns:p14="http://schemas.microsoft.com/office/powerpoint/2010/main" val="2651661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b="1" dirty="0" smtClean="0"/>
              <a:t>MADDE 3 – </a:t>
            </a:r>
            <a:r>
              <a:rPr lang="tr-TR" dirty="0" smtClean="0"/>
              <a:t>(1) Bu Yönetmelik, 9/8/1983 tarihli ve 2872 sayılı Çevre Kanunu’na, 10/7/2018 tarihli ve 30474 sayılı Resmî </a:t>
            </a:r>
            <a:r>
              <a:rPr lang="tr-TR" dirty="0" err="1" smtClean="0"/>
              <a:t>Gazete’de</a:t>
            </a:r>
            <a:r>
              <a:rPr lang="tr-TR" dirty="0" smtClean="0"/>
              <a:t> yayımlanan 1 sayılı Cumhurbaşkanlığı Teşkilatı Hakkında Cumhurbaşkanlığı Kararnamesinin 97 </a:t>
            </a:r>
            <a:r>
              <a:rPr lang="tr-TR" dirty="0" err="1" smtClean="0"/>
              <a:t>nci</a:t>
            </a:r>
            <a:r>
              <a:rPr lang="tr-TR" dirty="0" smtClean="0"/>
              <a:t> ve 103 üncü maddelerine dayanılarak hazırlanmıştır.</a:t>
            </a:r>
            <a:endParaRPr lang="tr-TR" dirty="0"/>
          </a:p>
        </p:txBody>
      </p:sp>
      <p:sp>
        <p:nvSpPr>
          <p:cNvPr id="4" name="Slayt Numarası Yer Tutucusu 3"/>
          <p:cNvSpPr>
            <a:spLocks noGrp="1"/>
          </p:cNvSpPr>
          <p:nvPr>
            <p:ph type="sldNum" sz="quarter" idx="10"/>
          </p:nvPr>
        </p:nvSpPr>
        <p:spPr/>
        <p:txBody>
          <a:bodyPr/>
          <a:lstStyle/>
          <a:p>
            <a:fld id="{099469D0-7D8C-4E79-A21C-AF8DEFD5514D}" type="slidenum">
              <a:rPr lang="tr-TR" smtClean="0"/>
              <a:t>4</a:t>
            </a:fld>
            <a:endParaRPr lang="tr-TR"/>
          </a:p>
        </p:txBody>
      </p:sp>
    </p:spTree>
    <p:extLst>
      <p:ext uri="{BB962C8B-B14F-4D97-AF65-F5344CB8AC3E}">
        <p14:creationId xmlns:p14="http://schemas.microsoft.com/office/powerpoint/2010/main" val="30312305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dirty="0" smtClean="0">
                <a:solidFill>
                  <a:schemeClr val="tx1"/>
                </a:solidFill>
                <a:effectLst/>
                <a:latin typeface="+mn-lt"/>
                <a:ea typeface="+mn-ea"/>
                <a:cs typeface="+mn-cs"/>
              </a:rPr>
              <a:t>.</a:t>
            </a:r>
          </a:p>
        </p:txBody>
      </p:sp>
      <p:sp>
        <p:nvSpPr>
          <p:cNvPr id="4" name="Slayt Numarası Yer Tutucusu 3"/>
          <p:cNvSpPr>
            <a:spLocks noGrp="1"/>
          </p:cNvSpPr>
          <p:nvPr>
            <p:ph type="sldNum" sz="quarter" idx="10"/>
          </p:nvPr>
        </p:nvSpPr>
        <p:spPr/>
        <p:txBody>
          <a:bodyPr/>
          <a:lstStyle/>
          <a:p>
            <a:fld id="{099469D0-7D8C-4E79-A21C-AF8DEFD5514D}" type="slidenum">
              <a:rPr lang="tr-TR" smtClean="0"/>
              <a:t>40</a:t>
            </a:fld>
            <a:endParaRPr lang="tr-TR"/>
          </a:p>
        </p:txBody>
      </p:sp>
    </p:spTree>
    <p:extLst>
      <p:ext uri="{BB962C8B-B14F-4D97-AF65-F5344CB8AC3E}">
        <p14:creationId xmlns:p14="http://schemas.microsoft.com/office/powerpoint/2010/main" val="1060753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371600" y="1143000"/>
            <a:ext cx="4114800" cy="30861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99469D0-7D8C-4E79-A21C-AF8DEFD5514D}" type="slidenum">
              <a:rPr lang="tr-TR" smtClean="0"/>
              <a:t>41</a:t>
            </a:fld>
            <a:endParaRPr lang="tr-TR"/>
          </a:p>
        </p:txBody>
      </p:sp>
    </p:spTree>
    <p:extLst>
      <p:ext uri="{BB962C8B-B14F-4D97-AF65-F5344CB8AC3E}">
        <p14:creationId xmlns:p14="http://schemas.microsoft.com/office/powerpoint/2010/main" val="3281477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Tanımlar</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4 – </a:t>
            </a:r>
            <a:r>
              <a:rPr lang="tr-TR" sz="1200" kern="1200" dirty="0" smtClean="0">
                <a:solidFill>
                  <a:schemeClr val="tx1"/>
                </a:solidFill>
                <a:effectLst/>
                <a:latin typeface="+mn-lt"/>
                <a:ea typeface="+mn-ea"/>
                <a:cs typeface="+mn-cs"/>
              </a:rPr>
              <a:t>(1) Bu Yönetmelikte geçen; </a:t>
            </a:r>
          </a:p>
          <a:p>
            <a:pPr algn="just"/>
            <a:r>
              <a:rPr lang="tr-TR" sz="1200" kern="1200" dirty="0" smtClean="0">
                <a:solidFill>
                  <a:schemeClr val="tx1"/>
                </a:solidFill>
                <a:effectLst/>
                <a:latin typeface="+mn-lt"/>
                <a:ea typeface="+mn-ea"/>
                <a:cs typeface="+mn-cs"/>
              </a:rPr>
              <a:t>a) Alternatif hammadde: Bir tesisin faaliyeti neticesinde oluşan, mineral özellikleri dolayısıyla hammaddeye katkı olarak kullanılabilir özellikteki atıkları,</a:t>
            </a:r>
          </a:p>
          <a:p>
            <a:pPr algn="just"/>
            <a:r>
              <a:rPr lang="tr-TR" sz="1200" kern="1200" dirty="0" smtClean="0">
                <a:solidFill>
                  <a:schemeClr val="tx1"/>
                </a:solidFill>
                <a:effectLst/>
                <a:latin typeface="+mn-lt"/>
                <a:ea typeface="+mn-ea"/>
                <a:cs typeface="+mn-cs"/>
              </a:rPr>
              <a:t>b) Atık: Üreticisi veya fiilen elinde bulunduran gerçek veya tüzel kişi tarafından çevreye atılan veya bırakılan ya da atılması zorunlu olan herhangi bir madde veya materyali,</a:t>
            </a:r>
          </a:p>
          <a:p>
            <a:pPr algn="just"/>
            <a:r>
              <a:rPr lang="tr-TR" sz="1200" kern="1200" dirty="0" smtClean="0">
                <a:solidFill>
                  <a:schemeClr val="tx1"/>
                </a:solidFill>
                <a:effectLst/>
                <a:latin typeface="+mn-lt"/>
                <a:ea typeface="+mn-ea"/>
                <a:cs typeface="+mn-cs"/>
              </a:rPr>
              <a:t>c) Atık </a:t>
            </a:r>
            <a:r>
              <a:rPr lang="tr-TR" sz="1200" kern="1200" dirty="0" err="1" smtClean="0">
                <a:solidFill>
                  <a:schemeClr val="tx1"/>
                </a:solidFill>
                <a:effectLst/>
                <a:latin typeface="+mn-lt"/>
                <a:ea typeface="+mn-ea"/>
                <a:cs typeface="+mn-cs"/>
              </a:rPr>
              <a:t>azaltımı</a:t>
            </a:r>
            <a:r>
              <a:rPr lang="tr-TR" sz="1200" kern="1200" dirty="0" smtClean="0">
                <a:solidFill>
                  <a:schemeClr val="tx1"/>
                </a:solidFill>
                <a:effectLst/>
                <a:latin typeface="+mn-lt"/>
                <a:ea typeface="+mn-ea"/>
                <a:cs typeface="+mn-cs"/>
              </a:rPr>
              <a:t>: Üretim, tüketim ve hizmet süreçlerinde planlanan önleme faaliyetleri doğrultusunda çevresel açıdan belirli ölçütlere, temel şart ve özelliklere göre alınacak tedbirler ile atık miktarının düşürülmesini,</a:t>
            </a:r>
          </a:p>
          <a:p>
            <a:pPr algn="just"/>
            <a:r>
              <a:rPr lang="tr-TR" sz="1200" kern="1200" dirty="0" smtClean="0">
                <a:solidFill>
                  <a:schemeClr val="tx1"/>
                </a:solidFill>
                <a:effectLst/>
                <a:latin typeface="+mn-lt"/>
                <a:ea typeface="+mn-ea"/>
                <a:cs typeface="+mn-cs"/>
              </a:rPr>
              <a:t>ç) Atık getirme merkezi: Kaynağında ayrı biriktirilen atıkların götürüldüğü, teslim edildiği, kriterleri Bakanlıkça belirlenen ve onaylanan merkezleri,</a:t>
            </a:r>
          </a:p>
          <a:p>
            <a:pPr algn="just"/>
            <a:r>
              <a:rPr lang="tr-TR" sz="1200" kern="1200" dirty="0" smtClean="0">
                <a:solidFill>
                  <a:schemeClr val="tx1"/>
                </a:solidFill>
                <a:effectLst/>
                <a:latin typeface="+mn-lt"/>
                <a:ea typeface="+mn-ea"/>
                <a:cs typeface="+mn-cs"/>
              </a:rPr>
              <a:t>d) Atık işleme tesisi: Ön işlem ve ara depolama tesisleri dahil aktarma istasyonları hariç olmak üzere, atıkları 2/4/2015 tarihli ve 29314 sayılı Resmî </a:t>
            </a:r>
            <a:r>
              <a:rPr lang="tr-TR" sz="1200" kern="1200" dirty="0" err="1" smtClean="0">
                <a:solidFill>
                  <a:schemeClr val="tx1"/>
                </a:solidFill>
                <a:effectLst/>
                <a:latin typeface="+mn-lt"/>
                <a:ea typeface="+mn-ea"/>
                <a:cs typeface="+mn-cs"/>
              </a:rPr>
              <a:t>Gazete’de</a:t>
            </a:r>
            <a:r>
              <a:rPr lang="tr-TR" sz="1200" kern="1200" dirty="0" smtClean="0">
                <a:solidFill>
                  <a:schemeClr val="tx1"/>
                </a:solidFill>
                <a:effectLst/>
                <a:latin typeface="+mn-lt"/>
                <a:ea typeface="+mn-ea"/>
                <a:cs typeface="+mn-cs"/>
              </a:rPr>
              <a:t> yayımlanan Atık Yönetimi Yönetmeliğinde yer alan ek-2/A ve ek-2/B’deki faaliyetlerle geri kazanan ve/veya bertaraf eden tesisi,</a:t>
            </a:r>
          </a:p>
          <a:p>
            <a:pPr algn="just"/>
            <a:r>
              <a:rPr lang="tr-TR" sz="1200" kern="1200" dirty="0" smtClean="0">
                <a:solidFill>
                  <a:schemeClr val="tx1"/>
                </a:solidFill>
                <a:effectLst/>
                <a:latin typeface="+mn-lt"/>
                <a:ea typeface="+mn-ea"/>
                <a:cs typeface="+mn-cs"/>
              </a:rPr>
              <a:t>e) Atık üreticisi: Faaliyetleri sonucu atık oluşumuna neden olan kişi, kurum, kuruluş ve işletme ve/veya atığın bileşiminde veya yapısında bir değişikliğe neden olacak ön işlem, karıştırma veya diğer işlemleri yapan herhangi bir gerçek ve/veya tüzel kişiyi,</a:t>
            </a:r>
          </a:p>
          <a:p>
            <a:pPr algn="just"/>
            <a:r>
              <a:rPr lang="tr-TR" sz="1200" kern="1200" dirty="0" smtClean="0">
                <a:solidFill>
                  <a:schemeClr val="tx1"/>
                </a:solidFill>
                <a:effectLst/>
                <a:latin typeface="+mn-lt"/>
                <a:ea typeface="+mn-ea"/>
                <a:cs typeface="+mn-cs"/>
              </a:rPr>
              <a:t>f)	Bakanlık: Çevre ve Şehircilik Bakanlığını,</a:t>
            </a:r>
          </a:p>
          <a:p>
            <a:pPr algn="just"/>
            <a:r>
              <a:rPr lang="tr-TR" sz="1200" kern="1200" dirty="0" smtClean="0">
                <a:solidFill>
                  <a:schemeClr val="tx1"/>
                </a:solidFill>
                <a:effectLst/>
                <a:latin typeface="+mn-lt"/>
                <a:ea typeface="+mn-ea"/>
                <a:cs typeface="+mn-cs"/>
              </a:rPr>
              <a:t>g) Bina ve yerleşkeler: Bağımsız konut, ticari ya da hizmet birimlerini barındıran yapılar ile açık ya da kapalı sosyal donatılara sahip münferit yapıları da barındıran özerk yerleşimleri, </a:t>
            </a:r>
          </a:p>
          <a:p>
            <a:pPr algn="just"/>
            <a:r>
              <a:rPr lang="tr-TR" sz="1200" kern="1200" dirty="0" smtClean="0">
                <a:solidFill>
                  <a:schemeClr val="tx1"/>
                </a:solidFill>
                <a:effectLst/>
                <a:latin typeface="+mn-lt"/>
                <a:ea typeface="+mn-ea"/>
                <a:cs typeface="+mn-cs"/>
              </a:rPr>
              <a:t>ğ) Biriktirme ekipmanı: Atıkların özelliklerine göre biriktirildiği kumbara, konteyner ve benzeri ekipmanları,</a:t>
            </a:r>
          </a:p>
          <a:p>
            <a:pPr algn="just"/>
            <a:r>
              <a:rPr lang="tr-TR" sz="1200" kern="1200" dirty="0" smtClean="0">
                <a:solidFill>
                  <a:schemeClr val="tx1"/>
                </a:solidFill>
                <a:effectLst/>
                <a:latin typeface="+mn-lt"/>
                <a:ea typeface="+mn-ea"/>
                <a:cs typeface="+mn-cs"/>
              </a:rPr>
              <a:t>h)	</a:t>
            </a:r>
            <a:r>
              <a:rPr lang="tr-TR" sz="1200" kern="1200" dirty="0" err="1" smtClean="0">
                <a:solidFill>
                  <a:schemeClr val="tx1"/>
                </a:solidFill>
                <a:effectLst/>
                <a:latin typeface="+mn-lt"/>
                <a:ea typeface="+mn-ea"/>
                <a:cs typeface="+mn-cs"/>
              </a:rPr>
              <a:t>Biyobozunur</a:t>
            </a:r>
            <a:r>
              <a:rPr lang="tr-TR" sz="1200" kern="1200" dirty="0" smtClean="0">
                <a:solidFill>
                  <a:schemeClr val="tx1"/>
                </a:solidFill>
                <a:effectLst/>
                <a:latin typeface="+mn-lt"/>
                <a:ea typeface="+mn-ea"/>
                <a:cs typeface="+mn-cs"/>
              </a:rPr>
              <a:t> atık: Park, bahçe ve evler ile lokantalar, satış noktaları, gıda üretim ve benzeri tesislerden kaynaklanan oksijenli veya oksijensiz ortamda </a:t>
            </a:r>
            <a:r>
              <a:rPr lang="tr-TR" sz="1200" kern="1200" dirty="0" err="1" smtClean="0">
                <a:solidFill>
                  <a:schemeClr val="tx1"/>
                </a:solidFill>
                <a:effectLst/>
                <a:latin typeface="+mn-lt"/>
                <a:ea typeface="+mn-ea"/>
                <a:cs typeface="+mn-cs"/>
              </a:rPr>
              <a:t>bozunmaya</a:t>
            </a:r>
            <a:r>
              <a:rPr lang="tr-TR" sz="1200" kern="1200" dirty="0" smtClean="0">
                <a:solidFill>
                  <a:schemeClr val="tx1"/>
                </a:solidFill>
                <a:effectLst/>
                <a:latin typeface="+mn-lt"/>
                <a:ea typeface="+mn-ea"/>
                <a:cs typeface="+mn-cs"/>
              </a:rPr>
              <a:t> uğrayabilen atıkları,</a:t>
            </a:r>
          </a:p>
          <a:p>
            <a:pPr algn="just"/>
            <a:r>
              <a:rPr lang="tr-TR" sz="1200" kern="1200" dirty="0" smtClean="0">
                <a:solidFill>
                  <a:schemeClr val="tx1"/>
                </a:solidFill>
                <a:effectLst/>
                <a:latin typeface="+mn-lt"/>
                <a:ea typeface="+mn-ea"/>
                <a:cs typeface="+mn-cs"/>
              </a:rPr>
              <a:t>ı)	Çevre lisansı: 10/9/2014 tarihli ve 29115 sayılı Resmî </a:t>
            </a:r>
            <a:r>
              <a:rPr lang="tr-TR" sz="1200" kern="1200" dirty="0" err="1" smtClean="0">
                <a:solidFill>
                  <a:schemeClr val="tx1"/>
                </a:solidFill>
                <a:effectLst/>
                <a:latin typeface="+mn-lt"/>
                <a:ea typeface="+mn-ea"/>
                <a:cs typeface="+mn-cs"/>
              </a:rPr>
              <a:t>Gazete’de</a:t>
            </a:r>
            <a:r>
              <a:rPr lang="tr-TR" sz="1200" kern="1200" dirty="0" smtClean="0">
                <a:solidFill>
                  <a:schemeClr val="tx1"/>
                </a:solidFill>
                <a:effectLst/>
                <a:latin typeface="+mn-lt"/>
                <a:ea typeface="+mn-ea"/>
                <a:cs typeface="+mn-cs"/>
              </a:rPr>
              <a:t> yayımlanan Çevre İzin ve Lisans Yönetmeliğinde düzenlenen geçici faaliyet belgesi/çevre izin ve lisansı belgesini kapsayan lisansı,</a:t>
            </a:r>
          </a:p>
          <a:p>
            <a:pPr algn="just"/>
            <a:r>
              <a:rPr lang="tr-TR" sz="1200" kern="1200" dirty="0" smtClean="0">
                <a:solidFill>
                  <a:schemeClr val="tx1"/>
                </a:solidFill>
                <a:effectLst/>
                <a:latin typeface="+mn-lt"/>
                <a:ea typeface="+mn-ea"/>
                <a:cs typeface="+mn-cs"/>
              </a:rPr>
              <a:t>i)	Geçici depolama: Atıkların, işleme tesislerine ulaştırılmadan önce atık üreticisi tarafından çevresel riskler açısından güvenli bir şekilde bekletilmesini,</a:t>
            </a:r>
          </a:p>
          <a:p>
            <a:pPr algn="just"/>
            <a:r>
              <a:rPr lang="tr-TR" sz="1200" kern="1200" dirty="0" smtClean="0">
                <a:solidFill>
                  <a:schemeClr val="tx1"/>
                </a:solidFill>
                <a:effectLst/>
                <a:latin typeface="+mn-lt"/>
                <a:ea typeface="+mn-ea"/>
                <a:cs typeface="+mn-cs"/>
              </a:rPr>
              <a:t>j)	Geçici depolama alanı: Atık Yönetimi Yönetmeliğinin 13 üncü maddesinde kriterleri belirlenmiş alanı,</a:t>
            </a:r>
          </a:p>
          <a:p>
            <a:pPr algn="just"/>
            <a:r>
              <a:rPr lang="tr-TR" sz="1200" kern="1200" dirty="0" smtClean="0">
                <a:solidFill>
                  <a:schemeClr val="tx1"/>
                </a:solidFill>
                <a:effectLst/>
                <a:latin typeface="+mn-lt"/>
                <a:ea typeface="+mn-ea"/>
                <a:cs typeface="+mn-cs"/>
              </a:rPr>
              <a:t>k)	Geri dönüşüm: Enerji geri kazanımı ve yakıt olarak kullanımı ya da dolgu yapmak üzere atıkların tekrar işlenmesi hariç olmak üzere, organik maddelerin tekrar işlenmesi dahil atıkların işlenerek asıl kullanım amacı ya da diğer amaçlar doğrultusunda ürünlere, malzemelere ya da maddelere dönüştürüldüğü herhangi bir geri kazanım işlemini,</a:t>
            </a:r>
          </a:p>
          <a:p>
            <a:pPr algn="just"/>
            <a:r>
              <a:rPr lang="tr-TR" sz="1200" kern="1200" dirty="0" smtClean="0">
                <a:solidFill>
                  <a:schemeClr val="tx1"/>
                </a:solidFill>
                <a:effectLst/>
                <a:latin typeface="+mn-lt"/>
                <a:ea typeface="+mn-ea"/>
                <a:cs typeface="+mn-cs"/>
              </a:rPr>
              <a:t>l)	Geri kazanım: Piyasada ya da bir tesiste kullanılan maddelerin yerine ikame edilmek üzere atıkların faydalı bir amaç için kullanıma hazır hale getirilmesinde yer alan ve Atık Yönetimi Yönetmeliğinin ek-2/B’sinde listelenen işlemleri,</a:t>
            </a:r>
          </a:p>
          <a:p>
            <a:pPr algn="just"/>
            <a:r>
              <a:rPr lang="tr-TR" sz="1200" kern="1200" dirty="0" smtClean="0">
                <a:solidFill>
                  <a:schemeClr val="tx1"/>
                </a:solidFill>
                <a:effectLst/>
                <a:latin typeface="+mn-lt"/>
                <a:ea typeface="+mn-ea"/>
                <a:cs typeface="+mn-cs"/>
              </a:rPr>
              <a:t>m) İl müdürlüğü: Çevre ve Şehircilik İl Müdürlüğünü,</a:t>
            </a:r>
          </a:p>
          <a:p>
            <a:pPr algn="just"/>
            <a:r>
              <a:rPr lang="tr-TR" sz="1200" kern="1200" dirty="0" smtClean="0">
                <a:solidFill>
                  <a:schemeClr val="tx1"/>
                </a:solidFill>
                <a:effectLst/>
                <a:latin typeface="+mn-lt"/>
                <a:ea typeface="+mn-ea"/>
                <a:cs typeface="+mn-cs"/>
              </a:rPr>
              <a:t>n) Kaynakta ayrı biriktirme: Atıkların oluştuğu noktada ayrı olarak biriktirilmesini,</a:t>
            </a:r>
          </a:p>
          <a:p>
            <a:pPr algn="just"/>
            <a:r>
              <a:rPr lang="tr-TR" sz="1200" kern="1200" dirty="0" smtClean="0">
                <a:solidFill>
                  <a:schemeClr val="tx1"/>
                </a:solidFill>
                <a:effectLst/>
                <a:latin typeface="+mn-lt"/>
                <a:ea typeface="+mn-ea"/>
                <a:cs typeface="+mn-cs"/>
              </a:rPr>
              <a:t>o) Kent Konseyi: 8/10/2006 tarihli ve 26313 sayılı Resmî </a:t>
            </a:r>
            <a:r>
              <a:rPr lang="tr-TR" sz="1200" kern="1200" dirty="0" err="1" smtClean="0">
                <a:solidFill>
                  <a:schemeClr val="tx1"/>
                </a:solidFill>
                <a:effectLst/>
                <a:latin typeface="+mn-lt"/>
                <a:ea typeface="+mn-ea"/>
                <a:cs typeface="+mn-cs"/>
              </a:rPr>
              <a:t>Gazete’de</a:t>
            </a:r>
            <a:r>
              <a:rPr lang="tr-TR" sz="1200" kern="1200" dirty="0" smtClean="0">
                <a:solidFill>
                  <a:schemeClr val="tx1"/>
                </a:solidFill>
                <a:effectLst/>
                <a:latin typeface="+mn-lt"/>
                <a:ea typeface="+mn-ea"/>
                <a:cs typeface="+mn-cs"/>
              </a:rPr>
              <a:t> yayımlanan Kent Konseyi Yönetmeliği ile tanımlanan konseyi,</a:t>
            </a:r>
          </a:p>
          <a:p>
            <a:pPr algn="just"/>
            <a:r>
              <a:rPr lang="tr-TR" sz="1200" kern="1200" dirty="0" smtClean="0">
                <a:solidFill>
                  <a:schemeClr val="tx1"/>
                </a:solidFill>
                <a:effectLst/>
                <a:latin typeface="+mn-lt"/>
                <a:ea typeface="+mn-ea"/>
                <a:cs typeface="+mn-cs"/>
              </a:rPr>
              <a:t>ö) </a:t>
            </a:r>
            <a:r>
              <a:rPr lang="tr-TR" sz="1200" kern="1200" dirty="0" err="1" smtClean="0">
                <a:solidFill>
                  <a:schemeClr val="tx1"/>
                </a:solidFill>
                <a:effectLst/>
                <a:latin typeface="+mn-lt"/>
                <a:ea typeface="+mn-ea"/>
                <a:cs typeface="+mn-cs"/>
              </a:rPr>
              <a:t>Kompost</a:t>
            </a:r>
            <a:r>
              <a:rPr lang="tr-TR" sz="1200" kern="1200" dirty="0" smtClean="0">
                <a:solidFill>
                  <a:schemeClr val="tx1"/>
                </a:solidFill>
                <a:effectLst/>
                <a:latin typeface="+mn-lt"/>
                <a:ea typeface="+mn-ea"/>
                <a:cs typeface="+mn-cs"/>
              </a:rPr>
              <a:t>: Organik esaslı atıkların oksijenli veya oksijensiz ortamda ayrıştırılması suretiyle üretilen malzemeyi,</a:t>
            </a:r>
          </a:p>
          <a:p>
            <a:pPr algn="just"/>
            <a:r>
              <a:rPr lang="tr-TR" sz="1200" kern="1200" dirty="0" smtClean="0">
                <a:solidFill>
                  <a:schemeClr val="tx1"/>
                </a:solidFill>
                <a:effectLst/>
                <a:latin typeface="+mn-lt"/>
                <a:ea typeface="+mn-ea"/>
                <a:cs typeface="+mn-cs"/>
              </a:rPr>
              <a:t>p) Mahalli idare: Büyükşehir belediyeleri, büyükşehir ilçe belediyeleri, il, ilçe ve belde belediyeleri, belediye birlikleri ve il özel idarelerini,</a:t>
            </a:r>
          </a:p>
          <a:p>
            <a:pPr algn="just"/>
            <a:r>
              <a:rPr lang="tr-TR" sz="1200" kern="1200" dirty="0" smtClean="0">
                <a:solidFill>
                  <a:schemeClr val="tx1"/>
                </a:solidFill>
                <a:effectLst/>
                <a:latin typeface="+mn-lt"/>
                <a:ea typeface="+mn-ea"/>
                <a:cs typeface="+mn-cs"/>
              </a:rPr>
              <a:t>r) Mobil Getirme Merkezi: Belirli süreler içerisinde farklı noktalara hizmet vermek amacıyla kullanılan ve atık getirme merkezlerine bağlı seyyar atık getirme merkezlerini,</a:t>
            </a:r>
          </a:p>
          <a:p>
            <a:pPr algn="just"/>
            <a:r>
              <a:rPr lang="tr-TR" sz="1200" kern="1200" dirty="0" smtClean="0">
                <a:solidFill>
                  <a:schemeClr val="tx1"/>
                </a:solidFill>
                <a:effectLst/>
                <a:latin typeface="+mn-lt"/>
                <a:ea typeface="+mn-ea"/>
                <a:cs typeface="+mn-cs"/>
              </a:rPr>
              <a:t>s)	Önleme: Ürün ve malzemelerin temini ve kullanımlarında israftan kaçınmak dahil,  ürünlerin yeniden kullanılması veya kullanım ömürlerinin uzatılması ile atık miktarının azaltılması, ürün üretiminde zararlı maddelerin </a:t>
            </a:r>
            <a:r>
              <a:rPr lang="tr-TR" sz="1200" kern="1200" dirty="0" err="1" smtClean="0">
                <a:solidFill>
                  <a:schemeClr val="tx1"/>
                </a:solidFill>
                <a:effectLst/>
                <a:latin typeface="+mn-lt"/>
                <a:ea typeface="+mn-ea"/>
                <a:cs typeface="+mn-cs"/>
              </a:rPr>
              <a:t>azaltımı</a:t>
            </a:r>
            <a:r>
              <a:rPr lang="tr-TR" sz="1200" kern="1200" dirty="0" smtClean="0">
                <a:solidFill>
                  <a:schemeClr val="tx1"/>
                </a:solidFill>
                <a:effectLst/>
                <a:latin typeface="+mn-lt"/>
                <a:ea typeface="+mn-ea"/>
                <a:cs typeface="+mn-cs"/>
              </a:rPr>
              <a:t> ve üretilen atığın çevre ve insan sağlığı üzerindeki olumsuz etkilerinin en aza indirilmesine ilişkin herhangi bir madde ya da malzeme atık haline gelmeden önce alınacak tedbirleri,</a:t>
            </a:r>
          </a:p>
          <a:p>
            <a:pPr algn="just"/>
            <a:r>
              <a:rPr lang="tr-TR" sz="1200" kern="1200" dirty="0" smtClean="0">
                <a:solidFill>
                  <a:schemeClr val="tx1"/>
                </a:solidFill>
                <a:effectLst/>
                <a:latin typeface="+mn-lt"/>
                <a:ea typeface="+mn-ea"/>
                <a:cs typeface="+mn-cs"/>
              </a:rPr>
              <a:t>ş)	Sıfır atık: Üretim, tüketim ve hizmet süreçlerinde atık oluşumunun önlenmesi/azaltılması, yeniden kullanıma öncelik verilmesi, oluşan atıkların ise kaynağında ayrı biriktirilerek toplanması ve geri kazanımının sağlanarak </a:t>
            </a:r>
            <a:r>
              <a:rPr lang="tr-TR" sz="1200" kern="1200" dirty="0" err="1" smtClean="0">
                <a:solidFill>
                  <a:schemeClr val="tx1"/>
                </a:solidFill>
                <a:effectLst/>
                <a:latin typeface="+mn-lt"/>
                <a:ea typeface="+mn-ea"/>
                <a:cs typeface="+mn-cs"/>
              </a:rPr>
              <a:t>bertarafa</a:t>
            </a:r>
            <a:r>
              <a:rPr lang="tr-TR" sz="1200" kern="1200" dirty="0" smtClean="0">
                <a:solidFill>
                  <a:schemeClr val="tx1"/>
                </a:solidFill>
                <a:effectLst/>
                <a:latin typeface="+mn-lt"/>
                <a:ea typeface="+mn-ea"/>
                <a:cs typeface="+mn-cs"/>
              </a:rPr>
              <a:t> ve yakmaya gönderilecek atık miktarının azaltılması suretiyle çevre ve insan sağlığının ve tüm kaynakların korunmasını,</a:t>
            </a:r>
          </a:p>
          <a:p>
            <a:pPr algn="just"/>
            <a:r>
              <a:rPr lang="tr-TR" sz="1200" kern="1200" dirty="0" smtClean="0">
                <a:solidFill>
                  <a:schemeClr val="tx1"/>
                </a:solidFill>
                <a:effectLst/>
                <a:latin typeface="+mn-lt"/>
                <a:ea typeface="+mn-ea"/>
                <a:cs typeface="+mn-cs"/>
              </a:rPr>
              <a:t>t)	Sıfır atık belgesi: Sıfır atık yönetim sistemlerini kuran mahalli idareler ile ek-1 listede tanımlı diğer yerlere ve gönüllülük esasına dayalı olarak sıfır atık yönetim sistemini kuranlara verilecek, sınıfları Bakanlıkça belirlenen belgeyi,</a:t>
            </a:r>
          </a:p>
          <a:p>
            <a:pPr algn="just"/>
            <a:r>
              <a:rPr lang="tr-TR" sz="1200" kern="1200" dirty="0" smtClean="0">
                <a:solidFill>
                  <a:schemeClr val="tx1"/>
                </a:solidFill>
                <a:effectLst/>
                <a:latin typeface="+mn-lt"/>
                <a:ea typeface="+mn-ea"/>
                <a:cs typeface="+mn-cs"/>
              </a:rPr>
              <a:t>u)	Sıfır atık belgesi sahibi: Bakanlıkça sıfır atık belgesi verilen yerleri,</a:t>
            </a:r>
          </a:p>
          <a:p>
            <a:pPr algn="just"/>
            <a:r>
              <a:rPr lang="tr-TR" sz="1200" kern="1200" dirty="0" smtClean="0">
                <a:solidFill>
                  <a:schemeClr val="tx1"/>
                </a:solidFill>
                <a:effectLst/>
                <a:latin typeface="+mn-lt"/>
                <a:ea typeface="+mn-ea"/>
                <a:cs typeface="+mn-cs"/>
              </a:rPr>
              <a:t>ü)	Sıfır atık bilgi sistemi: Sıfır atık yönetim sistemini uygulayacak yerleri kayıt altına almak, belgelemek, izlemek ve sistem kapsamında yönetilen atıkların izlenebilirliğini sağlamak amacıyla Bakanlıkça oluşturulan çevrimiçi sistemi,</a:t>
            </a:r>
          </a:p>
          <a:p>
            <a:pPr algn="just"/>
            <a:r>
              <a:rPr lang="tr-TR" sz="1200" kern="1200" dirty="0" smtClean="0">
                <a:solidFill>
                  <a:schemeClr val="tx1"/>
                </a:solidFill>
                <a:effectLst/>
                <a:latin typeface="+mn-lt"/>
                <a:ea typeface="+mn-ea"/>
                <a:cs typeface="+mn-cs"/>
              </a:rPr>
              <a:t>v)	Sıfır Atık Koordinasyon Kurulu: Bu Yönetmelik doğrultusunda yürütülen çalışmaları ve uygulamaları değerlendirmek, yönlendirmek, yaygınlaşmasını ve geliştirilmesini sağlamak amacıyla Bakanlık temsilcisinin başkanlığında toplanan kurulu,</a:t>
            </a:r>
          </a:p>
          <a:p>
            <a:pPr algn="just"/>
            <a:r>
              <a:rPr lang="tr-TR" sz="1200" kern="1200" dirty="0" smtClean="0">
                <a:solidFill>
                  <a:schemeClr val="tx1"/>
                </a:solidFill>
                <a:effectLst/>
                <a:latin typeface="+mn-lt"/>
                <a:ea typeface="+mn-ea"/>
                <a:cs typeface="+mn-cs"/>
              </a:rPr>
              <a:t>y) Sıfır atık müşaviri: Sürdürülebilir kalkınma hedeflerine uygun olarak, kurum, kuruluş veya işletmenin tüm atık yönetimi faaliyetleri ile üretimin/faaliyetin iyileştirilerek atıkların önlenmesi ve </a:t>
            </a:r>
            <a:r>
              <a:rPr lang="tr-TR" sz="1200" kern="1200" dirty="0" err="1" smtClean="0">
                <a:solidFill>
                  <a:schemeClr val="tx1"/>
                </a:solidFill>
                <a:effectLst/>
                <a:latin typeface="+mn-lt"/>
                <a:ea typeface="+mn-ea"/>
                <a:cs typeface="+mn-cs"/>
              </a:rPr>
              <a:t>azaltımı</a:t>
            </a:r>
            <a:r>
              <a:rPr lang="tr-TR" sz="1200" kern="1200" dirty="0" smtClean="0">
                <a:solidFill>
                  <a:schemeClr val="tx1"/>
                </a:solidFill>
                <a:effectLst/>
                <a:latin typeface="+mn-lt"/>
                <a:ea typeface="+mn-ea"/>
                <a:cs typeface="+mn-cs"/>
              </a:rPr>
              <a:t> işlemlerini atık üreticisi adına gerçekleştiren ve bu amaçla bünyesinde ar-ge çalışmaları yapan ve esasları Bakanlıkça belirlenen tüzel kişiyi,</a:t>
            </a:r>
          </a:p>
          <a:p>
            <a:pPr algn="just"/>
            <a:r>
              <a:rPr lang="tr-TR" sz="1200" kern="1200" dirty="0" smtClean="0">
                <a:solidFill>
                  <a:schemeClr val="tx1"/>
                </a:solidFill>
                <a:effectLst/>
                <a:latin typeface="+mn-lt"/>
                <a:ea typeface="+mn-ea"/>
                <a:cs typeface="+mn-cs"/>
              </a:rPr>
              <a:t>z)	Sıfır atık yönetim sistemi: Atık oluşumunun önlenmesinden başlayarak, atıkların azaltılması,   kaynağında ayrı biriktirilmesi, ayrı toplanması, taşınması ve çevre lisanslı atık işleme tesislerinde işlenmesi süreçlerinin hepsini içine alan, tüm atıkların entegre bir şekilde ele alındığı ve fayda ve maliyet unsurları da göz önünde bulundurularak oluşturulan sistemi,</a:t>
            </a:r>
          </a:p>
          <a:p>
            <a:pPr algn="just"/>
            <a:r>
              <a:rPr lang="tr-TR" sz="1200" kern="1200" dirty="0" err="1" smtClean="0">
                <a:solidFill>
                  <a:schemeClr val="tx1"/>
                </a:solidFill>
                <a:effectLst/>
                <a:latin typeface="+mn-lt"/>
                <a:ea typeface="+mn-ea"/>
                <a:cs typeface="+mn-cs"/>
              </a:rPr>
              <a:t>aa</a:t>
            </a:r>
            <a:r>
              <a:rPr lang="tr-TR" sz="1200" kern="1200" dirty="0" smtClean="0">
                <a:solidFill>
                  <a:schemeClr val="tx1"/>
                </a:solidFill>
                <a:effectLst/>
                <a:latin typeface="+mn-lt"/>
                <a:ea typeface="+mn-ea"/>
                <a:cs typeface="+mn-cs"/>
              </a:rPr>
              <a:t>) Stratejik plan: Mahalli idarelerce hazırlanması gereken, 5018 sayılı Kanunda tanımlanmış planı,</a:t>
            </a:r>
          </a:p>
          <a:p>
            <a:pPr algn="just"/>
            <a:r>
              <a:rPr lang="tr-TR" sz="1200" kern="1200" dirty="0" err="1" smtClean="0">
                <a:solidFill>
                  <a:schemeClr val="tx1"/>
                </a:solidFill>
                <a:effectLst/>
                <a:latin typeface="+mn-lt"/>
                <a:ea typeface="+mn-ea"/>
                <a:cs typeface="+mn-cs"/>
              </a:rPr>
              <a:t>bb</a:t>
            </a:r>
            <a:r>
              <a:rPr lang="tr-TR" sz="1200" kern="1200" dirty="0" smtClean="0">
                <a:solidFill>
                  <a:schemeClr val="tx1"/>
                </a:solidFill>
                <a:effectLst/>
                <a:latin typeface="+mn-lt"/>
                <a:ea typeface="+mn-ea"/>
                <a:cs typeface="+mn-cs"/>
              </a:rPr>
              <a:t>) Tehlikeli atık: Atık Yönetimi Yönetmeliğinin ek-3/A’sında yer alan tehlikeli özelliklerden birini ya da birden fazlasını taşıyan, aynı Yönetmeliğin ek-4’ünde altı haneli atık kodunun yanında yıldız (*) işareti bulunan, biriktirilmesi, toplanması, taşınması ve işlenmesinde özel hükümler bulunan atıkları,</a:t>
            </a:r>
          </a:p>
          <a:p>
            <a:pPr algn="just"/>
            <a:r>
              <a:rPr lang="tr-TR" sz="1200" kern="1200" dirty="0" smtClean="0">
                <a:solidFill>
                  <a:schemeClr val="tx1"/>
                </a:solidFill>
                <a:effectLst/>
                <a:latin typeface="+mn-lt"/>
                <a:ea typeface="+mn-ea"/>
                <a:cs typeface="+mn-cs"/>
              </a:rPr>
              <a:t>cc) Tehlikesiz atık: Atık Yönetimi Yönetmeliğinin ek-4 atık listesinde yıldız (*) işareti bulunmayan, tehlikelilik özelliği göstermeyen atıkları,</a:t>
            </a:r>
          </a:p>
          <a:p>
            <a:pPr algn="just"/>
            <a:r>
              <a:rPr lang="tr-TR" sz="1200" kern="1200" dirty="0" err="1" smtClean="0">
                <a:solidFill>
                  <a:schemeClr val="tx1"/>
                </a:solidFill>
                <a:effectLst/>
                <a:latin typeface="+mn-lt"/>
                <a:ea typeface="+mn-ea"/>
                <a:cs typeface="+mn-cs"/>
              </a:rPr>
              <a:t>çç</a:t>
            </a:r>
            <a:r>
              <a:rPr lang="tr-TR" sz="1200" kern="1200" dirty="0" smtClean="0">
                <a:solidFill>
                  <a:schemeClr val="tx1"/>
                </a:solidFill>
                <a:effectLst/>
                <a:latin typeface="+mn-lt"/>
                <a:ea typeface="+mn-ea"/>
                <a:cs typeface="+mn-cs"/>
              </a:rPr>
              <a:t>) Toplama: Atıkların biriktirildiği yerlerden alınarak atık işleme tesislerine götürülmesi amacıyla taşınmasını,</a:t>
            </a:r>
          </a:p>
          <a:p>
            <a:pPr algn="just"/>
            <a:r>
              <a:rPr lang="tr-TR" sz="1200" kern="1200" dirty="0" err="1" smtClean="0">
                <a:solidFill>
                  <a:schemeClr val="tx1"/>
                </a:solidFill>
                <a:effectLst/>
                <a:latin typeface="+mn-lt"/>
                <a:ea typeface="+mn-ea"/>
                <a:cs typeface="+mn-cs"/>
              </a:rPr>
              <a:t>dd</a:t>
            </a:r>
            <a:r>
              <a:rPr lang="tr-TR" sz="1200" kern="1200" dirty="0" smtClean="0">
                <a:solidFill>
                  <a:schemeClr val="tx1"/>
                </a:solidFill>
                <a:effectLst/>
                <a:latin typeface="+mn-lt"/>
                <a:ea typeface="+mn-ea"/>
                <a:cs typeface="+mn-cs"/>
              </a:rPr>
              <a:t>) Toplama noktası: Mahalli idareler tarafından ve Bakanlıkça toplama yükümlülüğü getirilen kurum, kuruluş ve/veya işletmeler tarafından oluşturulan, atıkların doğrudan getirilip bırakılabileceği yerleri,</a:t>
            </a:r>
          </a:p>
          <a:p>
            <a:pPr algn="just"/>
            <a:r>
              <a:rPr lang="tr-TR" sz="1200" kern="1200" dirty="0" err="1" smtClean="0">
                <a:solidFill>
                  <a:schemeClr val="tx1"/>
                </a:solidFill>
                <a:effectLst/>
                <a:latin typeface="+mn-lt"/>
                <a:ea typeface="+mn-ea"/>
                <a:cs typeface="+mn-cs"/>
              </a:rPr>
              <a:t>ee</a:t>
            </a:r>
            <a:r>
              <a:rPr lang="tr-TR" sz="1200" kern="1200" dirty="0" smtClean="0">
                <a:solidFill>
                  <a:schemeClr val="tx1"/>
                </a:solidFill>
                <a:effectLst/>
                <a:latin typeface="+mn-lt"/>
                <a:ea typeface="+mn-ea"/>
                <a:cs typeface="+mn-cs"/>
              </a:rPr>
              <a:t>) Yeniden kullanım: Ürünlerin ya da atık olmayan bileşenlerin tasarlandığı şekilde aynı amaçla kullanıldığı herhangi bir işlemi,</a:t>
            </a:r>
          </a:p>
          <a:p>
            <a:pPr algn="just"/>
            <a:r>
              <a:rPr lang="tr-TR" sz="1200" kern="1200" dirty="0" smtClean="0">
                <a:solidFill>
                  <a:schemeClr val="tx1"/>
                </a:solidFill>
                <a:effectLst/>
                <a:latin typeface="+mn-lt"/>
                <a:ea typeface="+mn-ea"/>
                <a:cs typeface="+mn-cs"/>
              </a:rPr>
              <a:t>ifade eder.</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5</a:t>
            </a:fld>
            <a:endParaRPr lang="tr-TR"/>
          </a:p>
        </p:txBody>
      </p:sp>
    </p:spTree>
    <p:extLst>
      <p:ext uri="{BB962C8B-B14F-4D97-AF65-F5344CB8AC3E}">
        <p14:creationId xmlns:p14="http://schemas.microsoft.com/office/powerpoint/2010/main" val="3859846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Tanımlar</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4 – </a:t>
            </a:r>
            <a:r>
              <a:rPr lang="tr-TR" sz="1200" kern="1200" dirty="0" smtClean="0">
                <a:solidFill>
                  <a:schemeClr val="tx1"/>
                </a:solidFill>
                <a:effectLst/>
                <a:latin typeface="+mn-lt"/>
                <a:ea typeface="+mn-ea"/>
                <a:cs typeface="+mn-cs"/>
              </a:rPr>
              <a:t>(1) Bu Yönetmelikte geçen; </a:t>
            </a:r>
          </a:p>
          <a:p>
            <a:pPr algn="just"/>
            <a:r>
              <a:rPr lang="tr-TR" sz="1200" kern="1200" dirty="0" smtClean="0">
                <a:solidFill>
                  <a:schemeClr val="tx1"/>
                </a:solidFill>
                <a:effectLst/>
                <a:latin typeface="+mn-lt"/>
                <a:ea typeface="+mn-ea"/>
                <a:cs typeface="+mn-cs"/>
              </a:rPr>
              <a:t>a) Alternatif hammadde: Bir tesisin faaliyeti neticesinde oluşan, mineral özellikleri dolayısıyla hammaddeye katkı olarak kullanılabilir özellikteki atıkları,</a:t>
            </a:r>
          </a:p>
          <a:p>
            <a:pPr algn="just"/>
            <a:r>
              <a:rPr lang="tr-TR" sz="1200" kern="1200" dirty="0" smtClean="0">
                <a:solidFill>
                  <a:schemeClr val="tx1"/>
                </a:solidFill>
                <a:effectLst/>
                <a:latin typeface="+mn-lt"/>
                <a:ea typeface="+mn-ea"/>
                <a:cs typeface="+mn-cs"/>
              </a:rPr>
              <a:t>b) Atık: Üreticisi veya fiilen elinde bulunduran gerçek veya tüzel kişi tarafından çevreye atılan veya bırakılan ya da atılması zorunlu olan herhangi bir madde veya materyali,</a:t>
            </a:r>
          </a:p>
          <a:p>
            <a:pPr algn="just"/>
            <a:r>
              <a:rPr lang="tr-TR" sz="1200" kern="1200" dirty="0" smtClean="0">
                <a:solidFill>
                  <a:schemeClr val="tx1"/>
                </a:solidFill>
                <a:effectLst/>
                <a:latin typeface="+mn-lt"/>
                <a:ea typeface="+mn-ea"/>
                <a:cs typeface="+mn-cs"/>
              </a:rPr>
              <a:t>c) Atık </a:t>
            </a:r>
            <a:r>
              <a:rPr lang="tr-TR" sz="1200" kern="1200" dirty="0" err="1" smtClean="0">
                <a:solidFill>
                  <a:schemeClr val="tx1"/>
                </a:solidFill>
                <a:effectLst/>
                <a:latin typeface="+mn-lt"/>
                <a:ea typeface="+mn-ea"/>
                <a:cs typeface="+mn-cs"/>
              </a:rPr>
              <a:t>azaltımı</a:t>
            </a:r>
            <a:r>
              <a:rPr lang="tr-TR" sz="1200" kern="1200" dirty="0" smtClean="0">
                <a:solidFill>
                  <a:schemeClr val="tx1"/>
                </a:solidFill>
                <a:effectLst/>
                <a:latin typeface="+mn-lt"/>
                <a:ea typeface="+mn-ea"/>
                <a:cs typeface="+mn-cs"/>
              </a:rPr>
              <a:t>: Üretim, tüketim ve hizmet süreçlerinde planlanan önleme faaliyetleri doğrultusunda çevresel açıdan belirli ölçütlere, temel şart ve özelliklere göre alınacak tedbirler ile atık miktarının düşürülmesini,</a:t>
            </a:r>
          </a:p>
          <a:p>
            <a:pPr algn="just"/>
            <a:r>
              <a:rPr lang="tr-TR" sz="1200" kern="1200" dirty="0" smtClean="0">
                <a:solidFill>
                  <a:schemeClr val="tx1"/>
                </a:solidFill>
                <a:effectLst/>
                <a:latin typeface="+mn-lt"/>
                <a:ea typeface="+mn-ea"/>
                <a:cs typeface="+mn-cs"/>
              </a:rPr>
              <a:t>ç) Atık getirme merkezi: Kaynağında ayrı biriktirilen atıkların götürüldüğü, teslim edildiği, kriterleri Bakanlıkça belirlenen ve onaylanan merkezleri,</a:t>
            </a:r>
          </a:p>
          <a:p>
            <a:pPr algn="just"/>
            <a:r>
              <a:rPr lang="tr-TR" sz="1200" kern="1200" dirty="0" smtClean="0">
                <a:solidFill>
                  <a:schemeClr val="tx1"/>
                </a:solidFill>
                <a:effectLst/>
                <a:latin typeface="+mn-lt"/>
                <a:ea typeface="+mn-ea"/>
                <a:cs typeface="+mn-cs"/>
              </a:rPr>
              <a:t>d) Atık işleme tesisi: Ön işlem ve ara depolama tesisleri dahil aktarma istasyonları hariç olmak üzere, atıkları 2/4/2015 tarihli ve 29314 sayılı Resmî </a:t>
            </a:r>
            <a:r>
              <a:rPr lang="tr-TR" sz="1200" kern="1200" dirty="0" err="1" smtClean="0">
                <a:solidFill>
                  <a:schemeClr val="tx1"/>
                </a:solidFill>
                <a:effectLst/>
                <a:latin typeface="+mn-lt"/>
                <a:ea typeface="+mn-ea"/>
                <a:cs typeface="+mn-cs"/>
              </a:rPr>
              <a:t>Gazete’de</a:t>
            </a:r>
            <a:r>
              <a:rPr lang="tr-TR" sz="1200" kern="1200" dirty="0" smtClean="0">
                <a:solidFill>
                  <a:schemeClr val="tx1"/>
                </a:solidFill>
                <a:effectLst/>
                <a:latin typeface="+mn-lt"/>
                <a:ea typeface="+mn-ea"/>
                <a:cs typeface="+mn-cs"/>
              </a:rPr>
              <a:t> yayımlanan Atık Yönetimi Yönetmeliğinde yer alan ek-2/A ve ek-2/B’deki faaliyetlerle geri kazanan ve/veya bertaraf eden tesisi,</a:t>
            </a:r>
          </a:p>
          <a:p>
            <a:pPr algn="just"/>
            <a:r>
              <a:rPr lang="tr-TR" sz="1200" kern="1200" dirty="0" smtClean="0">
                <a:solidFill>
                  <a:schemeClr val="tx1"/>
                </a:solidFill>
                <a:effectLst/>
                <a:latin typeface="+mn-lt"/>
                <a:ea typeface="+mn-ea"/>
                <a:cs typeface="+mn-cs"/>
              </a:rPr>
              <a:t>e) Atık üreticisi: Faaliyetleri sonucu atık oluşumuna neden olan kişi, kurum, kuruluş ve işletme ve/veya atığın bileşiminde veya yapısında bir değişikliğe neden olacak ön işlem, karıştırma veya diğer işlemleri yapan herhangi bir gerçek ve/veya tüzel kişiyi,</a:t>
            </a:r>
          </a:p>
          <a:p>
            <a:pPr algn="just"/>
            <a:r>
              <a:rPr lang="tr-TR" sz="1200" kern="1200" dirty="0" smtClean="0">
                <a:solidFill>
                  <a:schemeClr val="tx1"/>
                </a:solidFill>
                <a:effectLst/>
                <a:latin typeface="+mn-lt"/>
                <a:ea typeface="+mn-ea"/>
                <a:cs typeface="+mn-cs"/>
              </a:rPr>
              <a:t>f)	Bakanlık: Çevre ve Şehircilik Bakanlığını,</a:t>
            </a:r>
          </a:p>
          <a:p>
            <a:pPr algn="just"/>
            <a:r>
              <a:rPr lang="tr-TR" sz="1200" kern="1200" dirty="0" smtClean="0">
                <a:solidFill>
                  <a:schemeClr val="tx1"/>
                </a:solidFill>
                <a:effectLst/>
                <a:latin typeface="+mn-lt"/>
                <a:ea typeface="+mn-ea"/>
                <a:cs typeface="+mn-cs"/>
              </a:rPr>
              <a:t>g) Bina ve yerleşkeler: Bağımsız konut, ticari ya da hizmet birimlerini barındıran yapılar ile açık ya da kapalı sosyal donatılara sahip münferit yapıları da barındıran özerk yerleşimleri, </a:t>
            </a:r>
          </a:p>
          <a:p>
            <a:pPr algn="just"/>
            <a:r>
              <a:rPr lang="tr-TR" sz="1200" kern="1200" dirty="0" smtClean="0">
                <a:solidFill>
                  <a:schemeClr val="tx1"/>
                </a:solidFill>
                <a:effectLst/>
                <a:latin typeface="+mn-lt"/>
                <a:ea typeface="+mn-ea"/>
                <a:cs typeface="+mn-cs"/>
              </a:rPr>
              <a:t>ğ) Biriktirme ekipmanı: Atıkların özelliklerine göre biriktirildiği kumbara, konteyner ve benzeri ekipmanları,</a:t>
            </a:r>
          </a:p>
          <a:p>
            <a:pPr algn="just"/>
            <a:r>
              <a:rPr lang="tr-TR" sz="1200" kern="1200" dirty="0" smtClean="0">
                <a:solidFill>
                  <a:schemeClr val="tx1"/>
                </a:solidFill>
                <a:effectLst/>
                <a:latin typeface="+mn-lt"/>
                <a:ea typeface="+mn-ea"/>
                <a:cs typeface="+mn-cs"/>
              </a:rPr>
              <a:t>h)	</a:t>
            </a:r>
            <a:r>
              <a:rPr lang="tr-TR" sz="1200" kern="1200" dirty="0" err="1" smtClean="0">
                <a:solidFill>
                  <a:schemeClr val="tx1"/>
                </a:solidFill>
                <a:effectLst/>
                <a:latin typeface="+mn-lt"/>
                <a:ea typeface="+mn-ea"/>
                <a:cs typeface="+mn-cs"/>
              </a:rPr>
              <a:t>Biyobozunur</a:t>
            </a:r>
            <a:r>
              <a:rPr lang="tr-TR" sz="1200" kern="1200" dirty="0" smtClean="0">
                <a:solidFill>
                  <a:schemeClr val="tx1"/>
                </a:solidFill>
                <a:effectLst/>
                <a:latin typeface="+mn-lt"/>
                <a:ea typeface="+mn-ea"/>
                <a:cs typeface="+mn-cs"/>
              </a:rPr>
              <a:t> atık: Park, bahçe ve evler ile lokantalar, satış noktaları, gıda üretim ve benzeri tesislerden kaynaklanan oksijenli veya oksijensiz ortamda </a:t>
            </a:r>
            <a:r>
              <a:rPr lang="tr-TR" sz="1200" kern="1200" dirty="0" err="1" smtClean="0">
                <a:solidFill>
                  <a:schemeClr val="tx1"/>
                </a:solidFill>
                <a:effectLst/>
                <a:latin typeface="+mn-lt"/>
                <a:ea typeface="+mn-ea"/>
                <a:cs typeface="+mn-cs"/>
              </a:rPr>
              <a:t>bozunmaya</a:t>
            </a:r>
            <a:r>
              <a:rPr lang="tr-TR" sz="1200" kern="1200" dirty="0" smtClean="0">
                <a:solidFill>
                  <a:schemeClr val="tx1"/>
                </a:solidFill>
                <a:effectLst/>
                <a:latin typeface="+mn-lt"/>
                <a:ea typeface="+mn-ea"/>
                <a:cs typeface="+mn-cs"/>
              </a:rPr>
              <a:t> uğrayabilen atıkları,</a:t>
            </a:r>
          </a:p>
          <a:p>
            <a:pPr algn="just"/>
            <a:r>
              <a:rPr lang="tr-TR" sz="1200" kern="1200" dirty="0" smtClean="0">
                <a:solidFill>
                  <a:schemeClr val="tx1"/>
                </a:solidFill>
                <a:effectLst/>
                <a:latin typeface="+mn-lt"/>
                <a:ea typeface="+mn-ea"/>
                <a:cs typeface="+mn-cs"/>
              </a:rPr>
              <a:t>ı)	Çevre lisansı: 10/9/2014 tarihli ve 29115 sayılı Resmî </a:t>
            </a:r>
            <a:r>
              <a:rPr lang="tr-TR" sz="1200" kern="1200" dirty="0" err="1" smtClean="0">
                <a:solidFill>
                  <a:schemeClr val="tx1"/>
                </a:solidFill>
                <a:effectLst/>
                <a:latin typeface="+mn-lt"/>
                <a:ea typeface="+mn-ea"/>
                <a:cs typeface="+mn-cs"/>
              </a:rPr>
              <a:t>Gazete’de</a:t>
            </a:r>
            <a:r>
              <a:rPr lang="tr-TR" sz="1200" kern="1200" dirty="0" smtClean="0">
                <a:solidFill>
                  <a:schemeClr val="tx1"/>
                </a:solidFill>
                <a:effectLst/>
                <a:latin typeface="+mn-lt"/>
                <a:ea typeface="+mn-ea"/>
                <a:cs typeface="+mn-cs"/>
              </a:rPr>
              <a:t> yayımlanan Çevre İzin ve Lisans Yönetmeliğinde düzenlenen geçici faaliyet belgesi/çevre izin ve lisansı belgesini kapsayan lisansı,</a:t>
            </a:r>
          </a:p>
          <a:p>
            <a:pPr algn="just"/>
            <a:r>
              <a:rPr lang="tr-TR" sz="1200" kern="1200" dirty="0" smtClean="0">
                <a:solidFill>
                  <a:schemeClr val="tx1"/>
                </a:solidFill>
                <a:effectLst/>
                <a:latin typeface="+mn-lt"/>
                <a:ea typeface="+mn-ea"/>
                <a:cs typeface="+mn-cs"/>
              </a:rPr>
              <a:t>i)	Geçici depolama: Atıkların, işleme tesislerine ulaştırılmadan önce atık üreticisi tarafından çevresel riskler açısından güvenli bir şekilde bekletilmesini,</a:t>
            </a:r>
          </a:p>
          <a:p>
            <a:pPr algn="just"/>
            <a:r>
              <a:rPr lang="tr-TR" sz="1200" kern="1200" dirty="0" smtClean="0">
                <a:solidFill>
                  <a:schemeClr val="tx1"/>
                </a:solidFill>
                <a:effectLst/>
                <a:latin typeface="+mn-lt"/>
                <a:ea typeface="+mn-ea"/>
                <a:cs typeface="+mn-cs"/>
              </a:rPr>
              <a:t>j)	Geçici depolama alanı: Atık Yönetimi Yönetmeliğinin 13 üncü maddesinde kriterleri belirlenmiş alanı,</a:t>
            </a:r>
          </a:p>
          <a:p>
            <a:pPr algn="just"/>
            <a:r>
              <a:rPr lang="tr-TR" sz="1200" kern="1200" dirty="0" smtClean="0">
                <a:solidFill>
                  <a:schemeClr val="tx1"/>
                </a:solidFill>
                <a:effectLst/>
                <a:latin typeface="+mn-lt"/>
                <a:ea typeface="+mn-ea"/>
                <a:cs typeface="+mn-cs"/>
              </a:rPr>
              <a:t>k)	Geri dönüşüm: Enerji geri kazanımı ve yakıt olarak kullanımı ya da dolgu yapmak üzere atıkların tekrar işlenmesi hariç olmak üzere, organik maddelerin tekrar işlenmesi dahil atıkların işlenerek asıl kullanım amacı ya da diğer amaçlar doğrultusunda ürünlere, malzemelere ya da maddelere dönüştürüldüğü herhangi bir geri kazanım işlemini,</a:t>
            </a:r>
          </a:p>
          <a:p>
            <a:pPr algn="just"/>
            <a:r>
              <a:rPr lang="tr-TR" sz="1200" kern="1200" dirty="0" smtClean="0">
                <a:solidFill>
                  <a:schemeClr val="tx1"/>
                </a:solidFill>
                <a:effectLst/>
                <a:latin typeface="+mn-lt"/>
                <a:ea typeface="+mn-ea"/>
                <a:cs typeface="+mn-cs"/>
              </a:rPr>
              <a:t>l)	Geri kazanım: Piyasada ya da bir tesiste kullanılan maddelerin yerine ikame edilmek üzere atıkların faydalı bir amaç için kullanıma hazır hale getirilmesinde yer alan ve Atık Yönetimi Yönetmeliğinin ek-2/B’sinde listelenen işlemleri,</a:t>
            </a:r>
          </a:p>
          <a:p>
            <a:pPr algn="just"/>
            <a:r>
              <a:rPr lang="tr-TR" sz="1200" kern="1200" dirty="0" smtClean="0">
                <a:solidFill>
                  <a:schemeClr val="tx1"/>
                </a:solidFill>
                <a:effectLst/>
                <a:latin typeface="+mn-lt"/>
                <a:ea typeface="+mn-ea"/>
                <a:cs typeface="+mn-cs"/>
              </a:rPr>
              <a:t>m) İl müdürlüğü: Çevre ve Şehircilik İl Müdürlüğünü,</a:t>
            </a:r>
          </a:p>
          <a:p>
            <a:pPr algn="just"/>
            <a:r>
              <a:rPr lang="tr-TR" sz="1200" kern="1200" dirty="0" smtClean="0">
                <a:solidFill>
                  <a:schemeClr val="tx1"/>
                </a:solidFill>
                <a:effectLst/>
                <a:latin typeface="+mn-lt"/>
                <a:ea typeface="+mn-ea"/>
                <a:cs typeface="+mn-cs"/>
              </a:rPr>
              <a:t>n) Kaynakta ayrı biriktirme: Atıkların oluştuğu noktada ayrı olarak biriktirilmesini,</a:t>
            </a:r>
          </a:p>
          <a:p>
            <a:pPr algn="just"/>
            <a:r>
              <a:rPr lang="tr-TR" sz="1200" kern="1200" dirty="0" smtClean="0">
                <a:solidFill>
                  <a:schemeClr val="tx1"/>
                </a:solidFill>
                <a:effectLst/>
                <a:latin typeface="+mn-lt"/>
                <a:ea typeface="+mn-ea"/>
                <a:cs typeface="+mn-cs"/>
              </a:rPr>
              <a:t>o) Kent Konseyi: 8/10/2006 tarihli ve 26313 sayılı Resmî </a:t>
            </a:r>
            <a:r>
              <a:rPr lang="tr-TR" sz="1200" kern="1200" dirty="0" err="1" smtClean="0">
                <a:solidFill>
                  <a:schemeClr val="tx1"/>
                </a:solidFill>
                <a:effectLst/>
                <a:latin typeface="+mn-lt"/>
                <a:ea typeface="+mn-ea"/>
                <a:cs typeface="+mn-cs"/>
              </a:rPr>
              <a:t>Gazete’de</a:t>
            </a:r>
            <a:r>
              <a:rPr lang="tr-TR" sz="1200" kern="1200" dirty="0" smtClean="0">
                <a:solidFill>
                  <a:schemeClr val="tx1"/>
                </a:solidFill>
                <a:effectLst/>
                <a:latin typeface="+mn-lt"/>
                <a:ea typeface="+mn-ea"/>
                <a:cs typeface="+mn-cs"/>
              </a:rPr>
              <a:t> yayımlanan Kent Konseyi Yönetmeliği ile tanımlanan konseyi,</a:t>
            </a:r>
          </a:p>
          <a:p>
            <a:pPr algn="just"/>
            <a:r>
              <a:rPr lang="tr-TR" sz="1200" kern="1200" dirty="0" smtClean="0">
                <a:solidFill>
                  <a:schemeClr val="tx1"/>
                </a:solidFill>
                <a:effectLst/>
                <a:latin typeface="+mn-lt"/>
                <a:ea typeface="+mn-ea"/>
                <a:cs typeface="+mn-cs"/>
              </a:rPr>
              <a:t>ö) </a:t>
            </a:r>
            <a:r>
              <a:rPr lang="tr-TR" sz="1200" kern="1200" dirty="0" err="1" smtClean="0">
                <a:solidFill>
                  <a:schemeClr val="tx1"/>
                </a:solidFill>
                <a:effectLst/>
                <a:latin typeface="+mn-lt"/>
                <a:ea typeface="+mn-ea"/>
                <a:cs typeface="+mn-cs"/>
              </a:rPr>
              <a:t>Kompost</a:t>
            </a:r>
            <a:r>
              <a:rPr lang="tr-TR" sz="1200" kern="1200" dirty="0" smtClean="0">
                <a:solidFill>
                  <a:schemeClr val="tx1"/>
                </a:solidFill>
                <a:effectLst/>
                <a:latin typeface="+mn-lt"/>
                <a:ea typeface="+mn-ea"/>
                <a:cs typeface="+mn-cs"/>
              </a:rPr>
              <a:t>: Organik esaslı atıkların oksijenli veya oksijensiz ortamda ayrıştırılması suretiyle üretilen malzemeyi,</a:t>
            </a:r>
          </a:p>
          <a:p>
            <a:pPr algn="just"/>
            <a:r>
              <a:rPr lang="tr-TR" sz="1200" kern="1200" dirty="0" smtClean="0">
                <a:solidFill>
                  <a:schemeClr val="tx1"/>
                </a:solidFill>
                <a:effectLst/>
                <a:latin typeface="+mn-lt"/>
                <a:ea typeface="+mn-ea"/>
                <a:cs typeface="+mn-cs"/>
              </a:rPr>
              <a:t>p) Mahalli idare: Büyükşehir belediyeleri, büyükşehir ilçe belediyeleri, il, ilçe ve belde belediyeleri, belediye birlikleri ve il özel idarelerini,</a:t>
            </a:r>
          </a:p>
          <a:p>
            <a:pPr algn="just"/>
            <a:r>
              <a:rPr lang="tr-TR" sz="1200" kern="1200" dirty="0" smtClean="0">
                <a:solidFill>
                  <a:schemeClr val="tx1"/>
                </a:solidFill>
                <a:effectLst/>
                <a:latin typeface="+mn-lt"/>
                <a:ea typeface="+mn-ea"/>
                <a:cs typeface="+mn-cs"/>
              </a:rPr>
              <a:t>r) Mobil Getirme Merkezi: Belirli süreler içerisinde farklı noktalara hizmet vermek amacıyla kullanılan ve atık getirme merkezlerine bağlı seyyar atık getirme merkezlerini,</a:t>
            </a:r>
          </a:p>
          <a:p>
            <a:pPr algn="just"/>
            <a:r>
              <a:rPr lang="tr-TR" sz="1200" kern="1200" dirty="0" smtClean="0">
                <a:solidFill>
                  <a:schemeClr val="tx1"/>
                </a:solidFill>
                <a:effectLst/>
                <a:latin typeface="+mn-lt"/>
                <a:ea typeface="+mn-ea"/>
                <a:cs typeface="+mn-cs"/>
              </a:rPr>
              <a:t>s)	Önleme: Ürün ve malzemelerin temini ve kullanımlarında israftan kaçınmak dahil,  ürünlerin yeniden kullanılması veya kullanım ömürlerinin uzatılması ile atık miktarının azaltılması, ürün üretiminde zararlı maddelerin </a:t>
            </a:r>
            <a:r>
              <a:rPr lang="tr-TR" sz="1200" kern="1200" dirty="0" err="1" smtClean="0">
                <a:solidFill>
                  <a:schemeClr val="tx1"/>
                </a:solidFill>
                <a:effectLst/>
                <a:latin typeface="+mn-lt"/>
                <a:ea typeface="+mn-ea"/>
                <a:cs typeface="+mn-cs"/>
              </a:rPr>
              <a:t>azaltımı</a:t>
            </a:r>
            <a:r>
              <a:rPr lang="tr-TR" sz="1200" kern="1200" dirty="0" smtClean="0">
                <a:solidFill>
                  <a:schemeClr val="tx1"/>
                </a:solidFill>
                <a:effectLst/>
                <a:latin typeface="+mn-lt"/>
                <a:ea typeface="+mn-ea"/>
                <a:cs typeface="+mn-cs"/>
              </a:rPr>
              <a:t> ve üretilen atığın çevre ve insan sağlığı üzerindeki olumsuz etkilerinin en aza indirilmesine ilişkin herhangi bir madde ya da malzeme atık haline gelmeden önce alınacak tedbirleri,</a:t>
            </a:r>
          </a:p>
          <a:p>
            <a:pPr algn="just"/>
            <a:r>
              <a:rPr lang="tr-TR" sz="1200" kern="1200" dirty="0" smtClean="0">
                <a:solidFill>
                  <a:schemeClr val="tx1"/>
                </a:solidFill>
                <a:effectLst/>
                <a:latin typeface="+mn-lt"/>
                <a:ea typeface="+mn-ea"/>
                <a:cs typeface="+mn-cs"/>
              </a:rPr>
              <a:t>ş)	Sıfır atık: Üretim, tüketim ve hizmet süreçlerinde atık oluşumunun önlenmesi/azaltılması, yeniden kullanıma öncelik verilmesi, oluşan atıkların ise kaynağında ayrı biriktirilerek toplanması ve geri kazanımının sağlanarak </a:t>
            </a:r>
            <a:r>
              <a:rPr lang="tr-TR" sz="1200" kern="1200" dirty="0" err="1" smtClean="0">
                <a:solidFill>
                  <a:schemeClr val="tx1"/>
                </a:solidFill>
                <a:effectLst/>
                <a:latin typeface="+mn-lt"/>
                <a:ea typeface="+mn-ea"/>
                <a:cs typeface="+mn-cs"/>
              </a:rPr>
              <a:t>bertarafa</a:t>
            </a:r>
            <a:r>
              <a:rPr lang="tr-TR" sz="1200" kern="1200" dirty="0" smtClean="0">
                <a:solidFill>
                  <a:schemeClr val="tx1"/>
                </a:solidFill>
                <a:effectLst/>
                <a:latin typeface="+mn-lt"/>
                <a:ea typeface="+mn-ea"/>
                <a:cs typeface="+mn-cs"/>
              </a:rPr>
              <a:t> ve yakmaya gönderilecek atık miktarının azaltılması suretiyle çevre ve insan sağlığının ve tüm kaynakların korunmasını,</a:t>
            </a:r>
          </a:p>
          <a:p>
            <a:pPr algn="just"/>
            <a:r>
              <a:rPr lang="tr-TR" sz="1200" kern="1200" dirty="0" smtClean="0">
                <a:solidFill>
                  <a:schemeClr val="tx1"/>
                </a:solidFill>
                <a:effectLst/>
                <a:latin typeface="+mn-lt"/>
                <a:ea typeface="+mn-ea"/>
                <a:cs typeface="+mn-cs"/>
              </a:rPr>
              <a:t>t)	Sıfır atık belgesi: Sıfır atık yönetim sistemlerini kuran mahalli idareler ile ek-1 listede tanımlı diğer yerlere ve gönüllülük esasına dayalı olarak sıfır atık yönetim sistemini kuranlara verilecek, sınıfları Bakanlıkça belirlenen belgeyi,</a:t>
            </a:r>
          </a:p>
          <a:p>
            <a:pPr algn="just"/>
            <a:r>
              <a:rPr lang="tr-TR" sz="1200" kern="1200" dirty="0" smtClean="0">
                <a:solidFill>
                  <a:schemeClr val="tx1"/>
                </a:solidFill>
                <a:effectLst/>
                <a:latin typeface="+mn-lt"/>
                <a:ea typeface="+mn-ea"/>
                <a:cs typeface="+mn-cs"/>
              </a:rPr>
              <a:t>u)	Sıfır atık belgesi sahibi: Bakanlıkça sıfır atık belgesi verilen yerleri,</a:t>
            </a:r>
          </a:p>
          <a:p>
            <a:pPr algn="just"/>
            <a:r>
              <a:rPr lang="tr-TR" sz="1200" kern="1200" dirty="0" smtClean="0">
                <a:solidFill>
                  <a:schemeClr val="tx1"/>
                </a:solidFill>
                <a:effectLst/>
                <a:latin typeface="+mn-lt"/>
                <a:ea typeface="+mn-ea"/>
                <a:cs typeface="+mn-cs"/>
              </a:rPr>
              <a:t>ü)	Sıfır atık bilgi sistemi: Sıfır atık yönetim sistemini uygulayacak yerleri kayıt altına almak, belgelemek, izlemek ve sistem kapsamında yönetilen atıkların izlenebilirliğini sağlamak amacıyla Bakanlıkça oluşturulan çevrimiçi sistemi,</a:t>
            </a:r>
          </a:p>
          <a:p>
            <a:pPr algn="just"/>
            <a:r>
              <a:rPr lang="tr-TR" sz="1200" kern="1200" dirty="0" smtClean="0">
                <a:solidFill>
                  <a:schemeClr val="tx1"/>
                </a:solidFill>
                <a:effectLst/>
                <a:latin typeface="+mn-lt"/>
                <a:ea typeface="+mn-ea"/>
                <a:cs typeface="+mn-cs"/>
              </a:rPr>
              <a:t>v)	Sıfır Atık Koordinasyon Kurulu: Bu Yönetmelik doğrultusunda yürütülen çalışmaları ve uygulamaları değerlendirmek, yönlendirmek, yaygınlaşmasını ve geliştirilmesini sağlamak amacıyla Bakanlık temsilcisinin başkanlığında toplanan kurulu,</a:t>
            </a:r>
          </a:p>
          <a:p>
            <a:pPr algn="just"/>
            <a:r>
              <a:rPr lang="tr-TR" sz="1200" kern="1200" dirty="0" smtClean="0">
                <a:solidFill>
                  <a:schemeClr val="tx1"/>
                </a:solidFill>
                <a:effectLst/>
                <a:latin typeface="+mn-lt"/>
                <a:ea typeface="+mn-ea"/>
                <a:cs typeface="+mn-cs"/>
              </a:rPr>
              <a:t>y) Sıfır atık müşaviri: Sürdürülebilir kalkınma hedeflerine uygun olarak, kurum, kuruluş veya işletmenin tüm atık yönetimi faaliyetleri ile üretimin/faaliyetin iyileştirilerek atıkların önlenmesi ve </a:t>
            </a:r>
            <a:r>
              <a:rPr lang="tr-TR" sz="1200" kern="1200" dirty="0" err="1" smtClean="0">
                <a:solidFill>
                  <a:schemeClr val="tx1"/>
                </a:solidFill>
                <a:effectLst/>
                <a:latin typeface="+mn-lt"/>
                <a:ea typeface="+mn-ea"/>
                <a:cs typeface="+mn-cs"/>
              </a:rPr>
              <a:t>azaltımı</a:t>
            </a:r>
            <a:r>
              <a:rPr lang="tr-TR" sz="1200" kern="1200" dirty="0" smtClean="0">
                <a:solidFill>
                  <a:schemeClr val="tx1"/>
                </a:solidFill>
                <a:effectLst/>
                <a:latin typeface="+mn-lt"/>
                <a:ea typeface="+mn-ea"/>
                <a:cs typeface="+mn-cs"/>
              </a:rPr>
              <a:t> işlemlerini atık üreticisi adına gerçekleştiren ve bu amaçla bünyesinde ar-ge çalışmaları yapan ve esasları Bakanlıkça belirlenen tüzel kişiyi,</a:t>
            </a:r>
          </a:p>
          <a:p>
            <a:pPr algn="just"/>
            <a:r>
              <a:rPr lang="tr-TR" sz="1200" kern="1200" dirty="0" smtClean="0">
                <a:solidFill>
                  <a:schemeClr val="tx1"/>
                </a:solidFill>
                <a:effectLst/>
                <a:latin typeface="+mn-lt"/>
                <a:ea typeface="+mn-ea"/>
                <a:cs typeface="+mn-cs"/>
              </a:rPr>
              <a:t>z)	Sıfır atık yönetim sistemi: Atık oluşumunun önlenmesinden başlayarak, atıkların azaltılması,   kaynağında ayrı biriktirilmesi, ayrı toplanması, taşınması ve çevre lisanslı atık işleme tesislerinde işlenmesi süreçlerinin hepsini içine alan, tüm atıkların entegre bir şekilde ele alındığı ve fayda ve maliyet unsurları da göz önünde bulundurularak oluşturulan sistemi,</a:t>
            </a:r>
          </a:p>
          <a:p>
            <a:pPr algn="just"/>
            <a:r>
              <a:rPr lang="tr-TR" sz="1200" kern="1200" dirty="0" err="1" smtClean="0">
                <a:solidFill>
                  <a:schemeClr val="tx1"/>
                </a:solidFill>
                <a:effectLst/>
                <a:latin typeface="+mn-lt"/>
                <a:ea typeface="+mn-ea"/>
                <a:cs typeface="+mn-cs"/>
              </a:rPr>
              <a:t>aa</a:t>
            </a:r>
            <a:r>
              <a:rPr lang="tr-TR" sz="1200" kern="1200" dirty="0" smtClean="0">
                <a:solidFill>
                  <a:schemeClr val="tx1"/>
                </a:solidFill>
                <a:effectLst/>
                <a:latin typeface="+mn-lt"/>
                <a:ea typeface="+mn-ea"/>
                <a:cs typeface="+mn-cs"/>
              </a:rPr>
              <a:t>) Stratejik plan: Mahalli idarelerce hazırlanması gereken, 5018 sayılı Kanunda tanımlanmış planı,</a:t>
            </a:r>
          </a:p>
          <a:p>
            <a:pPr algn="just"/>
            <a:r>
              <a:rPr lang="tr-TR" sz="1200" kern="1200" dirty="0" err="1" smtClean="0">
                <a:solidFill>
                  <a:schemeClr val="tx1"/>
                </a:solidFill>
                <a:effectLst/>
                <a:latin typeface="+mn-lt"/>
                <a:ea typeface="+mn-ea"/>
                <a:cs typeface="+mn-cs"/>
              </a:rPr>
              <a:t>bb</a:t>
            </a:r>
            <a:r>
              <a:rPr lang="tr-TR" sz="1200" kern="1200" dirty="0" smtClean="0">
                <a:solidFill>
                  <a:schemeClr val="tx1"/>
                </a:solidFill>
                <a:effectLst/>
                <a:latin typeface="+mn-lt"/>
                <a:ea typeface="+mn-ea"/>
                <a:cs typeface="+mn-cs"/>
              </a:rPr>
              <a:t>) Tehlikeli atık: Atık Yönetimi Yönetmeliğinin ek-3/A’sında yer alan tehlikeli özelliklerden birini ya da birden fazlasını taşıyan, aynı Yönetmeliğin ek-4’ünde altı haneli atık kodunun yanında yıldız (*) işareti bulunan, biriktirilmesi, toplanması, taşınması ve işlenmesinde özel hükümler bulunan atıkları,</a:t>
            </a:r>
          </a:p>
          <a:p>
            <a:pPr algn="just"/>
            <a:r>
              <a:rPr lang="tr-TR" sz="1200" kern="1200" dirty="0" smtClean="0">
                <a:solidFill>
                  <a:schemeClr val="tx1"/>
                </a:solidFill>
                <a:effectLst/>
                <a:latin typeface="+mn-lt"/>
                <a:ea typeface="+mn-ea"/>
                <a:cs typeface="+mn-cs"/>
              </a:rPr>
              <a:t>cc) Tehlikesiz atık: Atık Yönetimi Yönetmeliğinin ek-4 atık listesinde yıldız (*) işareti bulunmayan, tehlikelilik özelliği göstermeyen atıkları,</a:t>
            </a:r>
          </a:p>
          <a:p>
            <a:pPr algn="just"/>
            <a:r>
              <a:rPr lang="tr-TR" sz="1200" kern="1200" dirty="0" err="1" smtClean="0">
                <a:solidFill>
                  <a:schemeClr val="tx1"/>
                </a:solidFill>
                <a:effectLst/>
                <a:latin typeface="+mn-lt"/>
                <a:ea typeface="+mn-ea"/>
                <a:cs typeface="+mn-cs"/>
              </a:rPr>
              <a:t>çç</a:t>
            </a:r>
            <a:r>
              <a:rPr lang="tr-TR" sz="1200" kern="1200" dirty="0" smtClean="0">
                <a:solidFill>
                  <a:schemeClr val="tx1"/>
                </a:solidFill>
                <a:effectLst/>
                <a:latin typeface="+mn-lt"/>
                <a:ea typeface="+mn-ea"/>
                <a:cs typeface="+mn-cs"/>
              </a:rPr>
              <a:t>) Toplama: Atıkların biriktirildiği yerlerden alınarak atık işleme tesislerine götürülmesi amacıyla taşınmasını,</a:t>
            </a:r>
          </a:p>
          <a:p>
            <a:pPr algn="just"/>
            <a:r>
              <a:rPr lang="tr-TR" sz="1200" kern="1200" dirty="0" err="1" smtClean="0">
                <a:solidFill>
                  <a:schemeClr val="tx1"/>
                </a:solidFill>
                <a:effectLst/>
                <a:latin typeface="+mn-lt"/>
                <a:ea typeface="+mn-ea"/>
                <a:cs typeface="+mn-cs"/>
              </a:rPr>
              <a:t>dd</a:t>
            </a:r>
            <a:r>
              <a:rPr lang="tr-TR" sz="1200" kern="1200" dirty="0" smtClean="0">
                <a:solidFill>
                  <a:schemeClr val="tx1"/>
                </a:solidFill>
                <a:effectLst/>
                <a:latin typeface="+mn-lt"/>
                <a:ea typeface="+mn-ea"/>
                <a:cs typeface="+mn-cs"/>
              </a:rPr>
              <a:t>) Toplama noktası: Mahalli idareler tarafından ve Bakanlıkça toplama yükümlülüğü getirilen kurum, kuruluş ve/veya işletmeler tarafından oluşturulan, atıkların doğrudan getirilip bırakılabileceği yerleri,</a:t>
            </a:r>
          </a:p>
          <a:p>
            <a:pPr algn="just"/>
            <a:r>
              <a:rPr lang="tr-TR" sz="1200" kern="1200" dirty="0" err="1" smtClean="0">
                <a:solidFill>
                  <a:schemeClr val="tx1"/>
                </a:solidFill>
                <a:effectLst/>
                <a:latin typeface="+mn-lt"/>
                <a:ea typeface="+mn-ea"/>
                <a:cs typeface="+mn-cs"/>
              </a:rPr>
              <a:t>ee</a:t>
            </a:r>
            <a:r>
              <a:rPr lang="tr-TR" sz="1200" kern="1200" dirty="0" smtClean="0">
                <a:solidFill>
                  <a:schemeClr val="tx1"/>
                </a:solidFill>
                <a:effectLst/>
                <a:latin typeface="+mn-lt"/>
                <a:ea typeface="+mn-ea"/>
                <a:cs typeface="+mn-cs"/>
              </a:rPr>
              <a:t>) Yeniden kullanım: Ürünlerin ya da atık olmayan bileşenlerin tasarlandığı şekilde aynı amaçla kullanıldığı herhangi bir işlemi,</a:t>
            </a:r>
          </a:p>
          <a:p>
            <a:pPr algn="just"/>
            <a:r>
              <a:rPr lang="tr-TR" sz="1200" kern="1200" dirty="0" smtClean="0">
                <a:solidFill>
                  <a:schemeClr val="tx1"/>
                </a:solidFill>
                <a:effectLst/>
                <a:latin typeface="+mn-lt"/>
                <a:ea typeface="+mn-ea"/>
                <a:cs typeface="+mn-cs"/>
              </a:rPr>
              <a:t>ifade eder.</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6</a:t>
            </a:fld>
            <a:endParaRPr lang="tr-TR"/>
          </a:p>
        </p:txBody>
      </p:sp>
    </p:spTree>
    <p:extLst>
      <p:ext uri="{BB962C8B-B14F-4D97-AF65-F5344CB8AC3E}">
        <p14:creationId xmlns:p14="http://schemas.microsoft.com/office/powerpoint/2010/main" val="3385539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Tanımlar</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4 – </a:t>
            </a:r>
            <a:r>
              <a:rPr lang="tr-TR" sz="1200" kern="1200" dirty="0" smtClean="0">
                <a:solidFill>
                  <a:schemeClr val="tx1"/>
                </a:solidFill>
                <a:effectLst/>
                <a:latin typeface="+mn-lt"/>
                <a:ea typeface="+mn-ea"/>
                <a:cs typeface="+mn-cs"/>
              </a:rPr>
              <a:t>(1) Bu Yönetmelikte geçen; </a:t>
            </a:r>
          </a:p>
          <a:p>
            <a:pPr algn="just"/>
            <a:r>
              <a:rPr lang="tr-TR" sz="1200" kern="1200" dirty="0" smtClean="0">
                <a:solidFill>
                  <a:schemeClr val="tx1"/>
                </a:solidFill>
                <a:effectLst/>
                <a:latin typeface="+mn-lt"/>
                <a:ea typeface="+mn-ea"/>
                <a:cs typeface="+mn-cs"/>
              </a:rPr>
              <a:t>a) Alternatif hammadde: Bir tesisin faaliyeti neticesinde oluşan, mineral özellikleri dolayısıyla hammaddeye katkı olarak kullanılabilir özellikteki atıkları,</a:t>
            </a:r>
          </a:p>
          <a:p>
            <a:pPr algn="just"/>
            <a:r>
              <a:rPr lang="tr-TR" sz="1200" kern="1200" dirty="0" smtClean="0">
                <a:solidFill>
                  <a:schemeClr val="tx1"/>
                </a:solidFill>
                <a:effectLst/>
                <a:latin typeface="+mn-lt"/>
                <a:ea typeface="+mn-ea"/>
                <a:cs typeface="+mn-cs"/>
              </a:rPr>
              <a:t>b) Atık: Üreticisi veya fiilen elinde bulunduran gerçek veya tüzel kişi tarafından çevreye atılan veya bırakılan ya da atılması zorunlu olan herhangi bir madde veya materyali,</a:t>
            </a:r>
          </a:p>
          <a:p>
            <a:pPr algn="just"/>
            <a:r>
              <a:rPr lang="tr-TR" sz="1200" kern="1200" dirty="0" smtClean="0">
                <a:solidFill>
                  <a:schemeClr val="tx1"/>
                </a:solidFill>
                <a:effectLst/>
                <a:latin typeface="+mn-lt"/>
                <a:ea typeface="+mn-ea"/>
                <a:cs typeface="+mn-cs"/>
              </a:rPr>
              <a:t>c) Atık </a:t>
            </a:r>
            <a:r>
              <a:rPr lang="tr-TR" sz="1200" kern="1200" dirty="0" err="1" smtClean="0">
                <a:solidFill>
                  <a:schemeClr val="tx1"/>
                </a:solidFill>
                <a:effectLst/>
                <a:latin typeface="+mn-lt"/>
                <a:ea typeface="+mn-ea"/>
                <a:cs typeface="+mn-cs"/>
              </a:rPr>
              <a:t>azaltımı</a:t>
            </a:r>
            <a:r>
              <a:rPr lang="tr-TR" sz="1200" kern="1200" dirty="0" smtClean="0">
                <a:solidFill>
                  <a:schemeClr val="tx1"/>
                </a:solidFill>
                <a:effectLst/>
                <a:latin typeface="+mn-lt"/>
                <a:ea typeface="+mn-ea"/>
                <a:cs typeface="+mn-cs"/>
              </a:rPr>
              <a:t>: Üretim, tüketim ve hizmet süreçlerinde planlanan önleme faaliyetleri doğrultusunda çevresel açıdan belirli ölçütlere, temel şart ve özelliklere göre alınacak tedbirler ile atık miktarının düşürülmesini,</a:t>
            </a:r>
          </a:p>
          <a:p>
            <a:pPr algn="just"/>
            <a:r>
              <a:rPr lang="tr-TR" sz="1200" kern="1200" dirty="0" smtClean="0">
                <a:solidFill>
                  <a:schemeClr val="tx1"/>
                </a:solidFill>
                <a:effectLst/>
                <a:latin typeface="+mn-lt"/>
                <a:ea typeface="+mn-ea"/>
                <a:cs typeface="+mn-cs"/>
              </a:rPr>
              <a:t>ç) Atık getirme merkezi: Kaynağında ayrı biriktirilen atıkların götürüldüğü, teslim edildiği, kriterleri Bakanlıkça belirlenen ve onaylanan merkezleri,</a:t>
            </a:r>
          </a:p>
          <a:p>
            <a:pPr algn="just"/>
            <a:r>
              <a:rPr lang="tr-TR" sz="1200" kern="1200" dirty="0" smtClean="0">
                <a:solidFill>
                  <a:schemeClr val="tx1"/>
                </a:solidFill>
                <a:effectLst/>
                <a:latin typeface="+mn-lt"/>
                <a:ea typeface="+mn-ea"/>
                <a:cs typeface="+mn-cs"/>
              </a:rPr>
              <a:t>d) Atık işleme tesisi: Ön işlem ve ara depolama tesisleri dahil aktarma istasyonları hariç olmak üzere, atıkları 2/4/2015 tarihli ve 29314 sayılı Resmî </a:t>
            </a:r>
            <a:r>
              <a:rPr lang="tr-TR" sz="1200" kern="1200" dirty="0" err="1" smtClean="0">
                <a:solidFill>
                  <a:schemeClr val="tx1"/>
                </a:solidFill>
                <a:effectLst/>
                <a:latin typeface="+mn-lt"/>
                <a:ea typeface="+mn-ea"/>
                <a:cs typeface="+mn-cs"/>
              </a:rPr>
              <a:t>Gazete’de</a:t>
            </a:r>
            <a:r>
              <a:rPr lang="tr-TR" sz="1200" kern="1200" dirty="0" smtClean="0">
                <a:solidFill>
                  <a:schemeClr val="tx1"/>
                </a:solidFill>
                <a:effectLst/>
                <a:latin typeface="+mn-lt"/>
                <a:ea typeface="+mn-ea"/>
                <a:cs typeface="+mn-cs"/>
              </a:rPr>
              <a:t> yayımlanan Atık Yönetimi Yönetmeliğinde yer alan ek-2/A ve ek-2/B’deki faaliyetlerle geri kazanan ve/veya bertaraf eden tesisi,</a:t>
            </a:r>
          </a:p>
          <a:p>
            <a:pPr algn="just"/>
            <a:r>
              <a:rPr lang="tr-TR" sz="1200" kern="1200" dirty="0" smtClean="0">
                <a:solidFill>
                  <a:schemeClr val="tx1"/>
                </a:solidFill>
                <a:effectLst/>
                <a:latin typeface="+mn-lt"/>
                <a:ea typeface="+mn-ea"/>
                <a:cs typeface="+mn-cs"/>
              </a:rPr>
              <a:t>e) Atık üreticisi: Faaliyetleri sonucu atık oluşumuna neden olan kişi, kurum, kuruluş ve işletme ve/veya atığın bileşiminde veya yapısında bir değişikliğe neden olacak ön işlem, karıştırma veya diğer işlemleri yapan herhangi bir gerçek ve/veya tüzel kişiyi,</a:t>
            </a:r>
          </a:p>
          <a:p>
            <a:pPr algn="just"/>
            <a:r>
              <a:rPr lang="tr-TR" sz="1200" kern="1200" dirty="0" smtClean="0">
                <a:solidFill>
                  <a:schemeClr val="tx1"/>
                </a:solidFill>
                <a:effectLst/>
                <a:latin typeface="+mn-lt"/>
                <a:ea typeface="+mn-ea"/>
                <a:cs typeface="+mn-cs"/>
              </a:rPr>
              <a:t>f)	Bakanlık: Çevre ve Şehircilik Bakanlığını,</a:t>
            </a:r>
          </a:p>
          <a:p>
            <a:pPr algn="just"/>
            <a:r>
              <a:rPr lang="tr-TR" sz="1200" kern="1200" dirty="0" smtClean="0">
                <a:solidFill>
                  <a:schemeClr val="tx1"/>
                </a:solidFill>
                <a:effectLst/>
                <a:latin typeface="+mn-lt"/>
                <a:ea typeface="+mn-ea"/>
                <a:cs typeface="+mn-cs"/>
              </a:rPr>
              <a:t>g) Bina ve yerleşkeler: Bağımsız konut, ticari ya da hizmet birimlerini barındıran yapılar ile açık ya da kapalı sosyal donatılara sahip münferit yapıları da barındıran özerk yerleşimleri, </a:t>
            </a:r>
          </a:p>
          <a:p>
            <a:pPr algn="just"/>
            <a:r>
              <a:rPr lang="tr-TR" sz="1200" kern="1200" dirty="0" smtClean="0">
                <a:solidFill>
                  <a:schemeClr val="tx1"/>
                </a:solidFill>
                <a:effectLst/>
                <a:latin typeface="+mn-lt"/>
                <a:ea typeface="+mn-ea"/>
                <a:cs typeface="+mn-cs"/>
              </a:rPr>
              <a:t>ğ) Biriktirme ekipmanı: Atıkların özelliklerine göre biriktirildiği kumbara, konteyner ve benzeri ekipmanları,</a:t>
            </a:r>
          </a:p>
          <a:p>
            <a:pPr algn="just"/>
            <a:r>
              <a:rPr lang="tr-TR" sz="1200" kern="1200" dirty="0" smtClean="0">
                <a:solidFill>
                  <a:schemeClr val="tx1"/>
                </a:solidFill>
                <a:effectLst/>
                <a:latin typeface="+mn-lt"/>
                <a:ea typeface="+mn-ea"/>
                <a:cs typeface="+mn-cs"/>
              </a:rPr>
              <a:t>h)	</a:t>
            </a:r>
            <a:r>
              <a:rPr lang="tr-TR" sz="1200" kern="1200" dirty="0" err="1" smtClean="0">
                <a:solidFill>
                  <a:schemeClr val="tx1"/>
                </a:solidFill>
                <a:effectLst/>
                <a:latin typeface="+mn-lt"/>
                <a:ea typeface="+mn-ea"/>
                <a:cs typeface="+mn-cs"/>
              </a:rPr>
              <a:t>Biyobozunur</a:t>
            </a:r>
            <a:r>
              <a:rPr lang="tr-TR" sz="1200" kern="1200" dirty="0" smtClean="0">
                <a:solidFill>
                  <a:schemeClr val="tx1"/>
                </a:solidFill>
                <a:effectLst/>
                <a:latin typeface="+mn-lt"/>
                <a:ea typeface="+mn-ea"/>
                <a:cs typeface="+mn-cs"/>
              </a:rPr>
              <a:t> atık: Park, bahçe ve evler ile lokantalar, satış noktaları, gıda üretim ve benzeri tesislerden kaynaklanan oksijenli veya oksijensiz ortamda </a:t>
            </a:r>
            <a:r>
              <a:rPr lang="tr-TR" sz="1200" kern="1200" dirty="0" err="1" smtClean="0">
                <a:solidFill>
                  <a:schemeClr val="tx1"/>
                </a:solidFill>
                <a:effectLst/>
                <a:latin typeface="+mn-lt"/>
                <a:ea typeface="+mn-ea"/>
                <a:cs typeface="+mn-cs"/>
              </a:rPr>
              <a:t>bozunmaya</a:t>
            </a:r>
            <a:r>
              <a:rPr lang="tr-TR" sz="1200" kern="1200" dirty="0" smtClean="0">
                <a:solidFill>
                  <a:schemeClr val="tx1"/>
                </a:solidFill>
                <a:effectLst/>
                <a:latin typeface="+mn-lt"/>
                <a:ea typeface="+mn-ea"/>
                <a:cs typeface="+mn-cs"/>
              </a:rPr>
              <a:t> uğrayabilen atıkları,</a:t>
            </a:r>
          </a:p>
          <a:p>
            <a:pPr algn="just"/>
            <a:r>
              <a:rPr lang="tr-TR" sz="1200" kern="1200" dirty="0" smtClean="0">
                <a:solidFill>
                  <a:schemeClr val="tx1"/>
                </a:solidFill>
                <a:effectLst/>
                <a:latin typeface="+mn-lt"/>
                <a:ea typeface="+mn-ea"/>
                <a:cs typeface="+mn-cs"/>
              </a:rPr>
              <a:t>ı)	Çevre lisansı: 10/9/2014 tarihli ve 29115 sayılı Resmî </a:t>
            </a:r>
            <a:r>
              <a:rPr lang="tr-TR" sz="1200" kern="1200" dirty="0" err="1" smtClean="0">
                <a:solidFill>
                  <a:schemeClr val="tx1"/>
                </a:solidFill>
                <a:effectLst/>
                <a:latin typeface="+mn-lt"/>
                <a:ea typeface="+mn-ea"/>
                <a:cs typeface="+mn-cs"/>
              </a:rPr>
              <a:t>Gazete’de</a:t>
            </a:r>
            <a:r>
              <a:rPr lang="tr-TR" sz="1200" kern="1200" dirty="0" smtClean="0">
                <a:solidFill>
                  <a:schemeClr val="tx1"/>
                </a:solidFill>
                <a:effectLst/>
                <a:latin typeface="+mn-lt"/>
                <a:ea typeface="+mn-ea"/>
                <a:cs typeface="+mn-cs"/>
              </a:rPr>
              <a:t> yayımlanan Çevre İzin ve Lisans Yönetmeliğinde düzenlenen geçici faaliyet belgesi/çevre izin ve lisansı belgesini kapsayan lisansı,</a:t>
            </a:r>
          </a:p>
          <a:p>
            <a:pPr algn="just"/>
            <a:r>
              <a:rPr lang="tr-TR" sz="1200" kern="1200" dirty="0" smtClean="0">
                <a:solidFill>
                  <a:schemeClr val="tx1"/>
                </a:solidFill>
                <a:effectLst/>
                <a:latin typeface="+mn-lt"/>
                <a:ea typeface="+mn-ea"/>
                <a:cs typeface="+mn-cs"/>
              </a:rPr>
              <a:t>i)	Geçici depolama: Atıkların, işleme tesislerine ulaştırılmadan önce atık üreticisi tarafından çevresel riskler açısından güvenli bir şekilde bekletilmesini,</a:t>
            </a:r>
          </a:p>
          <a:p>
            <a:pPr algn="just"/>
            <a:r>
              <a:rPr lang="tr-TR" sz="1200" kern="1200" dirty="0" smtClean="0">
                <a:solidFill>
                  <a:schemeClr val="tx1"/>
                </a:solidFill>
                <a:effectLst/>
                <a:latin typeface="+mn-lt"/>
                <a:ea typeface="+mn-ea"/>
                <a:cs typeface="+mn-cs"/>
              </a:rPr>
              <a:t>j)	Geçici depolama alanı: Atık Yönetimi Yönetmeliğinin 13 üncü maddesinde kriterleri belirlenmiş alanı,</a:t>
            </a:r>
          </a:p>
          <a:p>
            <a:pPr algn="just"/>
            <a:r>
              <a:rPr lang="tr-TR" sz="1200" kern="1200" dirty="0" smtClean="0">
                <a:solidFill>
                  <a:schemeClr val="tx1"/>
                </a:solidFill>
                <a:effectLst/>
                <a:latin typeface="+mn-lt"/>
                <a:ea typeface="+mn-ea"/>
                <a:cs typeface="+mn-cs"/>
              </a:rPr>
              <a:t>k)	Geri dönüşüm: Enerji geri kazanımı ve yakıt olarak kullanımı ya da dolgu yapmak üzere atıkların tekrar işlenmesi hariç olmak üzere, organik maddelerin tekrar işlenmesi dahil atıkların işlenerek asıl kullanım amacı ya da diğer amaçlar doğrultusunda ürünlere, malzemelere ya da maddelere dönüştürüldüğü herhangi bir geri kazanım işlemini,</a:t>
            </a:r>
          </a:p>
          <a:p>
            <a:pPr algn="just"/>
            <a:r>
              <a:rPr lang="tr-TR" sz="1200" kern="1200" dirty="0" smtClean="0">
                <a:solidFill>
                  <a:schemeClr val="tx1"/>
                </a:solidFill>
                <a:effectLst/>
                <a:latin typeface="+mn-lt"/>
                <a:ea typeface="+mn-ea"/>
                <a:cs typeface="+mn-cs"/>
              </a:rPr>
              <a:t>l)	Geri kazanım: Piyasada ya da bir tesiste kullanılan maddelerin yerine ikame edilmek üzere atıkların faydalı bir amaç için kullanıma hazır hale getirilmesinde yer alan ve Atık Yönetimi Yönetmeliğinin ek-2/B’sinde listelenen işlemleri,</a:t>
            </a:r>
          </a:p>
          <a:p>
            <a:pPr algn="just"/>
            <a:r>
              <a:rPr lang="tr-TR" sz="1200" kern="1200" dirty="0" smtClean="0">
                <a:solidFill>
                  <a:schemeClr val="tx1"/>
                </a:solidFill>
                <a:effectLst/>
                <a:latin typeface="+mn-lt"/>
                <a:ea typeface="+mn-ea"/>
                <a:cs typeface="+mn-cs"/>
              </a:rPr>
              <a:t>m) İl müdürlüğü: Çevre ve Şehircilik İl Müdürlüğünü,</a:t>
            </a:r>
          </a:p>
          <a:p>
            <a:pPr algn="just"/>
            <a:r>
              <a:rPr lang="tr-TR" sz="1200" kern="1200" dirty="0" smtClean="0">
                <a:solidFill>
                  <a:schemeClr val="tx1"/>
                </a:solidFill>
                <a:effectLst/>
                <a:latin typeface="+mn-lt"/>
                <a:ea typeface="+mn-ea"/>
                <a:cs typeface="+mn-cs"/>
              </a:rPr>
              <a:t>n) Kaynakta ayrı biriktirme: Atıkların oluştuğu noktada ayrı olarak biriktirilmesini,</a:t>
            </a:r>
          </a:p>
          <a:p>
            <a:pPr algn="just"/>
            <a:r>
              <a:rPr lang="tr-TR" sz="1200" kern="1200" dirty="0" smtClean="0">
                <a:solidFill>
                  <a:schemeClr val="tx1"/>
                </a:solidFill>
                <a:effectLst/>
                <a:latin typeface="+mn-lt"/>
                <a:ea typeface="+mn-ea"/>
                <a:cs typeface="+mn-cs"/>
              </a:rPr>
              <a:t>o) Kent Konseyi: 8/10/2006 tarihli ve 26313 sayılı Resmî </a:t>
            </a:r>
            <a:r>
              <a:rPr lang="tr-TR" sz="1200" kern="1200" dirty="0" err="1" smtClean="0">
                <a:solidFill>
                  <a:schemeClr val="tx1"/>
                </a:solidFill>
                <a:effectLst/>
                <a:latin typeface="+mn-lt"/>
                <a:ea typeface="+mn-ea"/>
                <a:cs typeface="+mn-cs"/>
              </a:rPr>
              <a:t>Gazete’de</a:t>
            </a:r>
            <a:r>
              <a:rPr lang="tr-TR" sz="1200" kern="1200" dirty="0" smtClean="0">
                <a:solidFill>
                  <a:schemeClr val="tx1"/>
                </a:solidFill>
                <a:effectLst/>
                <a:latin typeface="+mn-lt"/>
                <a:ea typeface="+mn-ea"/>
                <a:cs typeface="+mn-cs"/>
              </a:rPr>
              <a:t> yayımlanan Kent Konseyi Yönetmeliği ile tanımlanan konseyi,</a:t>
            </a:r>
          </a:p>
          <a:p>
            <a:pPr algn="just"/>
            <a:r>
              <a:rPr lang="tr-TR" sz="1200" kern="1200" dirty="0" smtClean="0">
                <a:solidFill>
                  <a:schemeClr val="tx1"/>
                </a:solidFill>
                <a:effectLst/>
                <a:latin typeface="+mn-lt"/>
                <a:ea typeface="+mn-ea"/>
                <a:cs typeface="+mn-cs"/>
              </a:rPr>
              <a:t>ö) </a:t>
            </a:r>
            <a:r>
              <a:rPr lang="tr-TR" sz="1200" kern="1200" dirty="0" err="1" smtClean="0">
                <a:solidFill>
                  <a:schemeClr val="tx1"/>
                </a:solidFill>
                <a:effectLst/>
                <a:latin typeface="+mn-lt"/>
                <a:ea typeface="+mn-ea"/>
                <a:cs typeface="+mn-cs"/>
              </a:rPr>
              <a:t>Kompost</a:t>
            </a:r>
            <a:r>
              <a:rPr lang="tr-TR" sz="1200" kern="1200" dirty="0" smtClean="0">
                <a:solidFill>
                  <a:schemeClr val="tx1"/>
                </a:solidFill>
                <a:effectLst/>
                <a:latin typeface="+mn-lt"/>
                <a:ea typeface="+mn-ea"/>
                <a:cs typeface="+mn-cs"/>
              </a:rPr>
              <a:t>: Organik esaslı atıkların oksijenli veya oksijensiz ortamda ayrıştırılması suretiyle üretilen malzemeyi,</a:t>
            </a:r>
          </a:p>
          <a:p>
            <a:pPr algn="just"/>
            <a:r>
              <a:rPr lang="tr-TR" sz="1200" kern="1200" dirty="0" smtClean="0">
                <a:solidFill>
                  <a:schemeClr val="tx1"/>
                </a:solidFill>
                <a:effectLst/>
                <a:latin typeface="+mn-lt"/>
                <a:ea typeface="+mn-ea"/>
                <a:cs typeface="+mn-cs"/>
              </a:rPr>
              <a:t>p) Mahalli idare: Büyükşehir belediyeleri, büyükşehir ilçe belediyeleri, il, ilçe ve belde belediyeleri, belediye birlikleri ve il özel idarelerini,</a:t>
            </a:r>
          </a:p>
          <a:p>
            <a:pPr algn="just"/>
            <a:r>
              <a:rPr lang="tr-TR" sz="1200" kern="1200" dirty="0" smtClean="0">
                <a:solidFill>
                  <a:schemeClr val="tx1"/>
                </a:solidFill>
                <a:effectLst/>
                <a:latin typeface="+mn-lt"/>
                <a:ea typeface="+mn-ea"/>
                <a:cs typeface="+mn-cs"/>
              </a:rPr>
              <a:t>r) Mobil Getirme Merkezi: Belirli süreler içerisinde farklı noktalara hizmet vermek amacıyla kullanılan ve atık getirme merkezlerine bağlı seyyar atık getirme merkezlerini,</a:t>
            </a:r>
          </a:p>
          <a:p>
            <a:pPr algn="just"/>
            <a:r>
              <a:rPr lang="tr-TR" sz="1200" kern="1200" dirty="0" smtClean="0">
                <a:solidFill>
                  <a:schemeClr val="tx1"/>
                </a:solidFill>
                <a:effectLst/>
                <a:latin typeface="+mn-lt"/>
                <a:ea typeface="+mn-ea"/>
                <a:cs typeface="+mn-cs"/>
              </a:rPr>
              <a:t>s)	Önleme: Ürün ve malzemelerin temini ve kullanımlarında israftan kaçınmak dahil,  ürünlerin yeniden kullanılması veya kullanım ömürlerinin uzatılması ile atık miktarının azaltılması, ürün üretiminde zararlı maddelerin </a:t>
            </a:r>
            <a:r>
              <a:rPr lang="tr-TR" sz="1200" kern="1200" dirty="0" err="1" smtClean="0">
                <a:solidFill>
                  <a:schemeClr val="tx1"/>
                </a:solidFill>
                <a:effectLst/>
                <a:latin typeface="+mn-lt"/>
                <a:ea typeface="+mn-ea"/>
                <a:cs typeface="+mn-cs"/>
              </a:rPr>
              <a:t>azaltımı</a:t>
            </a:r>
            <a:r>
              <a:rPr lang="tr-TR" sz="1200" kern="1200" dirty="0" smtClean="0">
                <a:solidFill>
                  <a:schemeClr val="tx1"/>
                </a:solidFill>
                <a:effectLst/>
                <a:latin typeface="+mn-lt"/>
                <a:ea typeface="+mn-ea"/>
                <a:cs typeface="+mn-cs"/>
              </a:rPr>
              <a:t> ve üretilen atığın çevre ve insan sağlığı üzerindeki olumsuz etkilerinin en aza indirilmesine ilişkin herhangi bir madde ya da malzeme atık haline gelmeden önce alınacak tedbirleri,</a:t>
            </a:r>
          </a:p>
          <a:p>
            <a:pPr algn="just"/>
            <a:r>
              <a:rPr lang="tr-TR" sz="1200" kern="1200" dirty="0" smtClean="0">
                <a:solidFill>
                  <a:schemeClr val="tx1"/>
                </a:solidFill>
                <a:effectLst/>
                <a:latin typeface="+mn-lt"/>
                <a:ea typeface="+mn-ea"/>
                <a:cs typeface="+mn-cs"/>
              </a:rPr>
              <a:t>ş)	Sıfır atık: Üretim, tüketim ve hizmet süreçlerinde atık oluşumunun önlenmesi/azaltılması, yeniden kullanıma öncelik verilmesi, oluşan atıkların ise kaynağında ayrı biriktirilerek toplanması ve geri kazanımının sağlanarak </a:t>
            </a:r>
            <a:r>
              <a:rPr lang="tr-TR" sz="1200" kern="1200" dirty="0" err="1" smtClean="0">
                <a:solidFill>
                  <a:schemeClr val="tx1"/>
                </a:solidFill>
                <a:effectLst/>
                <a:latin typeface="+mn-lt"/>
                <a:ea typeface="+mn-ea"/>
                <a:cs typeface="+mn-cs"/>
              </a:rPr>
              <a:t>bertarafa</a:t>
            </a:r>
            <a:r>
              <a:rPr lang="tr-TR" sz="1200" kern="1200" dirty="0" smtClean="0">
                <a:solidFill>
                  <a:schemeClr val="tx1"/>
                </a:solidFill>
                <a:effectLst/>
                <a:latin typeface="+mn-lt"/>
                <a:ea typeface="+mn-ea"/>
                <a:cs typeface="+mn-cs"/>
              </a:rPr>
              <a:t> ve yakmaya gönderilecek atık miktarının azaltılması suretiyle çevre ve insan sağlığının ve tüm kaynakların korunmasını,</a:t>
            </a:r>
          </a:p>
          <a:p>
            <a:pPr algn="just"/>
            <a:r>
              <a:rPr lang="tr-TR" sz="1200" kern="1200" dirty="0" smtClean="0">
                <a:solidFill>
                  <a:schemeClr val="tx1"/>
                </a:solidFill>
                <a:effectLst/>
                <a:latin typeface="+mn-lt"/>
                <a:ea typeface="+mn-ea"/>
                <a:cs typeface="+mn-cs"/>
              </a:rPr>
              <a:t>t)	Sıfır atık belgesi: Sıfır atık yönetim sistemlerini kuran mahalli idareler ile ek-1 listede tanımlı diğer yerlere ve gönüllülük esasına dayalı olarak sıfır atık yönetim sistemini kuranlara verilecek, sınıfları Bakanlıkça belirlenen belgeyi,</a:t>
            </a:r>
          </a:p>
          <a:p>
            <a:pPr algn="just"/>
            <a:r>
              <a:rPr lang="tr-TR" sz="1200" kern="1200" dirty="0" smtClean="0">
                <a:solidFill>
                  <a:schemeClr val="tx1"/>
                </a:solidFill>
                <a:effectLst/>
                <a:latin typeface="+mn-lt"/>
                <a:ea typeface="+mn-ea"/>
                <a:cs typeface="+mn-cs"/>
              </a:rPr>
              <a:t>u)	Sıfır atık belgesi sahibi: Bakanlıkça sıfır atık belgesi verilen yerleri,</a:t>
            </a:r>
          </a:p>
          <a:p>
            <a:pPr algn="just"/>
            <a:r>
              <a:rPr lang="tr-TR" sz="1200" kern="1200" dirty="0" smtClean="0">
                <a:solidFill>
                  <a:schemeClr val="tx1"/>
                </a:solidFill>
                <a:effectLst/>
                <a:latin typeface="+mn-lt"/>
                <a:ea typeface="+mn-ea"/>
                <a:cs typeface="+mn-cs"/>
              </a:rPr>
              <a:t>ü)	Sıfır atık bilgi sistemi: Sıfır atık yönetim sistemini uygulayacak yerleri kayıt altına almak, belgelemek, izlemek ve sistem kapsamında yönetilen atıkların izlenebilirliğini sağlamak amacıyla Bakanlıkça oluşturulan çevrimiçi sistemi,</a:t>
            </a:r>
          </a:p>
          <a:p>
            <a:pPr algn="just"/>
            <a:r>
              <a:rPr lang="tr-TR" sz="1200" kern="1200" dirty="0" smtClean="0">
                <a:solidFill>
                  <a:schemeClr val="tx1"/>
                </a:solidFill>
                <a:effectLst/>
                <a:latin typeface="+mn-lt"/>
                <a:ea typeface="+mn-ea"/>
                <a:cs typeface="+mn-cs"/>
              </a:rPr>
              <a:t>v)	Sıfır Atık Koordinasyon Kurulu: Bu Yönetmelik doğrultusunda yürütülen çalışmaları ve uygulamaları değerlendirmek, yönlendirmek, yaygınlaşmasını ve geliştirilmesini sağlamak amacıyla Bakanlık temsilcisinin başkanlığında toplanan kurulu,</a:t>
            </a:r>
          </a:p>
          <a:p>
            <a:pPr algn="just"/>
            <a:r>
              <a:rPr lang="tr-TR" sz="1200" kern="1200" dirty="0" smtClean="0">
                <a:solidFill>
                  <a:schemeClr val="tx1"/>
                </a:solidFill>
                <a:effectLst/>
                <a:latin typeface="+mn-lt"/>
                <a:ea typeface="+mn-ea"/>
                <a:cs typeface="+mn-cs"/>
              </a:rPr>
              <a:t>y) Sıfır atık müşaviri: Sürdürülebilir kalkınma hedeflerine uygun olarak, kurum, kuruluş veya işletmenin tüm atık yönetimi faaliyetleri ile üretimin/faaliyetin iyileştirilerek atıkların önlenmesi ve </a:t>
            </a:r>
            <a:r>
              <a:rPr lang="tr-TR" sz="1200" kern="1200" dirty="0" err="1" smtClean="0">
                <a:solidFill>
                  <a:schemeClr val="tx1"/>
                </a:solidFill>
                <a:effectLst/>
                <a:latin typeface="+mn-lt"/>
                <a:ea typeface="+mn-ea"/>
                <a:cs typeface="+mn-cs"/>
              </a:rPr>
              <a:t>azaltımı</a:t>
            </a:r>
            <a:r>
              <a:rPr lang="tr-TR" sz="1200" kern="1200" dirty="0" smtClean="0">
                <a:solidFill>
                  <a:schemeClr val="tx1"/>
                </a:solidFill>
                <a:effectLst/>
                <a:latin typeface="+mn-lt"/>
                <a:ea typeface="+mn-ea"/>
                <a:cs typeface="+mn-cs"/>
              </a:rPr>
              <a:t> işlemlerini atık üreticisi adına gerçekleştiren ve bu amaçla bünyesinde ar-ge çalışmaları yapan ve esasları Bakanlıkça belirlenen tüzel kişiyi,</a:t>
            </a:r>
          </a:p>
          <a:p>
            <a:pPr algn="just"/>
            <a:r>
              <a:rPr lang="tr-TR" sz="1200" kern="1200" dirty="0" smtClean="0">
                <a:solidFill>
                  <a:schemeClr val="tx1"/>
                </a:solidFill>
                <a:effectLst/>
                <a:latin typeface="+mn-lt"/>
                <a:ea typeface="+mn-ea"/>
                <a:cs typeface="+mn-cs"/>
              </a:rPr>
              <a:t>z)	Sıfır atık yönetim sistemi: Atık oluşumunun önlenmesinden başlayarak, atıkların azaltılması,   kaynağında ayrı biriktirilmesi, ayrı toplanması, taşınması ve çevre lisanslı atık işleme tesislerinde işlenmesi süreçlerinin hepsini içine alan, tüm atıkların entegre bir şekilde ele alındığı ve fayda ve maliyet unsurları da göz önünde bulundurularak oluşturulan sistemi,</a:t>
            </a:r>
          </a:p>
          <a:p>
            <a:pPr algn="just"/>
            <a:r>
              <a:rPr lang="tr-TR" sz="1200" kern="1200" dirty="0" err="1" smtClean="0">
                <a:solidFill>
                  <a:schemeClr val="tx1"/>
                </a:solidFill>
                <a:effectLst/>
                <a:latin typeface="+mn-lt"/>
                <a:ea typeface="+mn-ea"/>
                <a:cs typeface="+mn-cs"/>
              </a:rPr>
              <a:t>aa</a:t>
            </a:r>
            <a:r>
              <a:rPr lang="tr-TR" sz="1200" kern="1200" dirty="0" smtClean="0">
                <a:solidFill>
                  <a:schemeClr val="tx1"/>
                </a:solidFill>
                <a:effectLst/>
                <a:latin typeface="+mn-lt"/>
                <a:ea typeface="+mn-ea"/>
                <a:cs typeface="+mn-cs"/>
              </a:rPr>
              <a:t>) Stratejik plan: Mahalli idarelerce hazırlanması gereken, 5018 sayılı Kanunda tanımlanmış planı,</a:t>
            </a:r>
          </a:p>
          <a:p>
            <a:pPr algn="just"/>
            <a:r>
              <a:rPr lang="tr-TR" sz="1200" kern="1200" dirty="0" err="1" smtClean="0">
                <a:solidFill>
                  <a:schemeClr val="tx1"/>
                </a:solidFill>
                <a:effectLst/>
                <a:latin typeface="+mn-lt"/>
                <a:ea typeface="+mn-ea"/>
                <a:cs typeface="+mn-cs"/>
              </a:rPr>
              <a:t>bb</a:t>
            </a:r>
            <a:r>
              <a:rPr lang="tr-TR" sz="1200" kern="1200" dirty="0" smtClean="0">
                <a:solidFill>
                  <a:schemeClr val="tx1"/>
                </a:solidFill>
                <a:effectLst/>
                <a:latin typeface="+mn-lt"/>
                <a:ea typeface="+mn-ea"/>
                <a:cs typeface="+mn-cs"/>
              </a:rPr>
              <a:t>) Tehlikeli atık: Atık Yönetimi Yönetmeliğinin ek-3/A’sında yer alan tehlikeli özelliklerden birini ya da birden fazlasını taşıyan, aynı Yönetmeliğin ek-4’ünde altı haneli atık kodunun yanında yıldız (*) işareti bulunan, biriktirilmesi, toplanması, taşınması ve işlenmesinde özel hükümler bulunan atıkları,</a:t>
            </a:r>
          </a:p>
          <a:p>
            <a:pPr algn="just"/>
            <a:r>
              <a:rPr lang="tr-TR" sz="1200" kern="1200" dirty="0" smtClean="0">
                <a:solidFill>
                  <a:schemeClr val="tx1"/>
                </a:solidFill>
                <a:effectLst/>
                <a:latin typeface="+mn-lt"/>
                <a:ea typeface="+mn-ea"/>
                <a:cs typeface="+mn-cs"/>
              </a:rPr>
              <a:t>cc) Tehlikesiz atık: Atık Yönetimi Yönetmeliğinin ek-4 atık listesinde yıldız (*) işareti bulunmayan, tehlikelilik özelliği göstermeyen atıkları,</a:t>
            </a:r>
          </a:p>
          <a:p>
            <a:pPr algn="just"/>
            <a:r>
              <a:rPr lang="tr-TR" sz="1200" kern="1200" dirty="0" err="1" smtClean="0">
                <a:solidFill>
                  <a:schemeClr val="tx1"/>
                </a:solidFill>
                <a:effectLst/>
                <a:latin typeface="+mn-lt"/>
                <a:ea typeface="+mn-ea"/>
                <a:cs typeface="+mn-cs"/>
              </a:rPr>
              <a:t>çç</a:t>
            </a:r>
            <a:r>
              <a:rPr lang="tr-TR" sz="1200" kern="1200" dirty="0" smtClean="0">
                <a:solidFill>
                  <a:schemeClr val="tx1"/>
                </a:solidFill>
                <a:effectLst/>
                <a:latin typeface="+mn-lt"/>
                <a:ea typeface="+mn-ea"/>
                <a:cs typeface="+mn-cs"/>
              </a:rPr>
              <a:t>) Toplama: Atıkların biriktirildiği yerlerden alınarak atık işleme tesislerine götürülmesi amacıyla taşınmasını,</a:t>
            </a:r>
          </a:p>
          <a:p>
            <a:pPr algn="just"/>
            <a:r>
              <a:rPr lang="tr-TR" sz="1200" kern="1200" dirty="0" err="1" smtClean="0">
                <a:solidFill>
                  <a:schemeClr val="tx1"/>
                </a:solidFill>
                <a:effectLst/>
                <a:latin typeface="+mn-lt"/>
                <a:ea typeface="+mn-ea"/>
                <a:cs typeface="+mn-cs"/>
              </a:rPr>
              <a:t>dd</a:t>
            </a:r>
            <a:r>
              <a:rPr lang="tr-TR" sz="1200" kern="1200" dirty="0" smtClean="0">
                <a:solidFill>
                  <a:schemeClr val="tx1"/>
                </a:solidFill>
                <a:effectLst/>
                <a:latin typeface="+mn-lt"/>
                <a:ea typeface="+mn-ea"/>
                <a:cs typeface="+mn-cs"/>
              </a:rPr>
              <a:t>) Toplama noktası: Mahalli idareler tarafından ve Bakanlıkça toplama yükümlülüğü getirilen kurum, kuruluş ve/veya işletmeler tarafından oluşturulan, atıkların doğrudan getirilip bırakılabileceği yerleri,</a:t>
            </a:r>
          </a:p>
          <a:p>
            <a:pPr algn="just"/>
            <a:r>
              <a:rPr lang="tr-TR" sz="1200" kern="1200" dirty="0" err="1" smtClean="0">
                <a:solidFill>
                  <a:schemeClr val="tx1"/>
                </a:solidFill>
                <a:effectLst/>
                <a:latin typeface="+mn-lt"/>
                <a:ea typeface="+mn-ea"/>
                <a:cs typeface="+mn-cs"/>
              </a:rPr>
              <a:t>ee</a:t>
            </a:r>
            <a:r>
              <a:rPr lang="tr-TR" sz="1200" kern="1200" dirty="0" smtClean="0">
                <a:solidFill>
                  <a:schemeClr val="tx1"/>
                </a:solidFill>
                <a:effectLst/>
                <a:latin typeface="+mn-lt"/>
                <a:ea typeface="+mn-ea"/>
                <a:cs typeface="+mn-cs"/>
              </a:rPr>
              <a:t>) Yeniden kullanım: Ürünlerin ya da atık olmayan bileşenlerin tasarlandığı şekilde aynı amaçla kullanıldığı herhangi bir işlemi,</a:t>
            </a:r>
          </a:p>
          <a:p>
            <a:pPr algn="just"/>
            <a:r>
              <a:rPr lang="tr-TR" sz="1200" kern="1200" dirty="0" smtClean="0">
                <a:solidFill>
                  <a:schemeClr val="tx1"/>
                </a:solidFill>
                <a:effectLst/>
                <a:latin typeface="+mn-lt"/>
                <a:ea typeface="+mn-ea"/>
                <a:cs typeface="+mn-cs"/>
              </a:rPr>
              <a:t>ifade eder.</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7</a:t>
            </a:fld>
            <a:endParaRPr lang="tr-TR"/>
          </a:p>
        </p:txBody>
      </p:sp>
    </p:spTree>
    <p:extLst>
      <p:ext uri="{BB962C8B-B14F-4D97-AF65-F5344CB8AC3E}">
        <p14:creationId xmlns:p14="http://schemas.microsoft.com/office/powerpoint/2010/main" val="164760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Tanımlar</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4 – </a:t>
            </a:r>
            <a:r>
              <a:rPr lang="tr-TR" sz="1200" kern="1200" dirty="0" smtClean="0">
                <a:solidFill>
                  <a:schemeClr val="tx1"/>
                </a:solidFill>
                <a:effectLst/>
                <a:latin typeface="+mn-lt"/>
                <a:ea typeface="+mn-ea"/>
                <a:cs typeface="+mn-cs"/>
              </a:rPr>
              <a:t>(1) Bu Yönetmelikte geçen; </a:t>
            </a:r>
          </a:p>
          <a:p>
            <a:pPr algn="just"/>
            <a:r>
              <a:rPr lang="tr-TR" sz="1200" kern="1200" dirty="0" smtClean="0">
                <a:solidFill>
                  <a:schemeClr val="tx1"/>
                </a:solidFill>
                <a:effectLst/>
                <a:latin typeface="+mn-lt"/>
                <a:ea typeface="+mn-ea"/>
                <a:cs typeface="+mn-cs"/>
              </a:rPr>
              <a:t>a) Alternatif hammadde: Bir tesisin faaliyeti neticesinde oluşan, mineral özellikleri dolayısıyla hammaddeye katkı olarak kullanılabilir özellikteki atıkları,</a:t>
            </a:r>
          </a:p>
          <a:p>
            <a:pPr algn="just"/>
            <a:r>
              <a:rPr lang="tr-TR" sz="1200" kern="1200" dirty="0" smtClean="0">
                <a:solidFill>
                  <a:schemeClr val="tx1"/>
                </a:solidFill>
                <a:effectLst/>
                <a:latin typeface="+mn-lt"/>
                <a:ea typeface="+mn-ea"/>
                <a:cs typeface="+mn-cs"/>
              </a:rPr>
              <a:t>b) Atık: Üreticisi veya fiilen elinde bulunduran gerçek veya tüzel kişi tarafından çevreye atılan veya bırakılan ya da atılması zorunlu olan herhangi bir madde veya materyali,</a:t>
            </a:r>
          </a:p>
          <a:p>
            <a:pPr algn="just"/>
            <a:r>
              <a:rPr lang="tr-TR" sz="1200" kern="1200" dirty="0" smtClean="0">
                <a:solidFill>
                  <a:schemeClr val="tx1"/>
                </a:solidFill>
                <a:effectLst/>
                <a:latin typeface="+mn-lt"/>
                <a:ea typeface="+mn-ea"/>
                <a:cs typeface="+mn-cs"/>
              </a:rPr>
              <a:t>c) Atık </a:t>
            </a:r>
            <a:r>
              <a:rPr lang="tr-TR" sz="1200" kern="1200" dirty="0" err="1" smtClean="0">
                <a:solidFill>
                  <a:schemeClr val="tx1"/>
                </a:solidFill>
                <a:effectLst/>
                <a:latin typeface="+mn-lt"/>
                <a:ea typeface="+mn-ea"/>
                <a:cs typeface="+mn-cs"/>
              </a:rPr>
              <a:t>azaltımı</a:t>
            </a:r>
            <a:r>
              <a:rPr lang="tr-TR" sz="1200" kern="1200" dirty="0" smtClean="0">
                <a:solidFill>
                  <a:schemeClr val="tx1"/>
                </a:solidFill>
                <a:effectLst/>
                <a:latin typeface="+mn-lt"/>
                <a:ea typeface="+mn-ea"/>
                <a:cs typeface="+mn-cs"/>
              </a:rPr>
              <a:t>: Üretim, tüketim ve hizmet süreçlerinde planlanan önleme faaliyetleri doğrultusunda çevresel açıdan belirli ölçütlere, temel şart ve özelliklere göre alınacak tedbirler ile atık miktarının düşürülmesini,</a:t>
            </a:r>
          </a:p>
          <a:p>
            <a:pPr algn="just"/>
            <a:r>
              <a:rPr lang="tr-TR" sz="1200" kern="1200" dirty="0" smtClean="0">
                <a:solidFill>
                  <a:schemeClr val="tx1"/>
                </a:solidFill>
                <a:effectLst/>
                <a:latin typeface="+mn-lt"/>
                <a:ea typeface="+mn-ea"/>
                <a:cs typeface="+mn-cs"/>
              </a:rPr>
              <a:t>ç) Atık getirme merkezi: Kaynağında ayrı biriktirilen atıkların götürüldüğü, teslim edildiği, kriterleri Bakanlıkça belirlenen ve onaylanan merkezleri,</a:t>
            </a:r>
          </a:p>
          <a:p>
            <a:pPr algn="just"/>
            <a:r>
              <a:rPr lang="tr-TR" sz="1200" kern="1200" dirty="0" smtClean="0">
                <a:solidFill>
                  <a:schemeClr val="tx1"/>
                </a:solidFill>
                <a:effectLst/>
                <a:latin typeface="+mn-lt"/>
                <a:ea typeface="+mn-ea"/>
                <a:cs typeface="+mn-cs"/>
              </a:rPr>
              <a:t>d) Atık işleme tesisi: Ön işlem ve ara depolama tesisleri dahil aktarma istasyonları hariç olmak üzere, atıkları 2/4/2015 tarihli ve 29314 sayılı Resmî </a:t>
            </a:r>
            <a:r>
              <a:rPr lang="tr-TR" sz="1200" kern="1200" dirty="0" err="1" smtClean="0">
                <a:solidFill>
                  <a:schemeClr val="tx1"/>
                </a:solidFill>
                <a:effectLst/>
                <a:latin typeface="+mn-lt"/>
                <a:ea typeface="+mn-ea"/>
                <a:cs typeface="+mn-cs"/>
              </a:rPr>
              <a:t>Gazete’de</a:t>
            </a:r>
            <a:r>
              <a:rPr lang="tr-TR" sz="1200" kern="1200" dirty="0" smtClean="0">
                <a:solidFill>
                  <a:schemeClr val="tx1"/>
                </a:solidFill>
                <a:effectLst/>
                <a:latin typeface="+mn-lt"/>
                <a:ea typeface="+mn-ea"/>
                <a:cs typeface="+mn-cs"/>
              </a:rPr>
              <a:t> yayımlanan Atık Yönetimi Yönetmeliğinde yer alan ek-2/A ve ek-2/B’deki faaliyetlerle geri kazanan ve/veya bertaraf eden tesisi,</a:t>
            </a:r>
          </a:p>
          <a:p>
            <a:pPr algn="just"/>
            <a:r>
              <a:rPr lang="tr-TR" sz="1200" kern="1200" dirty="0" smtClean="0">
                <a:solidFill>
                  <a:schemeClr val="tx1"/>
                </a:solidFill>
                <a:effectLst/>
                <a:latin typeface="+mn-lt"/>
                <a:ea typeface="+mn-ea"/>
                <a:cs typeface="+mn-cs"/>
              </a:rPr>
              <a:t>e) Atık üreticisi: Faaliyetleri sonucu atık oluşumuna neden olan kişi, kurum, kuruluş ve işletme ve/veya atığın bileşiminde veya yapısında bir değişikliğe neden olacak ön işlem, karıştırma veya diğer işlemleri yapan herhangi bir gerçek ve/veya tüzel kişiyi,</a:t>
            </a:r>
          </a:p>
          <a:p>
            <a:pPr algn="just"/>
            <a:r>
              <a:rPr lang="tr-TR" sz="1200" kern="1200" dirty="0" smtClean="0">
                <a:solidFill>
                  <a:schemeClr val="tx1"/>
                </a:solidFill>
                <a:effectLst/>
                <a:latin typeface="+mn-lt"/>
                <a:ea typeface="+mn-ea"/>
                <a:cs typeface="+mn-cs"/>
              </a:rPr>
              <a:t>f)	Bakanlık: Çevre ve Şehircilik Bakanlığını,</a:t>
            </a:r>
          </a:p>
          <a:p>
            <a:pPr algn="just"/>
            <a:r>
              <a:rPr lang="tr-TR" sz="1200" kern="1200" dirty="0" smtClean="0">
                <a:solidFill>
                  <a:schemeClr val="tx1"/>
                </a:solidFill>
                <a:effectLst/>
                <a:latin typeface="+mn-lt"/>
                <a:ea typeface="+mn-ea"/>
                <a:cs typeface="+mn-cs"/>
              </a:rPr>
              <a:t>g) Bina ve yerleşkeler: Bağımsız konut, ticari ya da hizmet birimlerini barındıran yapılar ile açık ya da kapalı sosyal donatılara sahip münferit yapıları da barındıran özerk yerleşimleri, </a:t>
            </a:r>
          </a:p>
          <a:p>
            <a:pPr algn="just"/>
            <a:r>
              <a:rPr lang="tr-TR" sz="1200" kern="1200" dirty="0" smtClean="0">
                <a:solidFill>
                  <a:schemeClr val="tx1"/>
                </a:solidFill>
                <a:effectLst/>
                <a:latin typeface="+mn-lt"/>
                <a:ea typeface="+mn-ea"/>
                <a:cs typeface="+mn-cs"/>
              </a:rPr>
              <a:t>ğ) Biriktirme ekipmanı: Atıkların özelliklerine göre biriktirildiği kumbara, konteyner ve benzeri ekipmanları,</a:t>
            </a:r>
          </a:p>
          <a:p>
            <a:pPr algn="just"/>
            <a:r>
              <a:rPr lang="tr-TR" sz="1200" kern="1200" dirty="0" smtClean="0">
                <a:solidFill>
                  <a:schemeClr val="tx1"/>
                </a:solidFill>
                <a:effectLst/>
                <a:latin typeface="+mn-lt"/>
                <a:ea typeface="+mn-ea"/>
                <a:cs typeface="+mn-cs"/>
              </a:rPr>
              <a:t>h)	</a:t>
            </a:r>
            <a:r>
              <a:rPr lang="tr-TR" sz="1200" kern="1200" dirty="0" err="1" smtClean="0">
                <a:solidFill>
                  <a:schemeClr val="tx1"/>
                </a:solidFill>
                <a:effectLst/>
                <a:latin typeface="+mn-lt"/>
                <a:ea typeface="+mn-ea"/>
                <a:cs typeface="+mn-cs"/>
              </a:rPr>
              <a:t>Biyobozunur</a:t>
            </a:r>
            <a:r>
              <a:rPr lang="tr-TR" sz="1200" kern="1200" dirty="0" smtClean="0">
                <a:solidFill>
                  <a:schemeClr val="tx1"/>
                </a:solidFill>
                <a:effectLst/>
                <a:latin typeface="+mn-lt"/>
                <a:ea typeface="+mn-ea"/>
                <a:cs typeface="+mn-cs"/>
              </a:rPr>
              <a:t> atık: Park, bahçe ve evler ile lokantalar, satış noktaları, gıda üretim ve benzeri tesislerden kaynaklanan oksijenli veya oksijensiz ortamda </a:t>
            </a:r>
            <a:r>
              <a:rPr lang="tr-TR" sz="1200" kern="1200" dirty="0" err="1" smtClean="0">
                <a:solidFill>
                  <a:schemeClr val="tx1"/>
                </a:solidFill>
                <a:effectLst/>
                <a:latin typeface="+mn-lt"/>
                <a:ea typeface="+mn-ea"/>
                <a:cs typeface="+mn-cs"/>
              </a:rPr>
              <a:t>bozunmaya</a:t>
            </a:r>
            <a:r>
              <a:rPr lang="tr-TR" sz="1200" kern="1200" dirty="0" smtClean="0">
                <a:solidFill>
                  <a:schemeClr val="tx1"/>
                </a:solidFill>
                <a:effectLst/>
                <a:latin typeface="+mn-lt"/>
                <a:ea typeface="+mn-ea"/>
                <a:cs typeface="+mn-cs"/>
              </a:rPr>
              <a:t> uğrayabilen atıkları,</a:t>
            </a:r>
          </a:p>
          <a:p>
            <a:pPr algn="just"/>
            <a:r>
              <a:rPr lang="tr-TR" sz="1200" kern="1200" dirty="0" smtClean="0">
                <a:solidFill>
                  <a:schemeClr val="tx1"/>
                </a:solidFill>
                <a:effectLst/>
                <a:latin typeface="+mn-lt"/>
                <a:ea typeface="+mn-ea"/>
                <a:cs typeface="+mn-cs"/>
              </a:rPr>
              <a:t>ı)	Çevre lisansı: 10/9/2014 tarihli ve 29115 sayılı Resmî </a:t>
            </a:r>
            <a:r>
              <a:rPr lang="tr-TR" sz="1200" kern="1200" dirty="0" err="1" smtClean="0">
                <a:solidFill>
                  <a:schemeClr val="tx1"/>
                </a:solidFill>
                <a:effectLst/>
                <a:latin typeface="+mn-lt"/>
                <a:ea typeface="+mn-ea"/>
                <a:cs typeface="+mn-cs"/>
              </a:rPr>
              <a:t>Gazete’de</a:t>
            </a:r>
            <a:r>
              <a:rPr lang="tr-TR" sz="1200" kern="1200" dirty="0" smtClean="0">
                <a:solidFill>
                  <a:schemeClr val="tx1"/>
                </a:solidFill>
                <a:effectLst/>
                <a:latin typeface="+mn-lt"/>
                <a:ea typeface="+mn-ea"/>
                <a:cs typeface="+mn-cs"/>
              </a:rPr>
              <a:t> yayımlanan Çevre İzin ve Lisans Yönetmeliğinde düzenlenen geçici faaliyet belgesi/çevre izin ve lisansı belgesini kapsayan lisansı,</a:t>
            </a:r>
          </a:p>
          <a:p>
            <a:pPr algn="just"/>
            <a:r>
              <a:rPr lang="tr-TR" sz="1200" kern="1200" dirty="0" smtClean="0">
                <a:solidFill>
                  <a:schemeClr val="tx1"/>
                </a:solidFill>
                <a:effectLst/>
                <a:latin typeface="+mn-lt"/>
                <a:ea typeface="+mn-ea"/>
                <a:cs typeface="+mn-cs"/>
              </a:rPr>
              <a:t>i)	Geçici depolama: Atıkların, işleme tesislerine ulaştırılmadan önce atık üreticisi tarafından çevresel riskler açısından güvenli bir şekilde bekletilmesini,</a:t>
            </a:r>
          </a:p>
          <a:p>
            <a:pPr algn="just"/>
            <a:r>
              <a:rPr lang="tr-TR" sz="1200" kern="1200" dirty="0" smtClean="0">
                <a:solidFill>
                  <a:schemeClr val="tx1"/>
                </a:solidFill>
                <a:effectLst/>
                <a:latin typeface="+mn-lt"/>
                <a:ea typeface="+mn-ea"/>
                <a:cs typeface="+mn-cs"/>
              </a:rPr>
              <a:t>j)	Geçici depolama alanı: Atık Yönetimi Yönetmeliğinin 13 üncü maddesinde kriterleri belirlenmiş alanı,</a:t>
            </a:r>
          </a:p>
          <a:p>
            <a:pPr algn="just"/>
            <a:r>
              <a:rPr lang="tr-TR" sz="1200" kern="1200" dirty="0" smtClean="0">
                <a:solidFill>
                  <a:schemeClr val="tx1"/>
                </a:solidFill>
                <a:effectLst/>
                <a:latin typeface="+mn-lt"/>
                <a:ea typeface="+mn-ea"/>
                <a:cs typeface="+mn-cs"/>
              </a:rPr>
              <a:t>k)	Geri dönüşüm: Enerji geri kazanımı ve yakıt olarak kullanımı ya da dolgu yapmak üzere atıkların tekrar işlenmesi hariç olmak üzere, organik maddelerin tekrar işlenmesi dahil atıkların işlenerek asıl kullanım amacı ya da diğer amaçlar doğrultusunda ürünlere, malzemelere ya da maddelere dönüştürüldüğü herhangi bir geri kazanım işlemini,</a:t>
            </a:r>
          </a:p>
          <a:p>
            <a:pPr algn="just"/>
            <a:r>
              <a:rPr lang="tr-TR" sz="1200" kern="1200" dirty="0" smtClean="0">
                <a:solidFill>
                  <a:schemeClr val="tx1"/>
                </a:solidFill>
                <a:effectLst/>
                <a:latin typeface="+mn-lt"/>
                <a:ea typeface="+mn-ea"/>
                <a:cs typeface="+mn-cs"/>
              </a:rPr>
              <a:t>l)	Geri kazanım: Piyasada ya da bir tesiste kullanılan maddelerin yerine ikame edilmek üzere atıkların faydalı bir amaç için kullanıma hazır hale getirilmesinde yer alan ve Atık Yönetimi Yönetmeliğinin ek-2/B’sinde listelenen işlemleri,</a:t>
            </a:r>
          </a:p>
          <a:p>
            <a:pPr algn="just"/>
            <a:r>
              <a:rPr lang="tr-TR" sz="1200" kern="1200" dirty="0" smtClean="0">
                <a:solidFill>
                  <a:schemeClr val="tx1"/>
                </a:solidFill>
                <a:effectLst/>
                <a:latin typeface="+mn-lt"/>
                <a:ea typeface="+mn-ea"/>
                <a:cs typeface="+mn-cs"/>
              </a:rPr>
              <a:t>m) İl müdürlüğü: Çevre ve Şehircilik İl Müdürlüğünü,</a:t>
            </a:r>
          </a:p>
          <a:p>
            <a:pPr algn="just"/>
            <a:r>
              <a:rPr lang="tr-TR" sz="1200" kern="1200" dirty="0" smtClean="0">
                <a:solidFill>
                  <a:schemeClr val="tx1"/>
                </a:solidFill>
                <a:effectLst/>
                <a:latin typeface="+mn-lt"/>
                <a:ea typeface="+mn-ea"/>
                <a:cs typeface="+mn-cs"/>
              </a:rPr>
              <a:t>n) Kaynakta ayrı biriktirme: Atıkların oluştuğu noktada ayrı olarak biriktirilmesini,</a:t>
            </a:r>
          </a:p>
          <a:p>
            <a:pPr algn="just"/>
            <a:r>
              <a:rPr lang="tr-TR" sz="1200" kern="1200" dirty="0" smtClean="0">
                <a:solidFill>
                  <a:schemeClr val="tx1"/>
                </a:solidFill>
                <a:effectLst/>
                <a:latin typeface="+mn-lt"/>
                <a:ea typeface="+mn-ea"/>
                <a:cs typeface="+mn-cs"/>
              </a:rPr>
              <a:t>o) Kent Konseyi: 8/10/2006 tarihli ve 26313 sayılı Resmî </a:t>
            </a:r>
            <a:r>
              <a:rPr lang="tr-TR" sz="1200" kern="1200" dirty="0" err="1" smtClean="0">
                <a:solidFill>
                  <a:schemeClr val="tx1"/>
                </a:solidFill>
                <a:effectLst/>
                <a:latin typeface="+mn-lt"/>
                <a:ea typeface="+mn-ea"/>
                <a:cs typeface="+mn-cs"/>
              </a:rPr>
              <a:t>Gazete’de</a:t>
            </a:r>
            <a:r>
              <a:rPr lang="tr-TR" sz="1200" kern="1200" dirty="0" smtClean="0">
                <a:solidFill>
                  <a:schemeClr val="tx1"/>
                </a:solidFill>
                <a:effectLst/>
                <a:latin typeface="+mn-lt"/>
                <a:ea typeface="+mn-ea"/>
                <a:cs typeface="+mn-cs"/>
              </a:rPr>
              <a:t> yayımlanan Kent Konseyi Yönetmeliği ile tanımlanan konseyi,</a:t>
            </a:r>
          </a:p>
          <a:p>
            <a:pPr algn="just"/>
            <a:r>
              <a:rPr lang="tr-TR" sz="1200" kern="1200" dirty="0" smtClean="0">
                <a:solidFill>
                  <a:schemeClr val="tx1"/>
                </a:solidFill>
                <a:effectLst/>
                <a:latin typeface="+mn-lt"/>
                <a:ea typeface="+mn-ea"/>
                <a:cs typeface="+mn-cs"/>
              </a:rPr>
              <a:t>ö) </a:t>
            </a:r>
            <a:r>
              <a:rPr lang="tr-TR" sz="1200" kern="1200" dirty="0" err="1" smtClean="0">
                <a:solidFill>
                  <a:schemeClr val="tx1"/>
                </a:solidFill>
                <a:effectLst/>
                <a:latin typeface="+mn-lt"/>
                <a:ea typeface="+mn-ea"/>
                <a:cs typeface="+mn-cs"/>
              </a:rPr>
              <a:t>Kompost</a:t>
            </a:r>
            <a:r>
              <a:rPr lang="tr-TR" sz="1200" kern="1200" dirty="0" smtClean="0">
                <a:solidFill>
                  <a:schemeClr val="tx1"/>
                </a:solidFill>
                <a:effectLst/>
                <a:latin typeface="+mn-lt"/>
                <a:ea typeface="+mn-ea"/>
                <a:cs typeface="+mn-cs"/>
              </a:rPr>
              <a:t>: Organik esaslı atıkların oksijenli veya oksijensiz ortamda ayrıştırılması suretiyle üretilen malzemeyi,</a:t>
            </a:r>
          </a:p>
          <a:p>
            <a:pPr algn="just"/>
            <a:r>
              <a:rPr lang="tr-TR" sz="1200" kern="1200" dirty="0" smtClean="0">
                <a:solidFill>
                  <a:schemeClr val="tx1"/>
                </a:solidFill>
                <a:effectLst/>
                <a:latin typeface="+mn-lt"/>
                <a:ea typeface="+mn-ea"/>
                <a:cs typeface="+mn-cs"/>
              </a:rPr>
              <a:t>p) Mahalli idare: Büyükşehir belediyeleri, büyükşehir ilçe belediyeleri, il, ilçe ve belde belediyeleri, belediye birlikleri ve il özel idarelerini,</a:t>
            </a:r>
          </a:p>
          <a:p>
            <a:pPr algn="just"/>
            <a:r>
              <a:rPr lang="tr-TR" sz="1200" kern="1200" dirty="0" smtClean="0">
                <a:solidFill>
                  <a:schemeClr val="tx1"/>
                </a:solidFill>
                <a:effectLst/>
                <a:latin typeface="+mn-lt"/>
                <a:ea typeface="+mn-ea"/>
                <a:cs typeface="+mn-cs"/>
              </a:rPr>
              <a:t>r) Mobil Getirme Merkezi: Belirli süreler içerisinde farklı noktalara hizmet vermek amacıyla kullanılan ve atık getirme merkezlerine bağlı seyyar atık getirme merkezlerini,</a:t>
            </a:r>
          </a:p>
          <a:p>
            <a:pPr algn="just"/>
            <a:r>
              <a:rPr lang="tr-TR" sz="1200" kern="1200" dirty="0" smtClean="0">
                <a:solidFill>
                  <a:schemeClr val="tx1"/>
                </a:solidFill>
                <a:effectLst/>
                <a:latin typeface="+mn-lt"/>
                <a:ea typeface="+mn-ea"/>
                <a:cs typeface="+mn-cs"/>
              </a:rPr>
              <a:t>s)	Önleme: Ürün ve malzemelerin temini ve kullanımlarında israftan kaçınmak dahil,  ürünlerin yeniden kullanılması veya kullanım ömürlerinin uzatılması ile atık miktarının azaltılması, ürün üretiminde zararlı maddelerin </a:t>
            </a:r>
            <a:r>
              <a:rPr lang="tr-TR" sz="1200" kern="1200" dirty="0" err="1" smtClean="0">
                <a:solidFill>
                  <a:schemeClr val="tx1"/>
                </a:solidFill>
                <a:effectLst/>
                <a:latin typeface="+mn-lt"/>
                <a:ea typeface="+mn-ea"/>
                <a:cs typeface="+mn-cs"/>
              </a:rPr>
              <a:t>azaltımı</a:t>
            </a:r>
            <a:r>
              <a:rPr lang="tr-TR" sz="1200" kern="1200" dirty="0" smtClean="0">
                <a:solidFill>
                  <a:schemeClr val="tx1"/>
                </a:solidFill>
                <a:effectLst/>
                <a:latin typeface="+mn-lt"/>
                <a:ea typeface="+mn-ea"/>
                <a:cs typeface="+mn-cs"/>
              </a:rPr>
              <a:t> ve üretilen atığın çevre ve insan sağlığı üzerindeki olumsuz etkilerinin en aza indirilmesine ilişkin herhangi bir madde ya da malzeme atık haline gelmeden önce alınacak tedbirleri,</a:t>
            </a:r>
          </a:p>
          <a:p>
            <a:pPr algn="just"/>
            <a:r>
              <a:rPr lang="tr-TR" sz="1200" kern="1200" dirty="0" smtClean="0">
                <a:solidFill>
                  <a:schemeClr val="tx1"/>
                </a:solidFill>
                <a:effectLst/>
                <a:latin typeface="+mn-lt"/>
                <a:ea typeface="+mn-ea"/>
                <a:cs typeface="+mn-cs"/>
              </a:rPr>
              <a:t>ş)	Sıfır atık: Üretim, tüketim ve hizmet süreçlerinde atık oluşumunun önlenmesi/azaltılması, yeniden kullanıma öncelik verilmesi, oluşan atıkların ise kaynağında ayrı biriktirilerek toplanması ve geri kazanımının sağlanarak </a:t>
            </a:r>
            <a:r>
              <a:rPr lang="tr-TR" sz="1200" kern="1200" dirty="0" err="1" smtClean="0">
                <a:solidFill>
                  <a:schemeClr val="tx1"/>
                </a:solidFill>
                <a:effectLst/>
                <a:latin typeface="+mn-lt"/>
                <a:ea typeface="+mn-ea"/>
                <a:cs typeface="+mn-cs"/>
              </a:rPr>
              <a:t>bertarafa</a:t>
            </a:r>
            <a:r>
              <a:rPr lang="tr-TR" sz="1200" kern="1200" dirty="0" smtClean="0">
                <a:solidFill>
                  <a:schemeClr val="tx1"/>
                </a:solidFill>
                <a:effectLst/>
                <a:latin typeface="+mn-lt"/>
                <a:ea typeface="+mn-ea"/>
                <a:cs typeface="+mn-cs"/>
              </a:rPr>
              <a:t> ve yakmaya gönderilecek atık miktarının azaltılması suretiyle çevre ve insan sağlığının ve tüm kaynakların korunmasını,</a:t>
            </a:r>
          </a:p>
          <a:p>
            <a:pPr algn="just"/>
            <a:r>
              <a:rPr lang="tr-TR" sz="1200" kern="1200" dirty="0" smtClean="0">
                <a:solidFill>
                  <a:schemeClr val="tx1"/>
                </a:solidFill>
                <a:effectLst/>
                <a:latin typeface="+mn-lt"/>
                <a:ea typeface="+mn-ea"/>
                <a:cs typeface="+mn-cs"/>
              </a:rPr>
              <a:t>t)	Sıfır atık belgesi: Sıfır atık yönetim sistemlerini kuran mahalli idareler ile ek-1 listede tanımlı diğer yerlere ve gönüllülük esasına dayalı olarak sıfır atık yönetim sistemini kuranlara verilecek, sınıfları Bakanlıkça belirlenen belgeyi,</a:t>
            </a:r>
          </a:p>
          <a:p>
            <a:pPr algn="just"/>
            <a:r>
              <a:rPr lang="tr-TR" sz="1200" kern="1200" dirty="0" smtClean="0">
                <a:solidFill>
                  <a:schemeClr val="tx1"/>
                </a:solidFill>
                <a:effectLst/>
                <a:latin typeface="+mn-lt"/>
                <a:ea typeface="+mn-ea"/>
                <a:cs typeface="+mn-cs"/>
              </a:rPr>
              <a:t>u)	Sıfır atık belgesi sahibi: Bakanlıkça sıfır atık belgesi verilen yerleri,</a:t>
            </a:r>
          </a:p>
          <a:p>
            <a:pPr algn="just"/>
            <a:r>
              <a:rPr lang="tr-TR" sz="1200" kern="1200" dirty="0" smtClean="0">
                <a:solidFill>
                  <a:schemeClr val="tx1"/>
                </a:solidFill>
                <a:effectLst/>
                <a:latin typeface="+mn-lt"/>
                <a:ea typeface="+mn-ea"/>
                <a:cs typeface="+mn-cs"/>
              </a:rPr>
              <a:t>ü)	Sıfır atık bilgi sistemi: Sıfır atık yönetim sistemini uygulayacak yerleri kayıt altına almak, belgelemek, izlemek ve sistem kapsamında yönetilen atıkların izlenebilirliğini sağlamak amacıyla Bakanlıkça oluşturulan çevrimiçi sistemi,</a:t>
            </a:r>
          </a:p>
          <a:p>
            <a:pPr algn="just"/>
            <a:r>
              <a:rPr lang="tr-TR" sz="1200" kern="1200" dirty="0" smtClean="0">
                <a:solidFill>
                  <a:schemeClr val="tx1"/>
                </a:solidFill>
                <a:effectLst/>
                <a:latin typeface="+mn-lt"/>
                <a:ea typeface="+mn-ea"/>
                <a:cs typeface="+mn-cs"/>
              </a:rPr>
              <a:t>v)	Sıfır Atık Koordinasyon Kurulu: Bu Yönetmelik doğrultusunda yürütülen çalışmaları ve uygulamaları değerlendirmek, yönlendirmek, yaygınlaşmasını ve geliştirilmesini sağlamak amacıyla Bakanlık temsilcisinin başkanlığında toplanan kurulu,</a:t>
            </a:r>
          </a:p>
          <a:p>
            <a:pPr algn="just"/>
            <a:r>
              <a:rPr lang="tr-TR" sz="1200" kern="1200" dirty="0" smtClean="0">
                <a:solidFill>
                  <a:schemeClr val="tx1"/>
                </a:solidFill>
                <a:effectLst/>
                <a:latin typeface="+mn-lt"/>
                <a:ea typeface="+mn-ea"/>
                <a:cs typeface="+mn-cs"/>
              </a:rPr>
              <a:t>y) Sıfır atık müşaviri: Sürdürülebilir kalkınma hedeflerine uygun olarak, kurum, kuruluş veya işletmenin tüm atık yönetimi faaliyetleri ile üretimin/faaliyetin iyileştirilerek atıkların önlenmesi ve </a:t>
            </a:r>
            <a:r>
              <a:rPr lang="tr-TR" sz="1200" kern="1200" dirty="0" err="1" smtClean="0">
                <a:solidFill>
                  <a:schemeClr val="tx1"/>
                </a:solidFill>
                <a:effectLst/>
                <a:latin typeface="+mn-lt"/>
                <a:ea typeface="+mn-ea"/>
                <a:cs typeface="+mn-cs"/>
              </a:rPr>
              <a:t>azaltımı</a:t>
            </a:r>
            <a:r>
              <a:rPr lang="tr-TR" sz="1200" kern="1200" dirty="0" smtClean="0">
                <a:solidFill>
                  <a:schemeClr val="tx1"/>
                </a:solidFill>
                <a:effectLst/>
                <a:latin typeface="+mn-lt"/>
                <a:ea typeface="+mn-ea"/>
                <a:cs typeface="+mn-cs"/>
              </a:rPr>
              <a:t> işlemlerini atık üreticisi adına gerçekleştiren ve bu amaçla bünyesinde ar-ge çalışmaları yapan ve esasları Bakanlıkça belirlenen tüzel kişiyi,</a:t>
            </a:r>
          </a:p>
          <a:p>
            <a:pPr algn="just"/>
            <a:r>
              <a:rPr lang="tr-TR" sz="1200" kern="1200" dirty="0" smtClean="0">
                <a:solidFill>
                  <a:schemeClr val="tx1"/>
                </a:solidFill>
                <a:effectLst/>
                <a:latin typeface="+mn-lt"/>
                <a:ea typeface="+mn-ea"/>
                <a:cs typeface="+mn-cs"/>
              </a:rPr>
              <a:t>z)	Sıfır atık yönetim sistemi: Atık oluşumunun önlenmesinden başlayarak, atıkların azaltılması,   kaynağında ayrı biriktirilmesi, ayrı toplanması, taşınması ve çevre lisanslı atık işleme tesislerinde işlenmesi süreçlerinin hepsini içine alan, tüm atıkların entegre bir şekilde ele alındığı ve fayda ve maliyet unsurları da göz önünde bulundurularak oluşturulan sistemi,</a:t>
            </a:r>
          </a:p>
          <a:p>
            <a:pPr algn="just"/>
            <a:r>
              <a:rPr lang="tr-TR" sz="1200" kern="1200" dirty="0" err="1" smtClean="0">
                <a:solidFill>
                  <a:schemeClr val="tx1"/>
                </a:solidFill>
                <a:effectLst/>
                <a:latin typeface="+mn-lt"/>
                <a:ea typeface="+mn-ea"/>
                <a:cs typeface="+mn-cs"/>
              </a:rPr>
              <a:t>aa</a:t>
            </a:r>
            <a:r>
              <a:rPr lang="tr-TR" sz="1200" kern="1200" dirty="0" smtClean="0">
                <a:solidFill>
                  <a:schemeClr val="tx1"/>
                </a:solidFill>
                <a:effectLst/>
                <a:latin typeface="+mn-lt"/>
                <a:ea typeface="+mn-ea"/>
                <a:cs typeface="+mn-cs"/>
              </a:rPr>
              <a:t>) Stratejik plan: Mahalli idarelerce hazırlanması gereken, 5018 sayılı Kanunda tanımlanmış planı,</a:t>
            </a:r>
          </a:p>
          <a:p>
            <a:pPr algn="just"/>
            <a:r>
              <a:rPr lang="tr-TR" sz="1200" kern="1200" dirty="0" err="1" smtClean="0">
                <a:solidFill>
                  <a:schemeClr val="tx1"/>
                </a:solidFill>
                <a:effectLst/>
                <a:latin typeface="+mn-lt"/>
                <a:ea typeface="+mn-ea"/>
                <a:cs typeface="+mn-cs"/>
              </a:rPr>
              <a:t>bb</a:t>
            </a:r>
            <a:r>
              <a:rPr lang="tr-TR" sz="1200" kern="1200" dirty="0" smtClean="0">
                <a:solidFill>
                  <a:schemeClr val="tx1"/>
                </a:solidFill>
                <a:effectLst/>
                <a:latin typeface="+mn-lt"/>
                <a:ea typeface="+mn-ea"/>
                <a:cs typeface="+mn-cs"/>
              </a:rPr>
              <a:t>) Tehlikeli atık: Atık Yönetimi Yönetmeliğinin ek-3/A’sında yer alan tehlikeli özelliklerden birini ya da birden fazlasını taşıyan, aynı Yönetmeliğin ek-4’ünde altı haneli atık kodunun yanında yıldız (*) işareti bulunan, biriktirilmesi, toplanması, taşınması ve işlenmesinde özel hükümler bulunan atıkları,</a:t>
            </a:r>
          </a:p>
          <a:p>
            <a:pPr algn="just"/>
            <a:r>
              <a:rPr lang="tr-TR" sz="1200" kern="1200" dirty="0" smtClean="0">
                <a:solidFill>
                  <a:schemeClr val="tx1"/>
                </a:solidFill>
                <a:effectLst/>
                <a:latin typeface="+mn-lt"/>
                <a:ea typeface="+mn-ea"/>
                <a:cs typeface="+mn-cs"/>
              </a:rPr>
              <a:t>cc) Tehlikesiz atık: Atık Yönetimi Yönetmeliğinin ek-4 atık listesinde yıldız (*) işareti bulunmayan, tehlikelilik özelliği göstermeyen atıkları,</a:t>
            </a:r>
          </a:p>
          <a:p>
            <a:pPr algn="just"/>
            <a:r>
              <a:rPr lang="tr-TR" sz="1200" kern="1200" dirty="0" err="1" smtClean="0">
                <a:solidFill>
                  <a:schemeClr val="tx1"/>
                </a:solidFill>
                <a:effectLst/>
                <a:latin typeface="+mn-lt"/>
                <a:ea typeface="+mn-ea"/>
                <a:cs typeface="+mn-cs"/>
              </a:rPr>
              <a:t>çç</a:t>
            </a:r>
            <a:r>
              <a:rPr lang="tr-TR" sz="1200" kern="1200" dirty="0" smtClean="0">
                <a:solidFill>
                  <a:schemeClr val="tx1"/>
                </a:solidFill>
                <a:effectLst/>
                <a:latin typeface="+mn-lt"/>
                <a:ea typeface="+mn-ea"/>
                <a:cs typeface="+mn-cs"/>
              </a:rPr>
              <a:t>) Toplama: Atıkların biriktirildiği yerlerden alınarak atık işleme tesislerine götürülmesi amacıyla taşınmasını,</a:t>
            </a:r>
          </a:p>
          <a:p>
            <a:pPr algn="just"/>
            <a:r>
              <a:rPr lang="tr-TR" sz="1200" kern="1200" dirty="0" err="1" smtClean="0">
                <a:solidFill>
                  <a:schemeClr val="tx1"/>
                </a:solidFill>
                <a:effectLst/>
                <a:latin typeface="+mn-lt"/>
                <a:ea typeface="+mn-ea"/>
                <a:cs typeface="+mn-cs"/>
              </a:rPr>
              <a:t>dd</a:t>
            </a:r>
            <a:r>
              <a:rPr lang="tr-TR" sz="1200" kern="1200" dirty="0" smtClean="0">
                <a:solidFill>
                  <a:schemeClr val="tx1"/>
                </a:solidFill>
                <a:effectLst/>
                <a:latin typeface="+mn-lt"/>
                <a:ea typeface="+mn-ea"/>
                <a:cs typeface="+mn-cs"/>
              </a:rPr>
              <a:t>) Toplama noktası: Mahalli idareler tarafından ve Bakanlıkça toplama yükümlülüğü getirilen kurum, kuruluş ve/veya işletmeler tarafından oluşturulan, atıkların doğrudan getirilip bırakılabileceği yerleri,</a:t>
            </a:r>
          </a:p>
          <a:p>
            <a:pPr algn="just"/>
            <a:r>
              <a:rPr lang="tr-TR" sz="1200" kern="1200" dirty="0" err="1" smtClean="0">
                <a:solidFill>
                  <a:schemeClr val="tx1"/>
                </a:solidFill>
                <a:effectLst/>
                <a:latin typeface="+mn-lt"/>
                <a:ea typeface="+mn-ea"/>
                <a:cs typeface="+mn-cs"/>
              </a:rPr>
              <a:t>ee</a:t>
            </a:r>
            <a:r>
              <a:rPr lang="tr-TR" sz="1200" kern="1200" dirty="0" smtClean="0">
                <a:solidFill>
                  <a:schemeClr val="tx1"/>
                </a:solidFill>
                <a:effectLst/>
                <a:latin typeface="+mn-lt"/>
                <a:ea typeface="+mn-ea"/>
                <a:cs typeface="+mn-cs"/>
              </a:rPr>
              <a:t>) Yeniden kullanım: Ürünlerin ya da atık olmayan bileşenlerin tasarlandığı şekilde aynı amaçla kullanıldığı herhangi bir işlemi,</a:t>
            </a:r>
          </a:p>
          <a:p>
            <a:pPr algn="just"/>
            <a:r>
              <a:rPr lang="tr-TR" sz="1200" kern="1200" dirty="0" smtClean="0">
                <a:solidFill>
                  <a:schemeClr val="tx1"/>
                </a:solidFill>
                <a:effectLst/>
                <a:latin typeface="+mn-lt"/>
                <a:ea typeface="+mn-ea"/>
                <a:cs typeface="+mn-cs"/>
              </a:rPr>
              <a:t>ifade eder.</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8</a:t>
            </a:fld>
            <a:endParaRPr lang="tr-TR"/>
          </a:p>
        </p:txBody>
      </p:sp>
    </p:spTree>
    <p:extLst>
      <p:ext uri="{BB962C8B-B14F-4D97-AF65-F5344CB8AC3E}">
        <p14:creationId xmlns:p14="http://schemas.microsoft.com/office/powerpoint/2010/main" val="1218221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kern="1200" dirty="0" smtClean="0">
                <a:solidFill>
                  <a:schemeClr val="tx1"/>
                </a:solidFill>
                <a:effectLst/>
                <a:latin typeface="+mn-lt"/>
                <a:ea typeface="+mn-ea"/>
                <a:cs typeface="+mn-cs"/>
              </a:rPr>
              <a:t>Genel Esaslar</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5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Üretim, tüketim ve hizmet süreçlerinde kaynakların verimli kullanılması amacıyla;  </a:t>
            </a:r>
          </a:p>
          <a:p>
            <a:pPr algn="just"/>
            <a:r>
              <a:rPr lang="tr-TR" sz="1200" kern="1200" dirty="0" smtClean="0">
                <a:solidFill>
                  <a:schemeClr val="tx1"/>
                </a:solidFill>
                <a:effectLst/>
                <a:latin typeface="+mn-lt"/>
                <a:ea typeface="+mn-ea"/>
                <a:cs typeface="+mn-cs"/>
              </a:rPr>
              <a:t>a) Bu Yönetmeliğin ek-2’sinde verilen esaslar da dikkate alınarak atık oluşumunun önlenmesine,</a:t>
            </a:r>
          </a:p>
          <a:p>
            <a:pPr algn="just"/>
            <a:r>
              <a:rPr lang="tr-TR" sz="1200" kern="1200" dirty="0" smtClean="0">
                <a:solidFill>
                  <a:schemeClr val="tx1"/>
                </a:solidFill>
                <a:effectLst/>
                <a:latin typeface="+mn-lt"/>
                <a:ea typeface="+mn-ea"/>
                <a:cs typeface="+mn-cs"/>
              </a:rPr>
              <a:t>b) Atık oluşumunun önlenmesinin mümkün olmadığı durumlarda atıkların azaltılmasına, </a:t>
            </a:r>
          </a:p>
          <a:p>
            <a:pPr algn="just"/>
            <a:r>
              <a:rPr lang="tr-TR" sz="1200" kern="1200" dirty="0" smtClean="0">
                <a:solidFill>
                  <a:schemeClr val="tx1"/>
                </a:solidFill>
                <a:effectLst/>
                <a:latin typeface="+mn-lt"/>
                <a:ea typeface="+mn-ea"/>
                <a:cs typeface="+mn-cs"/>
              </a:rPr>
              <a:t>c) Ürün ve malzemelerin yeniden kullanım olanaklarının değerlendirilmesine,</a:t>
            </a:r>
          </a:p>
          <a:p>
            <a:pPr algn="just"/>
            <a:r>
              <a:rPr lang="tr-TR" sz="1200" kern="1200" dirty="0" smtClean="0">
                <a:solidFill>
                  <a:schemeClr val="tx1"/>
                </a:solidFill>
                <a:effectLst/>
                <a:latin typeface="+mn-lt"/>
                <a:ea typeface="+mn-ea"/>
                <a:cs typeface="+mn-cs"/>
              </a:rPr>
              <a:t>yönelik tutum, davranış ve faaliyetlerde bulunulması esastır.</a:t>
            </a:r>
          </a:p>
          <a:p>
            <a:pPr algn="just"/>
            <a:r>
              <a:rPr lang="tr-TR" sz="1200" kern="1200" dirty="0" smtClean="0">
                <a:solidFill>
                  <a:schemeClr val="tx1"/>
                </a:solidFill>
                <a:effectLst/>
                <a:latin typeface="+mn-lt"/>
                <a:ea typeface="+mn-ea"/>
                <a:cs typeface="+mn-cs"/>
              </a:rPr>
              <a:t>(2) Oluşan her türlü atığın özelliğine göre ek-5’te verilen açıklamalara uygun olarak biriktirilmesi, çevre ve insan sağlığına zarar vermeyecek yöntemler kullanılarak ve gerekli önlemler alınarak geçici depolanmasının sağlanması esastır.</a:t>
            </a:r>
          </a:p>
          <a:p>
            <a:pPr algn="just"/>
            <a:r>
              <a:rPr lang="tr-TR" sz="1200" kern="1200" dirty="0" smtClean="0">
                <a:solidFill>
                  <a:schemeClr val="tx1"/>
                </a:solidFill>
                <a:effectLst/>
                <a:latin typeface="+mn-lt"/>
                <a:ea typeface="+mn-ea"/>
                <a:cs typeface="+mn-cs"/>
              </a:rPr>
              <a:t>(3) Ayrı olarak biriktirilen atıkların karıştırılmadan toplanması, taşınması ve öncelikle geri kazanımlarının sağlanması, geri kazanımın mümkün olmaması halinde ise çevre kirliliğine yol açmayacak şekilde nihai </a:t>
            </a:r>
            <a:r>
              <a:rPr lang="tr-TR" sz="1200" kern="1200" dirty="0" err="1" smtClean="0">
                <a:solidFill>
                  <a:schemeClr val="tx1"/>
                </a:solidFill>
                <a:effectLst/>
                <a:latin typeface="+mn-lt"/>
                <a:ea typeface="+mn-ea"/>
                <a:cs typeface="+mn-cs"/>
              </a:rPr>
              <a:t>bertaraflarının</a:t>
            </a:r>
            <a:r>
              <a:rPr lang="tr-TR" sz="1200" kern="1200" dirty="0" smtClean="0">
                <a:solidFill>
                  <a:schemeClr val="tx1"/>
                </a:solidFill>
                <a:effectLst/>
                <a:latin typeface="+mn-lt"/>
                <a:ea typeface="+mn-ea"/>
                <a:cs typeface="+mn-cs"/>
              </a:rPr>
              <a:t> sağlanması esastır. </a:t>
            </a:r>
          </a:p>
          <a:p>
            <a:pPr algn="just"/>
            <a:r>
              <a:rPr lang="tr-TR" sz="1200" kern="1200" dirty="0" smtClean="0">
                <a:solidFill>
                  <a:schemeClr val="tx1"/>
                </a:solidFill>
                <a:effectLst/>
                <a:latin typeface="+mn-lt"/>
                <a:ea typeface="+mn-ea"/>
                <a:cs typeface="+mn-cs"/>
              </a:rPr>
              <a:t>(4) Atıklar içerisinde yer alan değerlendirilebilir atıkların ikincil hammadde, diğer atıkların ise alternatif hammadde veya enerji geri kazanımı amacıyla kullanılarak ekonomiye kazandırılması yaklaşımının öncelikli tercih edilmesi, nihai bertaraf işlemlerinde ise düzenli depolama yönteminin son seçenek olarak kabul edilmesi esastır.</a:t>
            </a:r>
          </a:p>
          <a:p>
            <a:pPr algn="just"/>
            <a:r>
              <a:rPr lang="tr-TR" sz="1200" kern="1200" dirty="0" smtClean="0">
                <a:solidFill>
                  <a:schemeClr val="tx1"/>
                </a:solidFill>
                <a:effectLst/>
                <a:latin typeface="+mn-lt"/>
                <a:ea typeface="+mn-ea"/>
                <a:cs typeface="+mn-cs"/>
              </a:rPr>
              <a:t>(5) Sıfır atık yönetim sisteminin tüm süreçlerinde, fayda ve maliyet unsurları açısından verimliliğin ön plana alınması esastır. Mahalli idareler tarafından oluşturulacak sıfır atık yönetim sistemi için idari, mali ve teknik açıdan verimlilik, sürdürülebilirlik ve halkın katılımı ilkeleri esas alınır.</a:t>
            </a:r>
          </a:p>
          <a:p>
            <a:pPr algn="just"/>
            <a:r>
              <a:rPr lang="tr-TR" sz="1200" kern="1200" dirty="0" smtClean="0">
                <a:solidFill>
                  <a:schemeClr val="tx1"/>
                </a:solidFill>
                <a:effectLst/>
                <a:latin typeface="+mn-lt"/>
                <a:ea typeface="+mn-ea"/>
                <a:cs typeface="+mn-cs"/>
              </a:rPr>
              <a:t>(6) Sıfır atık yönetim sisteminin geliştirilmesi, yaygınlaştırılması, etkin bir şekilde uygulanması amacı ile bilinç ve farkındalık oluşturulması, çevreye duyarlı tutum, davranış ve faaliyetlerin teşvik edilerek desteklenmesi, Bakanlık ve İl Müdürlüğü koordinasyonunda ilgili kurum ve kuruluşların işbirliği içerisinde çalışması esastır.</a:t>
            </a:r>
          </a:p>
          <a:p>
            <a:pPr algn="just"/>
            <a:r>
              <a:rPr lang="tr-TR" sz="1200" kern="1200" dirty="0" smtClean="0">
                <a:solidFill>
                  <a:schemeClr val="tx1"/>
                </a:solidFill>
                <a:effectLst/>
                <a:latin typeface="+mn-lt"/>
                <a:ea typeface="+mn-ea"/>
                <a:cs typeface="+mn-cs"/>
              </a:rPr>
              <a:t>(7) Sıfır atık yönetim sistemi kapsamındaki faaliyetler ve bu faaliyetlere ilişkin olarak istenen bilgi ve belgeler için Sıfır Atık Bilgi Sistemi kullanılır.</a:t>
            </a:r>
          </a:p>
          <a:p>
            <a:pPr algn="just"/>
            <a:r>
              <a:rPr lang="tr-TR" sz="1200" kern="1200" dirty="0" smtClean="0">
                <a:solidFill>
                  <a:schemeClr val="tx1"/>
                </a:solidFill>
                <a:effectLst/>
                <a:latin typeface="+mn-lt"/>
                <a:ea typeface="+mn-ea"/>
                <a:cs typeface="+mn-cs"/>
              </a:rPr>
              <a:t>(8) Mahalli idareler ile ek-1 listede tanımlı yerler ve gönüllülük esasına dayalı olarak sıfır atık yönetim sistemini kuracaklar tarafından bu Yönetmelikte tanımlanan kriterler doğrultusunda sıfır atık yönetim sisteminin kurulması, işletilmesi, geliştirilmesi ve izlenmesi esastır.  </a:t>
            </a:r>
          </a:p>
          <a:p>
            <a:pPr algn="just"/>
            <a:r>
              <a:rPr lang="tr-TR" sz="1200" kern="1200" dirty="0" smtClean="0">
                <a:solidFill>
                  <a:schemeClr val="tx1"/>
                </a:solidFill>
                <a:effectLst/>
                <a:latin typeface="+mn-lt"/>
                <a:ea typeface="+mn-ea"/>
                <a:cs typeface="+mn-cs"/>
              </a:rPr>
              <a:t>(9) Sıfır atık yönetim sistemini kurmakla yükümlü olanlar ile gönüllülük esasına dayalı olarak sistem kuranlarca, değerlendirilebilir atıklarının yanı sıra, oluşan diğer tehlikeli ve tehlikesiz nitelikteki atıkları 2872 sayılı Çevre Kanunu uyarınca çıkarılan mevzuat hükümlerine uygun olarak kaynağında ayrı biriktirilmesi, geçici depolanması ve çevre lisanslı atık işleme tesislerine iletilmesi esastır.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Bakanlığın görev ve yetkileri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6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Bakanlık;</a:t>
            </a:r>
          </a:p>
          <a:p>
            <a:pPr algn="just"/>
            <a:r>
              <a:rPr lang="tr-TR" sz="1200" kern="1200" dirty="0" smtClean="0">
                <a:solidFill>
                  <a:schemeClr val="tx1"/>
                </a:solidFill>
                <a:effectLst/>
                <a:latin typeface="+mn-lt"/>
                <a:ea typeface="+mn-ea"/>
                <a:cs typeface="+mn-cs"/>
              </a:rPr>
              <a:t>a) Sıfır atık yönetim sistemine ilişkin plan, program, politika ve hedefleri içeren Ulusal Sıfır Atık Yönetim Stratejisi ve Eylem Planı hazırlamak/hazırlatmakla, güncellemek/</a:t>
            </a:r>
            <a:r>
              <a:rPr lang="tr-TR" sz="1200" kern="1200" dirty="0" err="1" smtClean="0">
                <a:solidFill>
                  <a:schemeClr val="tx1"/>
                </a:solidFill>
                <a:effectLst/>
                <a:latin typeface="+mn-lt"/>
                <a:ea typeface="+mn-ea"/>
                <a:cs typeface="+mn-cs"/>
              </a:rPr>
              <a:t>güncelletmekle</a:t>
            </a:r>
            <a:r>
              <a:rPr lang="tr-TR" sz="1200" kern="1200" dirty="0" smtClean="0">
                <a:solidFill>
                  <a:schemeClr val="tx1"/>
                </a:solidFill>
                <a:effectLst/>
                <a:latin typeface="+mn-lt"/>
                <a:ea typeface="+mn-ea"/>
                <a:cs typeface="+mn-cs"/>
              </a:rPr>
              <a:t>, ulusal ve yerel ölçekte duyurmak ve yayımlamakla,</a:t>
            </a:r>
          </a:p>
          <a:p>
            <a:pPr algn="just"/>
            <a:r>
              <a:rPr lang="tr-TR" sz="1200" kern="1200" dirty="0" smtClean="0">
                <a:solidFill>
                  <a:schemeClr val="tx1"/>
                </a:solidFill>
                <a:effectLst/>
                <a:latin typeface="+mn-lt"/>
                <a:ea typeface="+mn-ea"/>
                <a:cs typeface="+mn-cs"/>
              </a:rPr>
              <a:t>b) Sıfır atık yönetim sisteminin; idari, mali ve teknik unsurları açısından tasarım ve planlama kriterlerini, değerlendirme unsurları ve uygulama esaslarını belirlemek/belirletmek, bu konuda kılavuz dokümanlar hazırlamak/hazırlatmakla,</a:t>
            </a:r>
          </a:p>
          <a:p>
            <a:pPr algn="just"/>
            <a:r>
              <a:rPr lang="tr-TR" sz="1200" kern="1200" dirty="0" smtClean="0">
                <a:solidFill>
                  <a:schemeClr val="tx1"/>
                </a:solidFill>
                <a:effectLst/>
                <a:latin typeface="+mn-lt"/>
                <a:ea typeface="+mn-ea"/>
                <a:cs typeface="+mn-cs"/>
              </a:rPr>
              <a:t>c) Sıfır atık yönetim sisteminin geliştirilmesi, iyileştirilmesi ve yaygınlaştırılmasına ilişkin program ve politikaları saptamak, eğitim ve farkındalık çalışmaları düzenlemek/düzenletmek, bu konularda kılavuz dokümanlar hazırlamak/hazırlatmakla,</a:t>
            </a:r>
          </a:p>
          <a:p>
            <a:pPr algn="just"/>
            <a:r>
              <a:rPr lang="tr-TR" sz="1200" kern="1200" dirty="0" smtClean="0">
                <a:solidFill>
                  <a:schemeClr val="tx1"/>
                </a:solidFill>
                <a:effectLst/>
                <a:latin typeface="+mn-lt"/>
                <a:ea typeface="+mn-ea"/>
                <a:cs typeface="+mn-cs"/>
              </a:rPr>
              <a:t>ç) Bu Yönetmeliğin uygulanmasına yönelik işbirliği ve koordinasyonu sağlamak, izleme ve denetim altyapısını oluşturmak ve gerekli idari tedbirleri almakla,</a:t>
            </a:r>
          </a:p>
          <a:p>
            <a:pPr algn="just"/>
            <a:r>
              <a:rPr lang="tr-TR" sz="1200" kern="1200" dirty="0" smtClean="0">
                <a:solidFill>
                  <a:schemeClr val="tx1"/>
                </a:solidFill>
                <a:effectLst/>
                <a:latin typeface="+mn-lt"/>
                <a:ea typeface="+mn-ea"/>
                <a:cs typeface="+mn-cs"/>
              </a:rPr>
              <a:t>d) Sıfır atık bilgi sistemini hazırlamak/hazırlatmak, performans göstergeleri oluşturmak ve yayımlamakla,</a:t>
            </a:r>
          </a:p>
          <a:p>
            <a:pPr algn="just"/>
            <a:r>
              <a:rPr lang="tr-TR" sz="1200" kern="1200" dirty="0" smtClean="0">
                <a:solidFill>
                  <a:schemeClr val="tx1"/>
                </a:solidFill>
                <a:effectLst/>
                <a:latin typeface="+mn-lt"/>
                <a:ea typeface="+mn-ea"/>
                <a:cs typeface="+mn-cs"/>
              </a:rPr>
              <a:t>e) Sıfır atık yönetim sistemine ilişkin hususlarda ulusal ve uluslararası politikaların uygulanabilirliğini araştırmak, ilgili çalışmaları takip etmek, izlemek ve yürütmekle,</a:t>
            </a:r>
          </a:p>
          <a:p>
            <a:pPr algn="just"/>
            <a:r>
              <a:rPr lang="tr-TR" sz="1200" kern="1200" dirty="0" smtClean="0">
                <a:solidFill>
                  <a:schemeClr val="tx1"/>
                </a:solidFill>
                <a:effectLst/>
                <a:latin typeface="+mn-lt"/>
                <a:ea typeface="+mn-ea"/>
                <a:cs typeface="+mn-cs"/>
              </a:rPr>
              <a:t>f) Sıfır atık yönetim sistemine yönelik destek ve teşvik unsurlarını ve uygulamaya yönelik usul ve esasları belirlemekle,</a:t>
            </a:r>
          </a:p>
          <a:p>
            <a:pPr algn="just"/>
            <a:r>
              <a:rPr lang="tr-TR" sz="1200" kern="1200" dirty="0" smtClean="0">
                <a:solidFill>
                  <a:schemeClr val="tx1"/>
                </a:solidFill>
                <a:effectLst/>
                <a:latin typeface="+mn-lt"/>
                <a:ea typeface="+mn-ea"/>
                <a:cs typeface="+mn-cs"/>
              </a:rPr>
              <a:t>g) Sıfır Atık Koordinasyon Kurulunun oluşturulmasına ve işleyişine ilişkin usul ve esasları belirlemekle,</a:t>
            </a:r>
          </a:p>
          <a:p>
            <a:pPr algn="just"/>
            <a:r>
              <a:rPr lang="tr-TR" sz="1200" kern="1200" dirty="0" smtClean="0">
                <a:solidFill>
                  <a:schemeClr val="tx1"/>
                </a:solidFill>
                <a:effectLst/>
                <a:latin typeface="+mn-lt"/>
                <a:ea typeface="+mn-ea"/>
                <a:cs typeface="+mn-cs"/>
              </a:rPr>
              <a:t>ğ) Sıfır atık müşavirine ilişkin usul ve esasları belirlemekle,</a:t>
            </a:r>
          </a:p>
          <a:p>
            <a:pPr algn="just"/>
            <a:r>
              <a:rPr lang="tr-TR" sz="1200" kern="1200" dirty="0" smtClean="0">
                <a:solidFill>
                  <a:schemeClr val="tx1"/>
                </a:solidFill>
                <a:effectLst/>
                <a:latin typeface="+mn-lt"/>
                <a:ea typeface="+mn-ea"/>
                <a:cs typeface="+mn-cs"/>
              </a:rPr>
              <a:t>h) Atık önlemeye ilişkin politikalar belirlemekle, atık önleme tedbirlerinin uygulanmasını izlemek ve değerlendirmekle,</a:t>
            </a:r>
          </a:p>
          <a:p>
            <a:pPr algn="just"/>
            <a:r>
              <a:rPr lang="tr-TR" sz="1200" kern="1200" dirty="0" smtClean="0">
                <a:solidFill>
                  <a:schemeClr val="tx1"/>
                </a:solidFill>
                <a:effectLst/>
                <a:latin typeface="+mn-lt"/>
                <a:ea typeface="+mn-ea"/>
                <a:cs typeface="+mn-cs"/>
              </a:rPr>
              <a:t>görevli ve yetkilidir.</a:t>
            </a:r>
          </a:p>
          <a:p>
            <a:pPr algn="just"/>
            <a:r>
              <a:rPr lang="tr-TR" sz="1200" kern="1200" dirty="0" smtClean="0">
                <a:solidFill>
                  <a:schemeClr val="tx1"/>
                </a:solidFill>
                <a:effectLst/>
                <a:latin typeface="+mn-lt"/>
                <a:ea typeface="+mn-ea"/>
                <a:cs typeface="+mn-cs"/>
              </a:rPr>
              <a:t>(2) Bakanlık gerekli gördüğü durumlarda bu maddenin birinci fıkrasında belirtilen yetkilerinin bazılarını sınırlarını belirlemek kaydıyla il müdürlüklerine devredebilir.</a:t>
            </a:r>
          </a:p>
          <a:p>
            <a:pPr algn="just"/>
            <a:r>
              <a:rPr lang="tr-TR" sz="1200" kern="1200" dirty="0" smtClean="0">
                <a:solidFill>
                  <a:schemeClr val="tx1"/>
                </a:solidFill>
                <a:effectLst/>
                <a:latin typeface="+mn-lt"/>
                <a:ea typeface="+mn-ea"/>
                <a:cs typeface="+mn-cs"/>
              </a:rPr>
              <a:t>(3) Bakanlık gerekli gördüğü durumlarda il müdürlüklerinin sıfır atık belge başvurularının değerlendirilmesi hususundaki görev ve yetkilerini değerlendirme kurum veya kuruluşlarına devredebilir. Bu hükmün uygulanmasına ilişkin usul ve esaslar Bakanlıkça belirlenir.</a:t>
            </a:r>
          </a:p>
          <a:p>
            <a:pPr algn="just"/>
            <a:r>
              <a:rPr lang="tr-TR" sz="1200" kern="1200" dirty="0" smtClean="0">
                <a:solidFill>
                  <a:schemeClr val="tx1"/>
                </a:solidFill>
                <a:effectLst/>
                <a:latin typeface="+mn-lt"/>
                <a:ea typeface="+mn-ea"/>
                <a:cs typeface="+mn-cs"/>
              </a:rPr>
              <a:t>(4) Bakanlık, sıfır atık yönetim sistemlerinin entegrasyonu ve koordinasyonunun sağlanması amacı ile mahalli çevre kurullarında yapılacak çalışmalar için gerekli teknik kriterleri belirler.</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İl müdürlüklerinin görev, yetki ve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7 – </a:t>
            </a:r>
            <a:r>
              <a:rPr lang="tr-TR" sz="1200" kern="1200" dirty="0" smtClean="0">
                <a:solidFill>
                  <a:schemeClr val="tx1"/>
                </a:solidFill>
                <a:effectLst/>
                <a:latin typeface="+mn-lt"/>
                <a:ea typeface="+mn-ea"/>
                <a:cs typeface="+mn-cs"/>
              </a:rPr>
              <a:t>(1)</a:t>
            </a:r>
            <a:r>
              <a:rPr lang="tr-TR" sz="1200" b="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İl müdürlükleri;</a:t>
            </a:r>
          </a:p>
          <a:p>
            <a:pPr algn="just"/>
            <a:r>
              <a:rPr lang="tr-TR" sz="1200" kern="1200" dirty="0" smtClean="0">
                <a:solidFill>
                  <a:schemeClr val="tx1"/>
                </a:solidFill>
                <a:effectLst/>
                <a:latin typeface="+mn-lt"/>
                <a:ea typeface="+mn-ea"/>
                <a:cs typeface="+mn-cs"/>
              </a:rPr>
              <a:t>a) Yetki sahaları içinde Bakanlıkça belirlenen usuller çerçevesinde bu Yönetmeliğin uygulanmasına yönelik iş birliği ve koordinasyonu sağlamak, izleme, denetim faaliyetlerini gerçekleştirmekle,</a:t>
            </a:r>
          </a:p>
          <a:p>
            <a:pPr algn="just"/>
            <a:r>
              <a:rPr lang="tr-TR" sz="1200" kern="1200" dirty="0" smtClean="0">
                <a:solidFill>
                  <a:schemeClr val="tx1"/>
                </a:solidFill>
                <a:effectLst/>
                <a:latin typeface="+mn-lt"/>
                <a:ea typeface="+mn-ea"/>
                <a:cs typeface="+mn-cs"/>
              </a:rPr>
              <a:t>b) Sıfır atık yönetim sisteminin uygulanmasında yerel ölçekte koordinasyonu sağlamak, izlemek ve süreç içerisinde teknik destek vermekle,</a:t>
            </a:r>
          </a:p>
          <a:p>
            <a:pPr algn="just"/>
            <a:r>
              <a:rPr lang="tr-TR" sz="1200" kern="1200" dirty="0" smtClean="0">
                <a:solidFill>
                  <a:schemeClr val="tx1"/>
                </a:solidFill>
                <a:effectLst/>
                <a:latin typeface="+mn-lt"/>
                <a:ea typeface="+mn-ea"/>
                <a:cs typeface="+mn-cs"/>
              </a:rPr>
              <a:t>c) Sıfır atık bilgi sistemini kullanmakla, yerel ölçekli kullanıcıların kullanımı için destek sağlamakla,</a:t>
            </a:r>
          </a:p>
          <a:p>
            <a:pPr algn="just"/>
            <a:r>
              <a:rPr lang="tr-TR" sz="1200" kern="1200" dirty="0" smtClean="0">
                <a:solidFill>
                  <a:schemeClr val="tx1"/>
                </a:solidFill>
                <a:effectLst/>
                <a:latin typeface="+mn-lt"/>
                <a:ea typeface="+mn-ea"/>
                <a:cs typeface="+mn-cs"/>
              </a:rPr>
              <a:t>ç) Sıfır atık yönetim sistemine geçenlerin, geçiş sürecinde olanların ve geçme zorunluluğu olan yerlerin faaliyetlerini izlemekle, denetlemekle, aykırılık tespit edilmesi halinde bu Yönetmeliğin 23 üncü maddesini uygulamakla ve Bakanlığa bilgi vermekle,</a:t>
            </a:r>
          </a:p>
          <a:p>
            <a:pPr algn="just"/>
            <a:r>
              <a:rPr lang="tr-TR" sz="1200" kern="1200" dirty="0" smtClean="0">
                <a:solidFill>
                  <a:schemeClr val="tx1"/>
                </a:solidFill>
                <a:effectLst/>
                <a:latin typeface="+mn-lt"/>
                <a:ea typeface="+mn-ea"/>
                <a:cs typeface="+mn-cs"/>
              </a:rPr>
              <a:t>d) Sıfır atık yönetim sistemi kapsamında yerel ölçekli eğitim ve bilgilendirme faaliyetleri düzenlenmesini koordine etmekle, bu faaliyetlere katkı ve katılım sağlamakla,</a:t>
            </a:r>
          </a:p>
          <a:p>
            <a:pPr algn="just"/>
            <a:r>
              <a:rPr lang="tr-TR" sz="1200" kern="1200" dirty="0" smtClean="0">
                <a:solidFill>
                  <a:schemeClr val="tx1"/>
                </a:solidFill>
                <a:effectLst/>
                <a:latin typeface="+mn-lt"/>
                <a:ea typeface="+mn-ea"/>
                <a:cs typeface="+mn-cs"/>
              </a:rPr>
              <a:t>e) Entegre İl Sıfır Atık Yönetim Sistemi Planının hazırlanması için mahalli çevre kurulu gündemini hazırlamak ve teknik destek sağlamakla,</a:t>
            </a:r>
          </a:p>
          <a:p>
            <a:pPr algn="just"/>
            <a:r>
              <a:rPr lang="tr-TR" sz="1200" kern="1200" dirty="0" smtClean="0">
                <a:solidFill>
                  <a:schemeClr val="tx1"/>
                </a:solidFill>
                <a:effectLst/>
                <a:latin typeface="+mn-lt"/>
                <a:ea typeface="+mn-ea"/>
                <a:cs typeface="+mn-cs"/>
              </a:rPr>
              <a:t>f) Sıfır atık bilgi sistemine kayıt ve beyanların yapılmasını sağlamak ve beyanların takibini yapmakla,</a:t>
            </a:r>
          </a:p>
          <a:p>
            <a:pPr algn="just"/>
            <a:r>
              <a:rPr lang="tr-TR" sz="1200" kern="1200" dirty="0" smtClean="0">
                <a:solidFill>
                  <a:schemeClr val="tx1"/>
                </a:solidFill>
                <a:effectLst/>
                <a:latin typeface="+mn-lt"/>
                <a:ea typeface="+mn-ea"/>
                <a:cs typeface="+mn-cs"/>
              </a:rPr>
              <a:t>g) Sıfır atık belge müracaatlarını değerlendirmek, uygun bulunanlara sıfır atık bilgi sistemi üzerinden sıfır atık belgesi düzenlemekle,</a:t>
            </a:r>
          </a:p>
          <a:p>
            <a:pPr algn="just"/>
            <a:r>
              <a:rPr lang="tr-TR" sz="1200" kern="1200" dirty="0" smtClean="0">
                <a:solidFill>
                  <a:schemeClr val="tx1"/>
                </a:solidFill>
                <a:effectLst/>
                <a:latin typeface="+mn-lt"/>
                <a:ea typeface="+mn-ea"/>
                <a:cs typeface="+mn-cs"/>
              </a:rPr>
              <a:t>görevli ve yetkilidir.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Mülki idari amirlerin görev,  yetki ve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8 </a:t>
            </a:r>
            <a:r>
              <a:rPr lang="tr-TR" sz="1200" kern="1200" dirty="0" smtClean="0">
                <a:solidFill>
                  <a:schemeClr val="tx1"/>
                </a:solidFill>
                <a:effectLst/>
                <a:latin typeface="+mn-lt"/>
                <a:ea typeface="+mn-ea"/>
                <a:cs typeface="+mn-cs"/>
              </a:rPr>
              <a:t>– (1) Mahallin en büyük mülki idari amirleri; il, ilçe, belde belediyeleri ve il özel idareleri tarafından yürütülen sıfır atık yönetim sisteminin il sınırları içerisinde koordinasyonu ve iş birliği halinde çalışılmasını temin etmek amacı ile Entegre İl Sıfır Atık Yönetim Sistemi Planının, Bakanlıkça yayımlanan kılavuz doğrultusunda Mahalli Çevre Kurulu kararı ile hazırlanmasını ve uygulanmasını sağlamakla yükümlüdür.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Mahalli idarelerin görev, yetki ve yükümlülükleri</a:t>
            </a:r>
            <a:endParaRPr lang="tr-TR" sz="1200" kern="1200" dirty="0" smtClean="0">
              <a:solidFill>
                <a:schemeClr val="tx1"/>
              </a:solidFill>
              <a:effectLst/>
              <a:latin typeface="+mn-lt"/>
              <a:ea typeface="+mn-ea"/>
              <a:cs typeface="+mn-cs"/>
            </a:endParaRPr>
          </a:p>
          <a:p>
            <a:pPr algn="just"/>
            <a:r>
              <a:rPr lang="tr-TR" sz="1200" kern="1200" dirty="0" smtClean="0">
                <a:solidFill>
                  <a:schemeClr val="tx1"/>
                </a:solidFill>
                <a:effectLst/>
                <a:latin typeface="+mn-lt"/>
                <a:ea typeface="+mn-ea"/>
                <a:cs typeface="+mn-cs"/>
              </a:rPr>
              <a:t> </a:t>
            </a:r>
            <a:r>
              <a:rPr lang="tr-TR" sz="1200" b="1" kern="1200" dirty="0" smtClean="0">
                <a:solidFill>
                  <a:schemeClr val="tx1"/>
                </a:solidFill>
                <a:effectLst/>
                <a:latin typeface="+mn-lt"/>
                <a:ea typeface="+mn-ea"/>
                <a:cs typeface="+mn-cs"/>
              </a:rPr>
              <a:t>MADDE 9 </a:t>
            </a:r>
            <a:r>
              <a:rPr lang="tr-TR" sz="1200" kern="1200" dirty="0" smtClean="0">
                <a:solidFill>
                  <a:schemeClr val="tx1"/>
                </a:solidFill>
                <a:effectLst/>
                <a:latin typeface="+mn-lt"/>
                <a:ea typeface="+mn-ea"/>
                <a:cs typeface="+mn-cs"/>
              </a:rPr>
              <a:t>– (1) Büyükşehir belediyeleri;</a:t>
            </a:r>
          </a:p>
          <a:p>
            <a:pPr lvl="0" algn="just"/>
            <a:r>
              <a:rPr lang="tr-TR" sz="1200" kern="1200" dirty="0" smtClean="0">
                <a:solidFill>
                  <a:schemeClr val="tx1"/>
                </a:solidFill>
                <a:effectLst/>
                <a:latin typeface="+mn-lt"/>
                <a:ea typeface="+mn-ea"/>
                <a:cs typeface="+mn-cs"/>
              </a:rPr>
              <a:t>Büyükşehir katı atık yönetim planını, Entegre İl Sıfır Atık Yönetim Sistemi Planına uyumlu hale getirmekle</a:t>
            </a:r>
          </a:p>
          <a:p>
            <a:pPr lvl="0" algn="just"/>
            <a:r>
              <a:rPr lang="tr-TR" sz="1200" kern="1200" dirty="0" smtClean="0">
                <a:solidFill>
                  <a:schemeClr val="tx1"/>
                </a:solidFill>
                <a:effectLst/>
                <a:latin typeface="+mn-lt"/>
                <a:ea typeface="+mn-ea"/>
                <a:cs typeface="+mn-cs"/>
              </a:rPr>
              <a:t>İl sınırları içerisinde yürütülen sıfır atık yönetim sistemi uygulamalarının iyileştirilmesi ve yaygınlaştırılması ile sıfır atık yönetim sistemine yönelik işbirliği ve koordinasyonu sağlamakla yükümlüdür.</a:t>
            </a:r>
          </a:p>
          <a:p>
            <a:pPr algn="just"/>
            <a:r>
              <a:rPr lang="tr-TR" sz="1200" kern="1200" dirty="0" smtClean="0">
                <a:solidFill>
                  <a:schemeClr val="tx1"/>
                </a:solidFill>
                <a:effectLst/>
                <a:latin typeface="+mn-lt"/>
                <a:ea typeface="+mn-ea"/>
                <a:cs typeface="+mn-cs"/>
              </a:rPr>
              <a:t>(2) Büyükşehir ilçe belediyeleri, il, ilçe, belde belediyeleri, belediye birlikleri ve il özel idareleri;</a:t>
            </a:r>
          </a:p>
          <a:p>
            <a:pPr algn="just"/>
            <a:r>
              <a:rPr lang="tr-TR" sz="1200" kern="1200" dirty="0" smtClean="0">
                <a:solidFill>
                  <a:schemeClr val="tx1"/>
                </a:solidFill>
                <a:effectLst/>
                <a:latin typeface="+mn-lt"/>
                <a:ea typeface="+mn-ea"/>
                <a:cs typeface="+mn-cs"/>
              </a:rPr>
              <a:t>a) Tüm faaliyetlerinde bu Yönetmelikte belirtilen genel esaslara uymakla,</a:t>
            </a:r>
          </a:p>
          <a:p>
            <a:pPr algn="just"/>
            <a:r>
              <a:rPr lang="tr-TR" sz="1200" kern="1200" dirty="0" smtClean="0">
                <a:solidFill>
                  <a:schemeClr val="tx1"/>
                </a:solidFill>
                <a:effectLst/>
                <a:latin typeface="+mn-lt"/>
                <a:ea typeface="+mn-ea"/>
                <a:cs typeface="+mn-cs"/>
              </a:rPr>
              <a:t>b) Halkı, atıklarını ayırmaya ve ayrı biriktirmeye teşvik etmekle,</a:t>
            </a:r>
          </a:p>
          <a:p>
            <a:pPr algn="just"/>
            <a:r>
              <a:rPr lang="tr-TR" sz="1200" kern="1200" dirty="0" smtClean="0">
                <a:solidFill>
                  <a:schemeClr val="tx1"/>
                </a:solidFill>
                <a:effectLst/>
                <a:latin typeface="+mn-lt"/>
                <a:ea typeface="+mn-ea"/>
                <a:cs typeface="+mn-cs"/>
              </a:rPr>
              <a:t>c) Atık oluşumunun önlenmesi için israfı önlemeye teşvik edecek çalışmalarda bulunmakla,</a:t>
            </a:r>
          </a:p>
          <a:p>
            <a:pPr algn="just"/>
            <a:r>
              <a:rPr lang="tr-TR" sz="1200" kern="1200" dirty="0" smtClean="0">
                <a:solidFill>
                  <a:schemeClr val="tx1"/>
                </a:solidFill>
                <a:effectLst/>
                <a:latin typeface="+mn-lt"/>
                <a:ea typeface="+mn-ea"/>
                <a:cs typeface="+mn-cs"/>
              </a:rPr>
              <a:t>ç) Ayrıştırılmış atıkların yine ayrı olarak toplanması sistemlerini geliştirip yaygınlaştırmakla,</a:t>
            </a:r>
          </a:p>
          <a:p>
            <a:pPr algn="just"/>
            <a:r>
              <a:rPr lang="tr-TR" sz="1200" kern="1200" dirty="0" smtClean="0">
                <a:solidFill>
                  <a:schemeClr val="tx1"/>
                </a:solidFill>
                <a:effectLst/>
                <a:latin typeface="+mn-lt"/>
                <a:ea typeface="+mn-ea"/>
                <a:cs typeface="+mn-cs"/>
              </a:rPr>
              <a:t>d) Geri dönüşümlü tüm atıkların işlenerek hammadde olarak değerlendirilmelerini sağlamakla,</a:t>
            </a:r>
          </a:p>
          <a:p>
            <a:pPr algn="just"/>
            <a:r>
              <a:rPr lang="tr-TR" sz="1200" kern="1200" dirty="0" smtClean="0">
                <a:solidFill>
                  <a:schemeClr val="tx1"/>
                </a:solidFill>
                <a:effectLst/>
                <a:latin typeface="+mn-lt"/>
                <a:ea typeface="+mn-ea"/>
                <a:cs typeface="+mn-cs"/>
              </a:rPr>
              <a:t>e) Geri dönüşümü mümkün olmayan, faydalanılamayan atıkların ise çevre ile uyumlu yöntemler ile bertaraf edilmelerini sağlamakla,</a:t>
            </a:r>
          </a:p>
          <a:p>
            <a:pPr algn="just"/>
            <a:r>
              <a:rPr lang="tr-TR" sz="1200" kern="1200" dirty="0" smtClean="0">
                <a:solidFill>
                  <a:schemeClr val="tx1"/>
                </a:solidFill>
                <a:effectLst/>
                <a:latin typeface="+mn-lt"/>
                <a:ea typeface="+mn-ea"/>
                <a:cs typeface="+mn-cs"/>
              </a:rPr>
              <a:t>f) Sıfır atık yönetim sisteminin tasarım aşamasından başlayarak uygulamaların izlenmesi faaliyetlerini de içeren tüm süreci Kent Konseyi gündemine dahil etmekle,</a:t>
            </a:r>
          </a:p>
          <a:p>
            <a:pPr algn="just"/>
            <a:r>
              <a:rPr lang="tr-TR" sz="1200" kern="1200" dirty="0" smtClean="0">
                <a:solidFill>
                  <a:schemeClr val="tx1"/>
                </a:solidFill>
                <a:effectLst/>
                <a:latin typeface="+mn-lt"/>
                <a:ea typeface="+mn-ea"/>
                <a:cs typeface="+mn-cs"/>
              </a:rPr>
              <a:t>g) Sıfır atık yönetim sistemine geçiş süreci de dahil olmak üzere, mevcut atık yönetim hizmetlerinin sıfır atık yönetim sistemine entegre edilmesine yönelik program ve politikalarını belirleyerek bu hususları stratejik planlarına ve bütçelerine yansıtmakla,</a:t>
            </a:r>
          </a:p>
          <a:p>
            <a:pPr algn="just"/>
            <a:r>
              <a:rPr lang="tr-TR" sz="1200" kern="1200" dirty="0" smtClean="0">
                <a:solidFill>
                  <a:schemeClr val="tx1"/>
                </a:solidFill>
                <a:effectLst/>
                <a:latin typeface="+mn-lt"/>
                <a:ea typeface="+mn-ea"/>
                <a:cs typeface="+mn-cs"/>
              </a:rPr>
              <a:t>ğ) Yetkisi dahilinde sıfır atık yönetim sisteminin kurulması ve uygulanmasında ek-1 listede tanımlanan sürece uymakla,</a:t>
            </a:r>
          </a:p>
          <a:p>
            <a:pPr algn="just"/>
            <a:r>
              <a:rPr lang="tr-TR" sz="1200" kern="1200" dirty="0" smtClean="0">
                <a:solidFill>
                  <a:schemeClr val="tx1"/>
                </a:solidFill>
                <a:effectLst/>
                <a:latin typeface="+mn-lt"/>
                <a:ea typeface="+mn-ea"/>
                <a:cs typeface="+mn-cs"/>
              </a:rPr>
              <a:t>h) Sıfır atık yönetim sistemlerinin kurulması, işletilmesi ve izlenmesine yönelik olarak Bakanlıkça hazırlanan kılavuz doğrultusunda gerekli iş ve işlemleri gerçekleştirmekle ve mevcut atık yönetim hizmetlerini bu sisteme entegre etmekle,</a:t>
            </a:r>
          </a:p>
          <a:p>
            <a:pPr algn="just"/>
            <a:r>
              <a:rPr lang="tr-TR" sz="1200" kern="1200" dirty="0" smtClean="0">
                <a:solidFill>
                  <a:schemeClr val="tx1"/>
                </a:solidFill>
                <a:effectLst/>
                <a:latin typeface="+mn-lt"/>
                <a:ea typeface="+mn-ea"/>
                <a:cs typeface="+mn-cs"/>
              </a:rPr>
              <a:t>ı) Kurulan sıfır atık yönetim sistemini konutlara ilanen duyurmakla, atıkların oluşturulan sistem doğrultusunda biriktirilmesini sağlamakla,</a:t>
            </a:r>
          </a:p>
          <a:p>
            <a:pPr algn="just"/>
            <a:r>
              <a:rPr lang="tr-TR" sz="1200" kern="1200" dirty="0" smtClean="0">
                <a:solidFill>
                  <a:schemeClr val="tx1"/>
                </a:solidFill>
                <a:effectLst/>
                <a:latin typeface="+mn-lt"/>
                <a:ea typeface="+mn-ea"/>
                <a:cs typeface="+mn-cs"/>
              </a:rPr>
              <a:t>i) Sıfır atık yönetim sisteminin yaygınlaştırılması ve bu konudaki farkındalığın arttırılmasına yönelik bilinçlendirme ve eğitim faaliyetleri yapmakla, bu kapsamda düzenlenen faaliyetlere katkı ve katılım sağlamakla,</a:t>
            </a:r>
          </a:p>
          <a:p>
            <a:pPr algn="just"/>
            <a:r>
              <a:rPr lang="tr-TR" sz="1200" kern="1200" dirty="0" smtClean="0">
                <a:solidFill>
                  <a:schemeClr val="tx1"/>
                </a:solidFill>
                <a:effectLst/>
                <a:latin typeface="+mn-lt"/>
                <a:ea typeface="+mn-ea"/>
                <a:cs typeface="+mn-cs"/>
              </a:rPr>
              <a:t>j) Belediyelerin mevcut atık yönetim hizmetleri ile belediye sınırlarında herhangi bir işletmeye bağlı olmaksızın atık toplayan kişilerin faaliyetlerini Kent Konseyi gündeminde değerlendirerek sosyal ve ekonomik koşullar göz önünde bulundurulmak sureti ile yerel ölçekli uygulamalarda bulunmakla,</a:t>
            </a:r>
          </a:p>
          <a:p>
            <a:pPr algn="just"/>
            <a:r>
              <a:rPr lang="tr-TR" sz="1200" kern="1200" dirty="0" smtClean="0">
                <a:solidFill>
                  <a:schemeClr val="tx1"/>
                </a:solidFill>
                <a:effectLst/>
                <a:latin typeface="+mn-lt"/>
                <a:ea typeface="+mn-ea"/>
                <a:cs typeface="+mn-cs"/>
              </a:rPr>
              <a:t>k) Toplanan atıkların ön işlemlere tabi tutularak maddesel geri dönüşüm ve diğer geri kazanım imkânlarının azami ölçekte değerlendirilmesini sağlamakla,</a:t>
            </a:r>
          </a:p>
          <a:p>
            <a:pPr algn="just"/>
            <a:r>
              <a:rPr lang="tr-TR" sz="1200" kern="1200" dirty="0" smtClean="0">
                <a:solidFill>
                  <a:schemeClr val="tx1"/>
                </a:solidFill>
                <a:effectLst/>
                <a:latin typeface="+mn-lt"/>
                <a:ea typeface="+mn-ea"/>
                <a:cs typeface="+mn-cs"/>
              </a:rPr>
              <a:t>yükümlüdür.</a:t>
            </a:r>
          </a:p>
          <a:p>
            <a:pPr algn="just"/>
            <a:r>
              <a:rPr lang="tr-TR" sz="1200" kern="1200" dirty="0" smtClean="0">
                <a:solidFill>
                  <a:schemeClr val="tx1"/>
                </a:solidFill>
                <a:effectLst/>
                <a:latin typeface="+mn-lt"/>
                <a:ea typeface="+mn-ea"/>
                <a:cs typeface="+mn-cs"/>
              </a:rPr>
              <a:t>(2) Sıfır atık yönetim sisteminin kurulması ve sistemin sürdürülebilirliğinin sağlanması amacıyla ek-1 listede tanımlanan süreçte belirtilen;</a:t>
            </a:r>
          </a:p>
          <a:p>
            <a:pPr algn="just"/>
            <a:r>
              <a:rPr lang="tr-TR" sz="1200" kern="1200" dirty="0" smtClean="0">
                <a:solidFill>
                  <a:schemeClr val="tx1"/>
                </a:solidFill>
                <a:effectLst/>
                <a:latin typeface="+mn-lt"/>
                <a:ea typeface="+mn-ea"/>
                <a:cs typeface="+mn-cs"/>
              </a:rPr>
              <a:t>a) 1. Grupta tanımlanan mahalli idarelerde çevre yönetim birimi kurulur. </a:t>
            </a:r>
          </a:p>
          <a:p>
            <a:pPr algn="just"/>
            <a:r>
              <a:rPr lang="tr-TR" sz="1200" kern="1200" dirty="0" smtClean="0">
                <a:solidFill>
                  <a:schemeClr val="tx1"/>
                </a:solidFill>
                <a:effectLst/>
                <a:latin typeface="+mn-lt"/>
                <a:ea typeface="+mn-ea"/>
                <a:cs typeface="+mn-cs"/>
              </a:rPr>
              <a:t>b) 2. Grupta tanımlanan mahalli idareler için en az 1 çevre görevlisi istihdam edilir.</a:t>
            </a:r>
          </a:p>
          <a:p>
            <a:pPr algn="just"/>
            <a:r>
              <a:rPr lang="tr-TR" sz="1200" kern="1200" dirty="0" smtClean="0">
                <a:solidFill>
                  <a:schemeClr val="tx1"/>
                </a:solidFill>
                <a:effectLst/>
                <a:latin typeface="+mn-lt"/>
                <a:ea typeface="+mn-ea"/>
                <a:cs typeface="+mn-cs"/>
              </a:rPr>
              <a:t>c) 3. Grupta tanımlanan mahalli idareler için ise çevre görevlisi ve/veya çevre danışmanlık hizmeti alınır. </a:t>
            </a:r>
          </a:p>
          <a:p>
            <a:pPr algn="just"/>
            <a:r>
              <a:rPr lang="tr-TR" sz="1200" kern="1200" dirty="0" smtClean="0">
                <a:solidFill>
                  <a:schemeClr val="tx1"/>
                </a:solidFill>
                <a:effectLst/>
                <a:latin typeface="+mn-lt"/>
                <a:ea typeface="+mn-ea"/>
                <a:cs typeface="+mn-cs"/>
              </a:rPr>
              <a:t>ç) Büyükşehir belediye başkanlıklarında çevre yönetim birimi kurulur.</a:t>
            </a:r>
          </a:p>
          <a:p>
            <a:pPr algn="just"/>
            <a:r>
              <a:rPr lang="tr-TR" sz="1200" kern="1200" dirty="0" smtClean="0">
                <a:solidFill>
                  <a:schemeClr val="tx1"/>
                </a:solidFill>
                <a:effectLst/>
                <a:latin typeface="+mn-lt"/>
                <a:ea typeface="+mn-ea"/>
                <a:cs typeface="+mn-cs"/>
              </a:rPr>
              <a:t>(3) Atık yönetimi amacıyla oluşturulan birliklere üye olunması veya diğer mahalli idarelerin hizmetlerinden faydalanılması halinde, bu Yönetmelik ile getirilen yükümlülükler  üye olunan birlik veya hizmet alınan mahalli idare tarafından yerine getirilir.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Sıfır atık yönetim sistemi kuran bina ve yerleşkelerin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10 -</a:t>
            </a:r>
            <a:r>
              <a:rPr lang="tr-TR" sz="1200" kern="1200" dirty="0" smtClean="0">
                <a:solidFill>
                  <a:schemeClr val="tx1"/>
                </a:solidFill>
                <a:effectLst/>
                <a:latin typeface="+mn-lt"/>
                <a:ea typeface="+mn-ea"/>
                <a:cs typeface="+mn-cs"/>
              </a:rPr>
              <a:t> (1) Organize sanayi bölgeleri ve hava limanı yönetimleri dahil olmak üzere sıfır atık yönetim sistemini kuran bina ve yerleşkeler; </a:t>
            </a:r>
          </a:p>
          <a:p>
            <a:pPr algn="just"/>
            <a:r>
              <a:rPr lang="tr-TR" sz="1200" kern="1200" dirty="0" smtClean="0">
                <a:solidFill>
                  <a:schemeClr val="tx1"/>
                </a:solidFill>
                <a:effectLst/>
                <a:latin typeface="+mn-lt"/>
                <a:ea typeface="+mn-ea"/>
                <a:cs typeface="+mn-cs"/>
              </a:rPr>
              <a:t>a) Tüm faaliyetlerinde bu Yönetmelikte belirtilen genel esaslara uymakla,</a:t>
            </a:r>
          </a:p>
          <a:p>
            <a:pPr algn="just"/>
            <a:r>
              <a:rPr lang="tr-TR" sz="1200" kern="1200" dirty="0" smtClean="0">
                <a:solidFill>
                  <a:schemeClr val="tx1"/>
                </a:solidFill>
                <a:effectLst/>
                <a:latin typeface="+mn-lt"/>
                <a:ea typeface="+mn-ea"/>
                <a:cs typeface="+mn-cs"/>
              </a:rPr>
              <a:t>a) Sorumluluk alanları dahilindeki tüm kişi ve kuruluşları, atıklarını özelliklerine göre ayırmaya ve ayrı biriktirmeye teşvik etmekle,</a:t>
            </a:r>
          </a:p>
          <a:p>
            <a:pPr algn="just"/>
            <a:r>
              <a:rPr lang="tr-TR" sz="1200" kern="1200" dirty="0" smtClean="0">
                <a:solidFill>
                  <a:schemeClr val="tx1"/>
                </a:solidFill>
                <a:effectLst/>
                <a:latin typeface="+mn-lt"/>
                <a:ea typeface="+mn-ea"/>
                <a:cs typeface="+mn-cs"/>
              </a:rPr>
              <a:t>b) Atık oluşumunun önlenmesi için israfı önlemeye teşvik edecek çalışmalarda bulunmakla,</a:t>
            </a:r>
          </a:p>
          <a:p>
            <a:pPr algn="just"/>
            <a:r>
              <a:rPr lang="tr-TR" sz="1200" kern="1200" dirty="0" smtClean="0">
                <a:solidFill>
                  <a:schemeClr val="tx1"/>
                </a:solidFill>
                <a:effectLst/>
                <a:latin typeface="+mn-lt"/>
                <a:ea typeface="+mn-ea"/>
                <a:cs typeface="+mn-cs"/>
              </a:rPr>
              <a:t>c) Ayrıştırılmış atıkların yine ayrı olarak toplanması ve depolanması için gerekli sistemi geliştirmekle, </a:t>
            </a:r>
          </a:p>
          <a:p>
            <a:pPr algn="just"/>
            <a:r>
              <a:rPr lang="tr-TR" sz="1200" kern="1200" dirty="0" smtClean="0">
                <a:solidFill>
                  <a:schemeClr val="tx1"/>
                </a:solidFill>
                <a:effectLst/>
                <a:latin typeface="+mn-lt"/>
                <a:ea typeface="+mn-ea"/>
                <a:cs typeface="+mn-cs"/>
              </a:rPr>
              <a:t>ç) Geri dönüşümlü tüm atıkların işlenerek hammadde olarak değerlendirilmelerini temin etmek üzere çevre lisanslı atık işleme tesislerine gönderilmelerini sağlamakla,</a:t>
            </a:r>
          </a:p>
          <a:p>
            <a:pPr algn="just"/>
            <a:r>
              <a:rPr lang="tr-TR" sz="1200" kern="1200" dirty="0" smtClean="0">
                <a:solidFill>
                  <a:schemeClr val="tx1"/>
                </a:solidFill>
                <a:effectLst/>
                <a:latin typeface="+mn-lt"/>
                <a:ea typeface="+mn-ea"/>
                <a:cs typeface="+mn-cs"/>
              </a:rPr>
              <a:t>d) Geri dönüşümü mümkün olmayan, faydalanılamayan atıkların ise çevre ile uyumlu yöntemler ile bertaraf edilmelerini temin etmek üzere çevre lisanslı tesislere gönderilmelerini sağlamakla,</a:t>
            </a:r>
          </a:p>
          <a:p>
            <a:pPr algn="just"/>
            <a:r>
              <a:rPr lang="tr-TR" sz="1200" kern="1200" dirty="0" smtClean="0">
                <a:solidFill>
                  <a:schemeClr val="tx1"/>
                </a:solidFill>
                <a:effectLst/>
                <a:latin typeface="+mn-lt"/>
                <a:ea typeface="+mn-ea"/>
                <a:cs typeface="+mn-cs"/>
              </a:rPr>
              <a:t>e) Sorumluluk alanında, sıfır atık yönetim sisteminin kurulması ve uygulanmasında ek-1 listede tanımlanan sürece uymakla,</a:t>
            </a:r>
          </a:p>
          <a:p>
            <a:pPr algn="just"/>
            <a:r>
              <a:rPr lang="tr-TR" sz="1200" kern="1200" dirty="0" smtClean="0">
                <a:solidFill>
                  <a:schemeClr val="tx1"/>
                </a:solidFill>
                <a:effectLst/>
                <a:latin typeface="+mn-lt"/>
                <a:ea typeface="+mn-ea"/>
                <a:cs typeface="+mn-cs"/>
              </a:rPr>
              <a:t>f) Sıfır atık yönetim sisteminin kurulması, işletilmesi ve izlenmesine yönelik olarak Bakanlıkça hazırlanan kılavuz doğrultusunda gerekli iş ve işlemleri gerçekleştirmekle ve mevcut atık yönetim hizmetlerini bu sisteme entegre etmekle,</a:t>
            </a:r>
          </a:p>
          <a:p>
            <a:pPr algn="just"/>
            <a:r>
              <a:rPr lang="tr-TR" sz="1200" kern="1200" dirty="0" smtClean="0">
                <a:solidFill>
                  <a:schemeClr val="tx1"/>
                </a:solidFill>
                <a:effectLst/>
                <a:latin typeface="+mn-lt"/>
                <a:ea typeface="+mn-ea"/>
                <a:cs typeface="+mn-cs"/>
              </a:rPr>
              <a:t>g) Sıfır atık yönetim sistemine geçiş süreci de dahil olmak üzere mevcut atık yönetim hizmetlerinin sıfır atık yönetim sistemine entegre edilmesine yönelik program ve politikaları belirleyerek ilgili talimatlarına yansıtmakla,</a:t>
            </a:r>
          </a:p>
          <a:p>
            <a:pPr algn="just"/>
            <a:r>
              <a:rPr lang="tr-TR" sz="1200" kern="1200" dirty="0" smtClean="0">
                <a:solidFill>
                  <a:schemeClr val="tx1"/>
                </a:solidFill>
                <a:effectLst/>
                <a:latin typeface="+mn-lt"/>
                <a:ea typeface="+mn-ea"/>
                <a:cs typeface="+mn-cs"/>
              </a:rPr>
              <a:t>ğ) Sıfır atık yönetim sisteminin tasarım aşamasından başlayarak uygulamaların izlenmesi faaliyetlerini de içeren tüm sürecin, sorumluluk alanı içerisindeki tüm kişi ve kuruluşların katılımı ile bütünlük ve uyum içinde yürütülmesini sağlamakla,</a:t>
            </a:r>
          </a:p>
          <a:p>
            <a:pPr algn="just"/>
            <a:r>
              <a:rPr lang="tr-TR" sz="1200" kern="1200" dirty="0" smtClean="0">
                <a:solidFill>
                  <a:schemeClr val="tx1"/>
                </a:solidFill>
                <a:effectLst/>
                <a:latin typeface="+mn-lt"/>
                <a:ea typeface="+mn-ea"/>
                <a:cs typeface="+mn-cs"/>
              </a:rPr>
              <a:t>h) Kurulan sıfır atık yönetim sistemini sorumluluk alanındaki tüm kişi ve kuruluşlara ilanen duyurmakla, atıkların oluşturulan sistem doğrultusunda biriktirilmesini sağlamakla,</a:t>
            </a:r>
          </a:p>
          <a:p>
            <a:pPr algn="just"/>
            <a:r>
              <a:rPr lang="tr-TR" sz="1200" kern="1200" dirty="0" smtClean="0">
                <a:solidFill>
                  <a:schemeClr val="tx1"/>
                </a:solidFill>
                <a:effectLst/>
                <a:latin typeface="+mn-lt"/>
                <a:ea typeface="+mn-ea"/>
                <a:cs typeface="+mn-cs"/>
              </a:rPr>
              <a:t>ı) Sıfır atık yönetim sisteminin yaygınlaştırılması ve bu konudaki farkındalığın arttırılmasına yönelik bilinçlendirme ve eğitim faaliyetleri yapmakla, bu kapsamda düzenlenen faaliyetlere katkı ve katılım sağlamakla,</a:t>
            </a:r>
          </a:p>
          <a:p>
            <a:pPr algn="just"/>
            <a:r>
              <a:rPr lang="tr-TR" sz="1200" kern="1200" dirty="0" smtClean="0">
                <a:solidFill>
                  <a:schemeClr val="tx1"/>
                </a:solidFill>
                <a:effectLst/>
                <a:latin typeface="+mn-lt"/>
                <a:ea typeface="+mn-ea"/>
                <a:cs typeface="+mn-cs"/>
              </a:rPr>
              <a:t>i) Sıfır Atık Bilgi Sistemine kayıt olmak ve bu Yönetmelik kapsamındaki faaliyetlerine ilişkin olarak istenen bilgi ve belgeleri sisteme kaydetmekle, </a:t>
            </a:r>
          </a:p>
          <a:p>
            <a:pPr algn="just"/>
            <a:r>
              <a:rPr lang="tr-TR" sz="1200" kern="1200" dirty="0" smtClean="0">
                <a:solidFill>
                  <a:schemeClr val="tx1"/>
                </a:solidFill>
                <a:effectLst/>
                <a:latin typeface="+mn-lt"/>
                <a:ea typeface="+mn-ea"/>
                <a:cs typeface="+mn-cs"/>
              </a:rPr>
              <a:t>yükümlüdür.</a:t>
            </a:r>
          </a:p>
          <a:p>
            <a:pPr algn="just"/>
            <a:r>
              <a:rPr lang="tr-TR" sz="1200" kern="1200" dirty="0" smtClean="0">
                <a:solidFill>
                  <a:schemeClr val="tx1"/>
                </a:solidFill>
                <a:effectLst/>
                <a:latin typeface="+mn-lt"/>
                <a:ea typeface="+mn-ea"/>
                <a:cs typeface="+mn-cs"/>
              </a:rPr>
              <a:t>(2) Sorumluluk alanında toplanan atıkların ön işlemlere tabi tutularak maddesel geri dönüşüm ve diğer geri kazanım imkânlarının azami ölçekte değerlendirilmesi sağlanır.</a:t>
            </a:r>
          </a:p>
          <a:p>
            <a:pPr algn="just"/>
            <a:r>
              <a:rPr lang="tr-TR" sz="1200" kern="1200" dirty="0" smtClean="0">
                <a:solidFill>
                  <a:schemeClr val="tx1"/>
                </a:solidFill>
                <a:effectLst/>
                <a:latin typeface="+mn-lt"/>
                <a:ea typeface="+mn-ea"/>
                <a:cs typeface="+mn-cs"/>
              </a:rPr>
              <a:t>(3) Sıfır atık yönetim sistemini kurmakla yükümlü olanlar ile sistemi gönüllü olarak kurmak isteyenler, sıfır atık yönetmelik sisteminin kurulması ve geliştirilmesinin sağlanması için Sıfır Atık Müşaviri ile çalışılabilir. Bu Yönetmeliğin Ek-4/B’sinde verilen kriterler kapsamında platin belge almak isteyenlerin Sıfır Atık Müşaviri ile çalışması zorunludur.</a:t>
            </a:r>
            <a:r>
              <a:rPr lang="tr-TR" sz="1200" i="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Sıfır Atık Müşavirinin esasları Bakanlıkça belirlenir.</a:t>
            </a:r>
          </a:p>
          <a:p>
            <a:pPr algn="just"/>
            <a:r>
              <a:rPr lang="tr-TR" sz="1200" kern="1200" dirty="0" smtClean="0">
                <a:solidFill>
                  <a:schemeClr val="tx1"/>
                </a:solidFill>
                <a:effectLst/>
                <a:latin typeface="+mn-lt"/>
                <a:ea typeface="+mn-ea"/>
                <a:cs typeface="+mn-cs"/>
              </a:rPr>
              <a:t>(4) Sıfır atık yönetim sistemi kapsamında biriktirilen atıklar özelliklerine göre Bakanlıktan çevre lisansı almış olan atık işleme tesislerine ve/veya ilgili mahalli idare tarafından kurulan toplama sistemine verilebilir.</a:t>
            </a:r>
          </a:p>
          <a:p>
            <a:pPr algn="just"/>
            <a:r>
              <a:rPr lang="tr-TR" sz="1200" kern="1200" dirty="0" smtClean="0">
                <a:solidFill>
                  <a:schemeClr val="tx1"/>
                </a:solidFill>
                <a:effectLst/>
                <a:latin typeface="+mn-lt"/>
                <a:ea typeface="+mn-ea"/>
                <a:cs typeface="+mn-cs"/>
              </a:rPr>
              <a:t> </a:t>
            </a:r>
          </a:p>
          <a:p>
            <a:pPr algn="just"/>
            <a:r>
              <a:rPr lang="tr-TR" sz="1200" b="1" kern="1200" dirty="0" smtClean="0">
                <a:solidFill>
                  <a:schemeClr val="tx1"/>
                </a:solidFill>
                <a:effectLst/>
                <a:latin typeface="+mn-lt"/>
                <a:ea typeface="+mn-ea"/>
                <a:cs typeface="+mn-cs"/>
              </a:rPr>
              <a:t>Atık Üreticilerinin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11 – </a:t>
            </a:r>
            <a:r>
              <a:rPr lang="tr-TR" sz="1200" kern="1200" dirty="0" smtClean="0">
                <a:solidFill>
                  <a:schemeClr val="tx1"/>
                </a:solidFill>
                <a:effectLst/>
                <a:latin typeface="+mn-lt"/>
                <a:ea typeface="+mn-ea"/>
                <a:cs typeface="+mn-cs"/>
              </a:rPr>
              <a:t>(1) Atık üreticileri;</a:t>
            </a:r>
          </a:p>
          <a:p>
            <a:pPr algn="just"/>
            <a:r>
              <a:rPr lang="tr-TR" sz="1200" kern="1200" dirty="0" smtClean="0">
                <a:solidFill>
                  <a:schemeClr val="tx1"/>
                </a:solidFill>
                <a:effectLst/>
                <a:latin typeface="+mn-lt"/>
                <a:ea typeface="+mn-ea"/>
                <a:cs typeface="+mn-cs"/>
              </a:rPr>
              <a:t>a) Tüm faaliyetlerinde bu Yönetmelikte belirtilen genel esaslara uymakla,</a:t>
            </a:r>
          </a:p>
          <a:p>
            <a:pPr algn="just"/>
            <a:r>
              <a:rPr lang="tr-TR" sz="1200" kern="1200" dirty="0" smtClean="0">
                <a:solidFill>
                  <a:schemeClr val="tx1"/>
                </a:solidFill>
                <a:effectLst/>
                <a:latin typeface="+mn-lt"/>
                <a:ea typeface="+mn-ea"/>
                <a:cs typeface="+mn-cs"/>
              </a:rPr>
              <a:t>b) Biriktirilen atıklarını sıfır atık yönetim sistemi hizmeti aldığı yetkili idarelerce oluşturulan atık toplama sistemine belirlenen şart ve standartlara uygun olarak vermekle,</a:t>
            </a:r>
          </a:p>
          <a:p>
            <a:pPr algn="just"/>
            <a:r>
              <a:rPr lang="tr-TR" sz="1200" kern="1200" dirty="0" smtClean="0">
                <a:solidFill>
                  <a:schemeClr val="tx1"/>
                </a:solidFill>
                <a:effectLst/>
                <a:latin typeface="+mn-lt"/>
                <a:ea typeface="+mn-ea"/>
                <a:cs typeface="+mn-cs"/>
              </a:rPr>
              <a:t>c) Atıkların toplanması, taşınması ve işlenmesine yönelik hizmet alımlarında yetkili idarelerin mali tarifelerine uymakla,</a:t>
            </a:r>
          </a:p>
          <a:p>
            <a:pPr algn="just"/>
            <a:r>
              <a:rPr lang="tr-TR" sz="1200" kern="1200" dirty="0" smtClean="0">
                <a:solidFill>
                  <a:schemeClr val="tx1"/>
                </a:solidFill>
                <a:effectLst/>
                <a:latin typeface="+mn-lt"/>
                <a:ea typeface="+mn-ea"/>
                <a:cs typeface="+mn-cs"/>
              </a:rPr>
              <a:t>yükümlüdür. </a:t>
            </a:r>
          </a:p>
          <a:p>
            <a:pPr algn="just"/>
            <a:r>
              <a:rPr lang="tr-TR" sz="1200" b="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Atık Toplama, Taşıma ve İşleme Tesislerinin Yükümlülükleri</a:t>
            </a:r>
            <a:endParaRPr lang="tr-TR" sz="1200" kern="1200" dirty="0" smtClean="0">
              <a:solidFill>
                <a:schemeClr val="tx1"/>
              </a:solidFill>
              <a:effectLst/>
              <a:latin typeface="+mn-lt"/>
              <a:ea typeface="+mn-ea"/>
              <a:cs typeface="+mn-cs"/>
            </a:endParaRPr>
          </a:p>
          <a:p>
            <a:pPr algn="just"/>
            <a:r>
              <a:rPr lang="tr-TR" sz="1200" b="1" kern="1200" dirty="0" smtClean="0">
                <a:solidFill>
                  <a:schemeClr val="tx1"/>
                </a:solidFill>
                <a:effectLst/>
                <a:latin typeface="+mn-lt"/>
                <a:ea typeface="+mn-ea"/>
                <a:cs typeface="+mn-cs"/>
              </a:rPr>
              <a:t>MADDE 12 – </a:t>
            </a:r>
            <a:r>
              <a:rPr lang="tr-TR" sz="1200" kern="1200" dirty="0" smtClean="0">
                <a:solidFill>
                  <a:schemeClr val="tx1"/>
                </a:solidFill>
                <a:effectLst/>
                <a:latin typeface="+mn-lt"/>
                <a:ea typeface="+mn-ea"/>
                <a:cs typeface="+mn-cs"/>
              </a:rPr>
              <a:t>(1) Atıkların toplanması ve taşınması faaliyetinde bulunanlar ile atık işleme tesisleri;</a:t>
            </a:r>
          </a:p>
          <a:p>
            <a:pPr algn="just"/>
            <a:r>
              <a:rPr lang="tr-TR" sz="1200" kern="1200" dirty="0" smtClean="0">
                <a:solidFill>
                  <a:schemeClr val="tx1"/>
                </a:solidFill>
                <a:effectLst/>
                <a:latin typeface="+mn-lt"/>
                <a:ea typeface="+mn-ea"/>
                <a:cs typeface="+mn-cs"/>
              </a:rPr>
              <a:t>a) Tüm faaliyetlerinde bu Yönetmelikte belirtilen genel esaslara uymakla,</a:t>
            </a:r>
          </a:p>
          <a:p>
            <a:pPr algn="just"/>
            <a:r>
              <a:rPr lang="tr-TR" sz="1200" kern="1200" dirty="0" smtClean="0">
                <a:solidFill>
                  <a:schemeClr val="tx1"/>
                </a:solidFill>
                <a:effectLst/>
                <a:latin typeface="+mn-lt"/>
                <a:ea typeface="+mn-ea"/>
                <a:cs typeface="+mn-cs"/>
              </a:rPr>
              <a:t>b) Sıfır Atık Bilgi Sistemine kayıt olmakla ve bu Yönetmelik kapsamındaki faaliyetlerine ilişkin olarak istenen bilgi ve belgeleri sisteme kaydetmekle,</a:t>
            </a:r>
          </a:p>
          <a:p>
            <a:pPr algn="just"/>
            <a:r>
              <a:rPr lang="tr-TR" sz="1200" kern="1200" dirty="0" smtClean="0">
                <a:solidFill>
                  <a:schemeClr val="tx1"/>
                </a:solidFill>
                <a:effectLst/>
                <a:latin typeface="+mn-lt"/>
                <a:ea typeface="+mn-ea"/>
                <a:cs typeface="+mn-cs"/>
              </a:rPr>
              <a:t>c) Kendi faaliyetleri özelinde sıfır atık yönetim sisteminin kurulması ve uygulanmasında bina ve yerleşkeler için belirlenen hükümler doğrultusunda ek-1 listede tanımlanan sürece uymakla,</a:t>
            </a:r>
          </a:p>
          <a:p>
            <a:pPr algn="just"/>
            <a:r>
              <a:rPr lang="tr-TR" sz="1200" kern="1200" dirty="0" smtClean="0">
                <a:solidFill>
                  <a:schemeClr val="tx1"/>
                </a:solidFill>
                <a:effectLst/>
                <a:latin typeface="+mn-lt"/>
                <a:ea typeface="+mn-ea"/>
                <a:cs typeface="+mn-cs"/>
              </a:rPr>
              <a:t>ç) Sıfır atık yönetim sistemi dahilinde kullanılan tüm araç ve ekipmanlarda sıfır atık logosunu kullanmakla,</a:t>
            </a:r>
          </a:p>
          <a:p>
            <a:pPr algn="just"/>
            <a:r>
              <a:rPr lang="tr-TR" sz="1200" kern="1200" dirty="0" smtClean="0">
                <a:solidFill>
                  <a:schemeClr val="tx1"/>
                </a:solidFill>
                <a:effectLst/>
                <a:latin typeface="+mn-lt"/>
                <a:ea typeface="+mn-ea"/>
                <a:cs typeface="+mn-cs"/>
              </a:rPr>
              <a:t>d) Atıkların toplanması, taşınması ve işlenmesine yönelik maliyet analizi yapmakla ve hizmet tarifelerini ilgili tüm taraflarla paylaşarak duyurmakla,</a:t>
            </a:r>
          </a:p>
          <a:p>
            <a:pPr algn="just"/>
            <a:r>
              <a:rPr lang="tr-TR" sz="1200" kern="1200" dirty="0" smtClean="0">
                <a:solidFill>
                  <a:schemeClr val="tx1"/>
                </a:solidFill>
                <a:effectLst/>
                <a:latin typeface="+mn-lt"/>
                <a:ea typeface="+mn-ea"/>
                <a:cs typeface="+mn-cs"/>
              </a:rPr>
              <a:t>e) Sıfır atık yönetim sistemi kuran yerler ile yapılacak hizmet protokollerini Sıfır Atık Bilgi Sistemi üzerinden gerçekleştirmekle ve hizmete ilişkin tüm süreçte bu sistem kullanmakla,</a:t>
            </a:r>
          </a:p>
          <a:p>
            <a:pPr algn="just"/>
            <a:r>
              <a:rPr lang="tr-TR" sz="1200" kern="1200" dirty="0" smtClean="0">
                <a:solidFill>
                  <a:schemeClr val="tx1"/>
                </a:solidFill>
                <a:effectLst/>
                <a:latin typeface="+mn-lt"/>
                <a:ea typeface="+mn-ea"/>
                <a:cs typeface="+mn-cs"/>
              </a:rPr>
              <a:t>yükümlüdür.</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099469D0-7D8C-4E79-A21C-AF8DEFD5514D}" type="slidenum">
              <a:rPr lang="tr-TR" smtClean="0"/>
              <a:t>9</a:t>
            </a:fld>
            <a:endParaRPr lang="tr-TR"/>
          </a:p>
        </p:txBody>
      </p:sp>
    </p:spTree>
    <p:extLst>
      <p:ext uri="{BB962C8B-B14F-4D97-AF65-F5344CB8AC3E}">
        <p14:creationId xmlns:p14="http://schemas.microsoft.com/office/powerpoint/2010/main" val="212087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7" name="Date Placeholder 6"/>
          <p:cNvSpPr>
            <a:spLocks noGrp="1"/>
          </p:cNvSpPr>
          <p:nvPr>
            <p:ph type="dt" sz="half" idx="10"/>
          </p:nvPr>
        </p:nvSpPr>
        <p:spPr/>
        <p:txBody>
          <a:bodyPr/>
          <a:lstStyle/>
          <a:p>
            <a:fld id="{9DEF9191-30C6-4614-BEBA-84AD5D8E09FF}" type="datetime1">
              <a:rPr lang="tr-TR" smtClean="0"/>
              <a:t>18.04.2019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11470802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3E663E-2185-4706-853E-1D8F939E6998}" type="datetime1">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182616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590F5E5-5B12-487B-A447-75568F3295B1}" type="datetime1">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2323856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A32DE3E-51E6-4689-9D1E-CC3848CD1F6C}" type="datetime1">
              <a:rPr lang="tr-TR" smtClean="0"/>
              <a:t>18.04.2019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169948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7" name="Date Placeholder 6"/>
          <p:cNvSpPr>
            <a:spLocks noGrp="1"/>
          </p:cNvSpPr>
          <p:nvPr>
            <p:ph type="dt" sz="half" idx="10"/>
          </p:nvPr>
        </p:nvSpPr>
        <p:spPr/>
        <p:txBody>
          <a:bodyPr/>
          <a:lstStyle/>
          <a:p>
            <a:fld id="{E77E892D-89AF-4BF0-AA26-CC4E57EA8E05}" type="datetime1">
              <a:rPr lang="tr-TR" smtClean="0"/>
              <a:t>18.04.2019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36094995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7"/>
          <p:cNvSpPr>
            <a:spLocks noGrp="1"/>
          </p:cNvSpPr>
          <p:nvPr>
            <p:ph type="dt" sz="half" idx="10"/>
          </p:nvPr>
        </p:nvSpPr>
        <p:spPr/>
        <p:txBody>
          <a:bodyPr/>
          <a:lstStyle/>
          <a:p>
            <a:fld id="{154A8F6E-6991-4E05-ADA3-9BCAFBAEC169}" type="datetime1">
              <a:rPr lang="tr-TR" smtClean="0"/>
              <a:t>18.04.2019</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351022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2239" y="3143250"/>
            <a:ext cx="3288024" cy="259677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7" name="Date Placeholder 6"/>
          <p:cNvSpPr>
            <a:spLocks noGrp="1"/>
          </p:cNvSpPr>
          <p:nvPr>
            <p:ph type="dt" sz="half" idx="10"/>
          </p:nvPr>
        </p:nvSpPr>
        <p:spPr/>
        <p:txBody>
          <a:bodyPr/>
          <a:lstStyle/>
          <a:p>
            <a:fld id="{77624272-6400-4880-8A96-DA0219B81F5F}" type="datetime1">
              <a:rPr lang="tr-TR" smtClean="0"/>
              <a:t>18.04.2019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DF8D4A-9162-4212-A9C0-EC728EFC6F7A}"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626562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F29ACBA-554A-4878-9226-FBA996D2F7AD}" type="datetime1">
              <a:rPr lang="tr-TR" smtClean="0"/>
              <a:t>18.04.2019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87284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D7148-C0B7-4CC9-B29E-6B0DFFB92C86}" type="datetime1">
              <a:rPr lang="tr-TR" smtClean="0"/>
              <a:t>18.04.2019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1242751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9" name="Date Placeholder 8"/>
          <p:cNvSpPr>
            <a:spLocks noGrp="1"/>
          </p:cNvSpPr>
          <p:nvPr>
            <p:ph type="dt" sz="half" idx="10"/>
          </p:nvPr>
        </p:nvSpPr>
        <p:spPr/>
        <p:txBody>
          <a:bodyPr/>
          <a:lstStyle/>
          <a:p>
            <a:fld id="{AB6C1BEE-EDFE-4264-9B7B-233FEEA56F3C}" type="datetime1">
              <a:rPr lang="tr-TR" smtClean="0"/>
              <a:t>18.04.2019</a:t>
            </a:fld>
            <a:endParaRPr lang="tr-TR"/>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323307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ADB1707C-C926-49DC-928B-EE4BD77EEEF3}" type="datetime1">
              <a:rPr lang="tr-TR" smtClean="0"/>
              <a:t>18.04.2019</a:t>
            </a:fld>
            <a:endParaRPr lang="tr-TR"/>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A9DF8D4A-9162-4212-A9C0-EC728EFC6F7A}" type="slidenum">
              <a:rPr lang="tr-TR" smtClean="0"/>
              <a:t>‹#›</a:t>
            </a:fld>
            <a:endParaRPr lang="tr-TR"/>
          </a:p>
        </p:txBody>
      </p:sp>
    </p:spTree>
    <p:extLst>
      <p:ext uri="{BB962C8B-B14F-4D97-AF65-F5344CB8AC3E}">
        <p14:creationId xmlns:p14="http://schemas.microsoft.com/office/powerpoint/2010/main" val="1963386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22C69237-F6B0-42FE-9232-A2B25FC45424}" type="datetime1">
              <a:rPr lang="tr-TR" smtClean="0"/>
              <a:t>18.04.2019</a:t>
            </a:fld>
            <a:endParaRPr lang="tr-TR"/>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A9DF8D4A-9162-4212-A9C0-EC728EFC6F7A}" type="slidenum">
              <a:rPr lang="tr-TR" smtClean="0"/>
              <a:t>‹#›</a:t>
            </a:fld>
            <a:endParaRPr lang="tr-TR"/>
          </a:p>
        </p:txBody>
      </p:sp>
    </p:spTree>
    <p:extLst>
      <p:ext uri="{BB962C8B-B14F-4D97-AF65-F5344CB8AC3E}">
        <p14:creationId xmlns:p14="http://schemas.microsoft.com/office/powerpoint/2010/main" val="4149482162"/>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notesSlide" Target="../notesSlides/notesSlide39.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9.png"/><Relationship Id="rId11" Type="http://schemas.openxmlformats.org/officeDocument/2006/relationships/image" Target="../media/image21.png"/><Relationship Id="rId5" Type="http://schemas.openxmlformats.org/officeDocument/2006/relationships/oleObject" Target="../embeddings/oleObject1.bin"/><Relationship Id="rId10" Type="http://schemas.openxmlformats.org/officeDocument/2006/relationships/oleObject" Target="../embeddings/oleObject3.bin"/><Relationship Id="rId4" Type="http://schemas.openxmlformats.org/officeDocument/2006/relationships/image" Target="../media/image3.png"/><Relationship Id="rId9" Type="http://schemas.openxmlformats.org/officeDocument/2006/relationships/image" Target="../media/image2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notesSlide" Target="../notesSlides/notesSlide40.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3.png"/><Relationship Id="rId5" Type="http://schemas.openxmlformats.org/officeDocument/2006/relationships/oleObject" Target="../embeddings/oleObject4.bin"/><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900" b="1" dirty="0">
                <a:effectLst>
                  <a:outerShdw blurRad="38100" dist="38100" dir="2700000" algn="tl">
                    <a:srgbClr val="000000">
                      <a:alpha val="43137"/>
                    </a:srgbClr>
                  </a:outerShdw>
                </a:effectLst>
              </a:rPr>
              <a:t>“MARMARA BELEDİYELER BİRLİĞİ”</a:t>
            </a:r>
            <a:br>
              <a:rPr lang="tr-TR" sz="900" b="1" dirty="0">
                <a:effectLst>
                  <a:outerShdw blurRad="38100" dist="38100" dir="2700000" algn="tl">
                    <a:srgbClr val="000000">
                      <a:alpha val="43137"/>
                    </a:srgbClr>
                  </a:outerShdw>
                </a:effectLst>
              </a:rPr>
            </a:br>
            <a:r>
              <a:rPr lang="tr-TR" sz="900" dirty="0"/>
              <a:t> </a:t>
            </a:r>
            <a:br>
              <a:rPr lang="tr-TR" sz="900" dirty="0"/>
            </a:br>
            <a:r>
              <a:rPr lang="tr-TR" sz="900" dirty="0"/>
              <a:t/>
            </a:r>
            <a:br>
              <a:rPr lang="tr-TR" sz="900" dirty="0"/>
            </a:br>
            <a:r>
              <a:rPr lang="tr-TR" sz="900" dirty="0" smtClean="0">
                <a:effectLst>
                  <a:outerShdw blurRad="38100" dist="38100" dir="2700000" algn="tl">
                    <a:srgbClr val="000000">
                      <a:alpha val="43137"/>
                    </a:srgbClr>
                  </a:outerShdw>
                </a:effectLst>
              </a:rPr>
              <a:t>ÖZET SUNUM</a:t>
            </a:r>
            <a:r>
              <a:rPr lang="tr-TR" sz="900" dirty="0" smtClean="0"/>
              <a:t/>
            </a:r>
            <a:br>
              <a:rPr lang="tr-TR" sz="900" dirty="0" smtClean="0"/>
            </a:br>
            <a:r>
              <a:rPr lang="tr-TR" sz="900" dirty="0" smtClean="0"/>
              <a:t/>
            </a:r>
            <a:br>
              <a:rPr lang="tr-TR" sz="900" dirty="0" smtClean="0"/>
            </a:br>
            <a:r>
              <a:rPr lang="tr-TR" sz="900" spc="300" dirty="0" smtClean="0">
                <a:effectLst>
                  <a:outerShdw blurRad="38100" dist="38100" dir="2700000" algn="tl">
                    <a:srgbClr val="000000">
                      <a:alpha val="43137"/>
                    </a:srgbClr>
                  </a:outerShdw>
                </a:effectLst>
              </a:rPr>
              <a:t>SIFIR ATIK YÖNETMELİK TASLAĞI</a:t>
            </a:r>
            <a:r>
              <a:rPr lang="tr-TR" sz="900" dirty="0"/>
              <a:t/>
            </a:r>
            <a:br>
              <a:rPr lang="tr-TR" sz="900" dirty="0"/>
            </a:br>
            <a:r>
              <a:rPr lang="tr-TR" sz="900" dirty="0"/>
              <a:t/>
            </a:r>
            <a:br>
              <a:rPr lang="tr-TR" sz="900" dirty="0"/>
            </a:br>
            <a:r>
              <a:rPr lang="tr-TR" sz="900" dirty="0" smtClean="0">
                <a:effectLst>
                  <a:outerShdw blurRad="38100" dist="38100" dir="2700000" algn="tl">
                    <a:srgbClr val="000000">
                      <a:alpha val="43137"/>
                    </a:srgbClr>
                  </a:outerShdw>
                </a:effectLst>
              </a:rPr>
              <a:t>NİSAN 2019</a:t>
            </a:r>
            <a:r>
              <a:rPr lang="tr-TR" sz="900" dirty="0">
                <a:effectLst>
                  <a:outerShdw blurRad="38100" dist="38100" dir="2700000" algn="tl">
                    <a:srgbClr val="000000">
                      <a:alpha val="43137"/>
                    </a:srgbClr>
                  </a:outerShdw>
                </a:effectLst>
              </a:rPr>
              <a:t/>
            </a:r>
            <a:br>
              <a:rPr lang="tr-TR" sz="900" dirty="0">
                <a:effectLst>
                  <a:outerShdw blurRad="38100" dist="38100" dir="2700000" algn="tl">
                    <a:srgbClr val="000000">
                      <a:alpha val="43137"/>
                    </a:srgbClr>
                  </a:outerShdw>
                </a:effectLst>
              </a:rPr>
            </a:br>
            <a:r>
              <a:rPr lang="tr-TR" sz="900" dirty="0">
                <a:effectLst>
                  <a:outerShdw blurRad="38100" dist="38100" dir="2700000" algn="tl">
                    <a:srgbClr val="000000">
                      <a:alpha val="43137"/>
                    </a:srgbClr>
                  </a:outerShdw>
                </a:effectLst>
              </a:rPr>
              <a:t/>
            </a:r>
            <a:br>
              <a:rPr lang="tr-TR" sz="900" dirty="0">
                <a:effectLst>
                  <a:outerShdw blurRad="38100" dist="38100" dir="2700000" algn="tl">
                    <a:srgbClr val="000000">
                      <a:alpha val="43137"/>
                    </a:srgbClr>
                  </a:outerShdw>
                </a:effectLst>
              </a:rPr>
            </a:br>
            <a:r>
              <a:rPr lang="tr-TR" sz="900" dirty="0">
                <a:effectLst>
                  <a:outerShdw blurRad="38100" dist="38100" dir="2700000" algn="tl">
                    <a:srgbClr val="000000">
                      <a:alpha val="43137"/>
                    </a:srgbClr>
                  </a:outerShdw>
                </a:effectLst>
              </a:rPr>
              <a:t>İSTANBUL</a:t>
            </a:r>
          </a:p>
        </p:txBody>
      </p:sp>
      <p:sp>
        <p:nvSpPr>
          <p:cNvPr id="3" name="Alt Başlık 2"/>
          <p:cNvSpPr>
            <a:spLocks noGrp="1"/>
          </p:cNvSpPr>
          <p:nvPr>
            <p:ph type="subTitle" idx="1"/>
          </p:nvPr>
        </p:nvSpPr>
        <p:spPr/>
        <p:txBody>
          <a:bodyPr>
            <a:normAutofit/>
          </a:bodyPr>
          <a:lstStyle/>
          <a:p>
            <a:r>
              <a:rPr lang="tr-TR" sz="900" b="1" dirty="0" smtClean="0">
                <a:effectLst>
                  <a:outerShdw blurRad="38100" dist="38100" dir="2700000" algn="tl">
                    <a:srgbClr val="000000">
                      <a:alpha val="43137"/>
                    </a:srgbClr>
                  </a:outerShdw>
                </a:effectLst>
              </a:rPr>
              <a:t>Mustafa ÖZKUL</a:t>
            </a:r>
            <a:endParaRPr lang="tr-TR" sz="900" b="1" dirty="0">
              <a:effectLst>
                <a:outerShdw blurRad="38100" dist="38100" dir="2700000" algn="tl">
                  <a:srgbClr val="000000">
                    <a:alpha val="43137"/>
                  </a:srgbClr>
                </a:outerShdw>
              </a:effectLst>
            </a:endParaRPr>
          </a:p>
          <a:p>
            <a:r>
              <a:rPr lang="tr-TR" sz="900" b="1" dirty="0">
                <a:effectLst>
                  <a:outerShdw blurRad="38100" dist="38100" dir="2700000" algn="tl">
                    <a:srgbClr val="000000">
                      <a:alpha val="43137"/>
                    </a:srgbClr>
                  </a:outerShdw>
                </a:effectLst>
              </a:rPr>
              <a:t>Çevre Yönetimi Koordinatörlüğü</a:t>
            </a:r>
          </a:p>
          <a:p>
            <a:r>
              <a:rPr lang="tr-TR" sz="900" b="1" dirty="0">
                <a:effectLst>
                  <a:outerShdw blurRad="38100" dist="38100" dir="2700000" algn="tl">
                    <a:srgbClr val="000000">
                      <a:alpha val="43137"/>
                    </a:srgbClr>
                  </a:outerShdw>
                </a:effectLst>
              </a:rPr>
              <a:t>MARMARA BELEDİYELER BİRLİĞİ</a:t>
            </a:r>
          </a:p>
        </p:txBody>
      </p:sp>
      <p:pic>
        <p:nvPicPr>
          <p:cNvPr id="5" name="Resim 4" descr="İlgili resim"/>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1017" y="5363864"/>
            <a:ext cx="1301966" cy="457147"/>
          </a:xfrm>
          <a:prstGeom prst="rect">
            <a:avLst/>
          </a:prstGeom>
          <a:noFill/>
          <a:ln>
            <a:noFill/>
          </a:ln>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88182" y="1218638"/>
            <a:ext cx="998621" cy="156731"/>
          </a:xfrm>
          <a:prstGeom prst="rect">
            <a:avLst/>
          </a:prstGeom>
        </p:spPr>
      </p:pic>
    </p:spTree>
    <p:extLst>
      <p:ext uri="{BB962C8B-B14F-4D97-AF65-F5344CB8AC3E}">
        <p14:creationId xmlns:p14="http://schemas.microsoft.com/office/powerpoint/2010/main" val="1167441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10</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673351" y="2229128"/>
            <a:ext cx="5797297" cy="371019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GENEL ESASLAR </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5</a:t>
            </a:r>
          </a:p>
          <a:p>
            <a:pPr algn="just"/>
            <a:r>
              <a:rPr lang="tr-TR" sz="1200" dirty="0" smtClean="0"/>
              <a:t>(</a:t>
            </a:r>
            <a:r>
              <a:rPr lang="tr-TR" sz="1200" dirty="0"/>
              <a:t>6) Sıfır atık yönetim sisteminin geliştirilmesi, yaygınlaştırılması, etkin bir şekilde uygulanması amacı ile bilinç ve farkındalık oluşturulması, çevreye duyarlı tutum, davranış ve faaliyetlerin teşvik edilerek desteklenmesi, Bakanlık ve İl Müdürlüğü koordinasyonunda ilgili kurum ve kuruluşların işbirliği içerisinde çalışması esastır.</a:t>
            </a:r>
          </a:p>
          <a:p>
            <a:pPr algn="just"/>
            <a:r>
              <a:rPr lang="tr-TR" sz="1200" dirty="0"/>
              <a:t>(7) Sıfır atık yönetim sistemi kapsamındaki faaliyetler ve bu faaliyetlere ilişkin olarak istenen bilgi ve belgeler için Sıfır Atık Bilgi Sistemi kullanılır.</a:t>
            </a:r>
          </a:p>
          <a:p>
            <a:pPr algn="just"/>
            <a:r>
              <a:rPr lang="tr-TR" sz="1200" dirty="0"/>
              <a:t>(8) Mahalli idareler ile ek-1 listede tanımlı yerler ve gönüllülük esasına dayalı olarak sıfır atık yönetim sistemini kuracaklar tarafından bu Yönetmelikte tanımlanan kriterler doğrultusunda sıfır atık yönetim sisteminin kurulması, işletilmesi, geliştirilmesi ve izlenmesi esastır.  </a:t>
            </a:r>
          </a:p>
          <a:p>
            <a:pPr algn="just"/>
            <a:r>
              <a:rPr lang="tr-TR" sz="1200" dirty="0"/>
              <a:t>(9) Sıfır atık yönetim sistemini kurmakla yükümlü olanlar ile gönüllülük esasına dayalı olarak sistem kuranlarca, değerlendirilebilir atıklarının yanı sıra, oluşan diğer tehlikeli ve tehlikesiz nitelikteki </a:t>
            </a:r>
            <a:r>
              <a:rPr lang="tr-TR" sz="1200" dirty="0" smtClean="0"/>
              <a:t>atıkların </a:t>
            </a:r>
            <a:r>
              <a:rPr lang="tr-TR" sz="1200" dirty="0"/>
              <a:t>2872 sayılı Çevre Kanunu uyarınca çıkarılan mevzuat hükümlerine uygun olarak kaynağında ayrı biriktirilmesi, geçici depolanması ve çevre lisanslı atık işleme tesislerine iletilmesi esastır.</a:t>
            </a:r>
          </a:p>
          <a:p>
            <a:pPr algn="just"/>
            <a:endParaRPr lang="tr-TR" sz="1200" dirty="0"/>
          </a:p>
          <a:p>
            <a:pPr algn="just"/>
            <a:endParaRPr lang="tr-TR" sz="1200" dirty="0">
              <a:effectLst>
                <a:outerShdw blurRad="38100" dist="38100" dir="2700000" algn="tl">
                  <a:srgbClr val="000000">
                    <a:alpha val="43137"/>
                  </a:srgbClr>
                </a:outerShdw>
              </a:effectLst>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1295670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11</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130643"/>
            <a:ext cx="6081501"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EK-2 </a:t>
            </a:r>
            <a:r>
              <a:rPr lang="tr-TR" sz="1200" dirty="0">
                <a:effectLst>
                  <a:outerShdw blurRad="38100" dist="38100" dir="2700000" algn="tl">
                    <a:srgbClr val="000000">
                      <a:alpha val="43137"/>
                    </a:srgbClr>
                  </a:outerShdw>
                </a:effectLst>
              </a:rPr>
              <a:t>ATIK OLUŞUMUNUN ÖNLENMESİNE İLİŞKİN ESASLAR</a:t>
            </a:r>
          </a:p>
          <a:p>
            <a:pPr algn="just"/>
            <a:r>
              <a:rPr lang="tr-TR" sz="1200" dirty="0" smtClean="0"/>
              <a:t>Atık </a:t>
            </a:r>
            <a:r>
              <a:rPr lang="tr-TR" sz="1200" dirty="0"/>
              <a:t>oluşumunun önlenmesi için asgari olarak;</a:t>
            </a:r>
          </a:p>
          <a:p>
            <a:pPr algn="just"/>
            <a:r>
              <a:rPr lang="tr-TR" sz="1200" dirty="0"/>
              <a:t>a) Kaynakların verimli kullanılması amacıyla sürdürülebilir üretim ve tüketim modelleri geliştirilerek dayanıklı, tamir edilebilir, yeniden kullanılabilir ve iyileştirilebilir ürünlerin tasarlanması, üretilmesi ve kullanılması esastır.</a:t>
            </a:r>
          </a:p>
          <a:p>
            <a:pPr algn="just"/>
            <a:r>
              <a:rPr lang="tr-TR" sz="1200" dirty="0"/>
              <a:t>b) Tüketici ve ambalajlanan ürün için gerekli güvenlik ve sağlık düzeyini sağlamaya yeterli olandan fazla hacim ve ağırlıkta ambalaj kullanılmaması esastır.</a:t>
            </a:r>
          </a:p>
          <a:p>
            <a:pPr algn="just"/>
            <a:r>
              <a:rPr lang="tr-TR" sz="1200" dirty="0"/>
              <a:t>c) Elektrikli ve elektronik eşyalar, tekstiller, mobilyalar, ambalajlar ile inşaat malzemeleri öncelikli olmak üzere, ürünlerin onarılması ve yeniden kullanımlarının sağlanması esastır.</a:t>
            </a:r>
          </a:p>
          <a:p>
            <a:pPr algn="just"/>
            <a:r>
              <a:rPr lang="tr-TR" sz="1200" dirty="0"/>
              <a:t>ç) Gıda atıklarının oluşumunun önlenmesi için gıdaların üretimi, tedarik zinciri ve kullanımı boyunca ilgili taraflarca gerekli önlemlerin alınması esastır.</a:t>
            </a:r>
          </a:p>
          <a:p>
            <a:pPr algn="just"/>
            <a:r>
              <a:rPr lang="tr-TR" sz="1200" dirty="0"/>
              <a:t>d) Gıda bağışı ve insani tüketim için gıdaların yeniden dağıtımlarını teşvik eden uygulamaların tercih edilmesi, gıdaların hayvan yeminde kullanılması veya işlenerek gıda dışı ürünlere dönüştürülmesi yerine öncelikli olarak insani tüketim amacıyla kullanımını sağlayacak tedbirlerin alınması esastır</a:t>
            </a:r>
            <a:r>
              <a:rPr lang="tr-TR" sz="1200" dirty="0" smtClean="0"/>
              <a:t>.</a:t>
            </a:r>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2362771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12</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5962629"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EK-2 </a:t>
            </a:r>
            <a:r>
              <a:rPr lang="tr-TR" sz="1200" dirty="0">
                <a:effectLst>
                  <a:outerShdw blurRad="38100" dist="38100" dir="2700000" algn="tl">
                    <a:srgbClr val="000000">
                      <a:alpha val="43137"/>
                    </a:srgbClr>
                  </a:outerShdw>
                </a:effectLst>
              </a:rPr>
              <a:t>ATIK OLUŞUMUNUN ÖNLENMESİNE İLİŞKİN ESASLAR</a:t>
            </a:r>
          </a:p>
          <a:p>
            <a:pPr algn="just"/>
            <a:r>
              <a:rPr lang="tr-TR" sz="1200" dirty="0" smtClean="0"/>
              <a:t>e</a:t>
            </a:r>
            <a:r>
              <a:rPr lang="tr-TR" sz="1200" dirty="0"/>
              <a:t>) Ürünlere ve malzemelere ilişkin mevzuata halel getirmeksizin, ürünlerde ve malzemelerde tehlikeli madde kullanımının azaltacak önlemlerin alınması esastır.</a:t>
            </a:r>
          </a:p>
          <a:p>
            <a:pPr algn="just"/>
            <a:r>
              <a:rPr lang="tr-TR" sz="1200" dirty="0"/>
              <a:t>f) Özellikle yeniden kullanıma veya geri dönüşüme uygun olmayan atıkların oluşumunun azaltılması esastır.</a:t>
            </a:r>
          </a:p>
          <a:p>
            <a:pPr algn="just"/>
            <a:r>
              <a:rPr lang="tr-TR" sz="1200" dirty="0"/>
              <a:t>(2) Her türlü deniz kirliliğini önlemek ve önemli ölçüde azaltmak için atıkların önlenmesi ve  oluşan çöplerle ilgili bilinç ve farkındalığı arttırıcı kampanyaların geliştirilmesi ve desteklenmesi esastır</a:t>
            </a:r>
            <a:r>
              <a:rPr lang="tr-TR" sz="1200" dirty="0" smtClean="0"/>
              <a:t>.</a:t>
            </a:r>
            <a:r>
              <a:rPr lang="tr-TR" sz="1200" dirty="0"/>
              <a:t> </a:t>
            </a:r>
          </a:p>
          <a:p>
            <a:pPr algn="just"/>
            <a:endParaRPr lang="tr-TR" sz="1200" dirty="0"/>
          </a:p>
          <a:p>
            <a:pPr algn="just"/>
            <a:endParaRPr lang="tr-TR" sz="1200" dirty="0"/>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10" name="Dikdörtgen 9"/>
          <p:cNvSpPr/>
          <p:nvPr/>
        </p:nvSpPr>
        <p:spPr>
          <a:xfrm>
            <a:off x="4370461" y="5450669"/>
            <a:ext cx="455574" cy="153888"/>
          </a:xfrm>
          <a:prstGeom prst="rect">
            <a:avLst/>
          </a:prstGeom>
        </p:spPr>
        <p:txBody>
          <a:bodyPr wrap="none">
            <a:spAutoFit/>
          </a:bodyPr>
          <a:lstStyle/>
          <a:p>
            <a:pPr algn="just"/>
            <a:r>
              <a:rPr lang="tr-TR" sz="400" dirty="0">
                <a:solidFill>
                  <a:schemeClr val="tx1">
                    <a:lumMod val="85000"/>
                    <a:lumOff val="15000"/>
                  </a:schemeClr>
                </a:solidFill>
              </a:rPr>
              <a:t>flaticon.com</a:t>
            </a:r>
          </a:p>
        </p:txBody>
      </p:sp>
      <p:pic>
        <p:nvPicPr>
          <p:cNvPr id="9218" name="Picture 2" descr="Waste premium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88182" y="4403209"/>
            <a:ext cx="1124404" cy="1124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03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13</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673352" y="2398774"/>
            <a:ext cx="5797296" cy="371019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GÖREV, YETKİ VE YÜKÜMLÜLÜKLER </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6-7-8-9-10-11-12</a:t>
            </a:r>
          </a:p>
          <a:p>
            <a:r>
              <a:rPr lang="tr-TR" sz="1200" dirty="0" smtClean="0"/>
              <a:t>Bakanlık</a:t>
            </a:r>
            <a:endParaRPr lang="tr-TR" sz="1200" dirty="0"/>
          </a:p>
          <a:p>
            <a:r>
              <a:rPr lang="tr-TR" sz="1200" dirty="0"/>
              <a:t>İl Müdürlükleri</a:t>
            </a:r>
          </a:p>
          <a:p>
            <a:r>
              <a:rPr lang="tr-TR" sz="1200" dirty="0"/>
              <a:t>Mülki İdari Amirler (Mahalli Çevre Kurulu)</a:t>
            </a:r>
          </a:p>
          <a:p>
            <a:r>
              <a:rPr lang="tr-TR" sz="1200" dirty="0"/>
              <a:t>Mahalli İdareler</a:t>
            </a:r>
          </a:p>
          <a:p>
            <a:r>
              <a:rPr lang="tr-TR" sz="1200" dirty="0"/>
              <a:t>Sıfır Atık Yönetim Sistemi Kuran Bina ve Yerleşkeler</a:t>
            </a:r>
          </a:p>
          <a:p>
            <a:r>
              <a:rPr lang="tr-TR" sz="1200" dirty="0"/>
              <a:t>Atık Üreticileri</a:t>
            </a:r>
          </a:p>
          <a:p>
            <a:r>
              <a:rPr lang="tr-TR" sz="1200" dirty="0"/>
              <a:t>Atık Toplama, Taşıma ve İşleme Tesisleri</a:t>
            </a:r>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9" name="Dikdörtgen 8"/>
          <p:cNvSpPr/>
          <p:nvPr/>
        </p:nvSpPr>
        <p:spPr>
          <a:xfrm>
            <a:off x="6855192" y="4379998"/>
            <a:ext cx="455574" cy="153888"/>
          </a:xfrm>
          <a:prstGeom prst="rect">
            <a:avLst/>
          </a:prstGeom>
        </p:spPr>
        <p:txBody>
          <a:bodyPr wrap="none">
            <a:spAutoFit/>
          </a:bodyPr>
          <a:lstStyle/>
          <a:p>
            <a:pPr algn="just"/>
            <a:r>
              <a:rPr lang="tr-TR" sz="400" dirty="0">
                <a:solidFill>
                  <a:schemeClr val="tx1">
                    <a:lumMod val="85000"/>
                    <a:lumOff val="15000"/>
                  </a:schemeClr>
                </a:solidFill>
              </a:rPr>
              <a:t>flaticon.com</a:t>
            </a:r>
          </a:p>
        </p:txBody>
      </p:sp>
      <p:pic>
        <p:nvPicPr>
          <p:cNvPr id="3" name="Resim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05601" y="3614950"/>
            <a:ext cx="765048" cy="765048"/>
          </a:xfrm>
          <a:prstGeom prst="rect">
            <a:avLst/>
          </a:prstGeom>
        </p:spPr>
      </p:pic>
    </p:spTree>
    <p:extLst>
      <p:ext uri="{BB962C8B-B14F-4D97-AF65-F5344CB8AC3E}">
        <p14:creationId xmlns:p14="http://schemas.microsoft.com/office/powerpoint/2010/main" val="554135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14</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75528" y="2191945"/>
            <a:ext cx="6383253"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a:effectLst>
                  <a:outerShdw blurRad="38100" dist="38100" dir="2700000" algn="tl">
                    <a:srgbClr val="000000">
                      <a:alpha val="43137"/>
                    </a:srgbClr>
                  </a:outerShdw>
                </a:effectLst>
              </a:rPr>
              <a:t>GÖREV, YETKİ VE YÜKÜMLÜLÜKLER </a:t>
            </a:r>
          </a:p>
          <a:p>
            <a:pPr marL="0" indent="0" algn="ctr">
              <a:buNone/>
            </a:pPr>
            <a:r>
              <a:rPr lang="tr-TR" sz="1200" dirty="0">
                <a:effectLst>
                  <a:outerShdw blurRad="38100" dist="38100" dir="2700000" algn="tl">
                    <a:srgbClr val="000000">
                      <a:alpha val="43137"/>
                    </a:srgbClr>
                  </a:outerShdw>
                </a:effectLst>
              </a:rPr>
              <a:t>MADDE 6-7-8-9-10-11-12</a:t>
            </a:r>
          </a:p>
          <a:p>
            <a:pPr algn="just"/>
            <a:r>
              <a:rPr lang="tr-TR" sz="1200" dirty="0" smtClean="0"/>
              <a:t>Bakanlık - </a:t>
            </a:r>
            <a:r>
              <a:rPr lang="tr-TR" sz="1200" dirty="0" smtClean="0">
                <a:solidFill>
                  <a:schemeClr val="tx1"/>
                </a:solidFill>
              </a:rPr>
              <a:t>Ulusal </a:t>
            </a:r>
            <a:r>
              <a:rPr lang="tr-TR" sz="1200" dirty="0">
                <a:solidFill>
                  <a:schemeClr val="tx1"/>
                </a:solidFill>
              </a:rPr>
              <a:t>Sıfır Atık Yönetim Stratejisi ve Eylem </a:t>
            </a:r>
            <a:r>
              <a:rPr lang="tr-TR" sz="1200" dirty="0" smtClean="0">
                <a:solidFill>
                  <a:schemeClr val="tx1"/>
                </a:solidFill>
              </a:rPr>
              <a:t>Planı, işbirliği ve koordinasyon, sıfır atık bilgi sistemi, sıfır atık yönetim sistemi</a:t>
            </a:r>
            <a:endParaRPr lang="tr-TR" sz="1200" dirty="0"/>
          </a:p>
          <a:p>
            <a:pPr algn="just"/>
            <a:r>
              <a:rPr lang="tr-TR" sz="1200" dirty="0"/>
              <a:t>İl </a:t>
            </a:r>
            <a:r>
              <a:rPr lang="tr-TR" sz="1200" dirty="0" smtClean="0"/>
              <a:t>Müdürlükleri – Yerel ölçekte işbirliği ve koordinasyon, entegre il sıfır atık yönetim sistemi planı, sıfır atık bilgi sistemi, sıfır atık belgesi düzenlemek</a:t>
            </a:r>
            <a:endParaRPr lang="tr-TR" sz="1200" dirty="0"/>
          </a:p>
          <a:p>
            <a:pPr algn="just"/>
            <a:r>
              <a:rPr lang="tr-TR" sz="1200" dirty="0"/>
              <a:t>Mülki İdari Amirler </a:t>
            </a:r>
            <a:r>
              <a:rPr lang="tr-TR" sz="1200" dirty="0" smtClean="0"/>
              <a:t>- </a:t>
            </a:r>
            <a:r>
              <a:rPr lang="tr-TR" sz="1200" dirty="0"/>
              <a:t>Entegre İl Sıfır Atık Yönetim Sistemi Planının, </a:t>
            </a:r>
            <a:r>
              <a:rPr lang="tr-TR" sz="1200" dirty="0" smtClean="0"/>
              <a:t>Mahalli </a:t>
            </a:r>
            <a:r>
              <a:rPr lang="tr-TR" sz="1200" dirty="0"/>
              <a:t>Çevre Kurulu kararı ile hazırlanmasını ve uygulanmasını </a:t>
            </a:r>
            <a:r>
              <a:rPr lang="tr-TR" sz="1200" dirty="0" smtClean="0"/>
              <a:t>sağlamak</a:t>
            </a:r>
            <a:endParaRPr lang="tr-TR" sz="1200" dirty="0"/>
          </a:p>
          <a:p>
            <a:pPr algn="just"/>
            <a:r>
              <a:rPr lang="tr-TR" sz="1200" dirty="0"/>
              <a:t>Mahalli </a:t>
            </a:r>
            <a:r>
              <a:rPr lang="tr-TR" sz="1200" dirty="0" smtClean="0"/>
              <a:t>İdareler – Sıfır Atık Yönetim </a:t>
            </a:r>
            <a:r>
              <a:rPr lang="tr-TR" sz="1200" dirty="0"/>
              <a:t>Sisteminin uygulayıcılarıdır. </a:t>
            </a:r>
            <a:r>
              <a:rPr lang="tr-TR" sz="1200" dirty="0" smtClean="0"/>
              <a:t>Ek-1 </a:t>
            </a:r>
            <a:r>
              <a:rPr lang="tr-TR" sz="1200" dirty="0"/>
              <a:t>listede tanımlanan süreçte belirtilen;</a:t>
            </a:r>
          </a:p>
          <a:p>
            <a:pPr lvl="1" algn="just"/>
            <a:r>
              <a:rPr lang="tr-TR" sz="1200" dirty="0"/>
              <a:t>a) 1. Grupta tanımlanan mahalli idarelerde çevre yönetim birimi kurulur. </a:t>
            </a:r>
          </a:p>
          <a:p>
            <a:pPr lvl="1" algn="just"/>
            <a:r>
              <a:rPr lang="tr-TR" sz="1200" dirty="0"/>
              <a:t>b) 2. Grupta tanımlanan mahalli idareler için en az 1 çevre görevlisi istihdam edilir.</a:t>
            </a:r>
          </a:p>
          <a:p>
            <a:pPr lvl="1" algn="just"/>
            <a:r>
              <a:rPr lang="tr-TR" sz="1200" dirty="0"/>
              <a:t>c) 3. Grupta tanımlanan mahalli idareler için ise çevre görevlisi ve/veya çevre danışmanlık hizmeti alınır. </a:t>
            </a:r>
          </a:p>
          <a:p>
            <a:pPr lvl="1" algn="just"/>
            <a:r>
              <a:rPr lang="tr-TR" sz="1200" dirty="0"/>
              <a:t>ç) Büyükşehir belediye başkanlıklarında çevre yönetim birimi kurulur.</a:t>
            </a:r>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3481993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15</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633624"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EK-1 </a:t>
            </a:r>
            <a:r>
              <a:rPr lang="tr-TR" sz="1200" dirty="0">
                <a:effectLst>
                  <a:outerShdw blurRad="38100" dist="38100" dir="2700000" algn="tl">
                    <a:srgbClr val="000000">
                      <a:alpha val="43137"/>
                    </a:srgbClr>
                  </a:outerShdw>
                </a:effectLst>
              </a:rPr>
              <a:t>SIFIR ATIK YÖNETİM SİSTEMİNİN OLUŞTURULMASINA YÖNELİK UYGULAMA TAKVİMİ</a:t>
            </a:r>
          </a:p>
          <a:p>
            <a:r>
              <a:rPr lang="tr-TR" sz="1200" dirty="0">
                <a:effectLst>
                  <a:outerShdw blurRad="38100" dist="38100" dir="2700000" algn="tl">
                    <a:srgbClr val="000000">
                      <a:alpha val="43137"/>
                    </a:srgbClr>
                  </a:outerShdw>
                </a:effectLst>
              </a:rPr>
              <a:t>Ek-1/A Mahalli İdareler İçin Uygulama </a:t>
            </a:r>
            <a:r>
              <a:rPr lang="tr-TR" sz="1200" dirty="0" smtClean="0">
                <a:effectLst>
                  <a:outerShdw blurRad="38100" dist="38100" dir="2700000" algn="tl">
                    <a:srgbClr val="000000">
                      <a:alpha val="43137"/>
                    </a:srgbClr>
                  </a:outerShdw>
                </a:effectLst>
              </a:rPr>
              <a:t>Takvimi</a:t>
            </a:r>
            <a:endParaRPr lang="tr-TR" sz="1200" dirty="0">
              <a:effectLst>
                <a:outerShdw blurRad="38100" dist="38100" dir="2700000" algn="tl">
                  <a:srgbClr val="000000">
                    <a:alpha val="43137"/>
                  </a:srgbClr>
                </a:outerShdw>
              </a:effectLst>
            </a:endParaRPr>
          </a:p>
          <a:p>
            <a:endParaRPr lang="tr-TR" sz="1200" dirty="0"/>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graphicFrame>
        <p:nvGraphicFramePr>
          <p:cNvPr id="10" name="Tablo 9"/>
          <p:cNvGraphicFramePr>
            <a:graphicFrameLocks noGrp="1"/>
          </p:cNvGraphicFramePr>
          <p:nvPr>
            <p:extLst>
              <p:ext uri="{D42A27DB-BD31-4B8C-83A1-F6EECF244321}">
                <p14:modId xmlns:p14="http://schemas.microsoft.com/office/powerpoint/2010/main" val="1074012595"/>
              </p:ext>
            </p:extLst>
          </p:nvPr>
        </p:nvGraphicFramePr>
        <p:xfrm>
          <a:off x="1389147" y="3070496"/>
          <a:ext cx="6459453" cy="2886711"/>
        </p:xfrm>
        <a:graphic>
          <a:graphicData uri="http://schemas.openxmlformats.org/drawingml/2006/table">
            <a:tbl>
              <a:tblPr>
                <a:tableStyleId>{5C22544A-7EE6-4342-B048-85BDC9FD1C3A}</a:tableStyleId>
              </a:tblPr>
              <a:tblGrid>
                <a:gridCol w="920484">
                  <a:extLst>
                    <a:ext uri="{9D8B030D-6E8A-4147-A177-3AD203B41FA5}">
                      <a16:colId xmlns:a16="http://schemas.microsoft.com/office/drawing/2014/main" val="2066234687"/>
                    </a:ext>
                  </a:extLst>
                </a:gridCol>
                <a:gridCol w="3688398">
                  <a:extLst>
                    <a:ext uri="{9D8B030D-6E8A-4147-A177-3AD203B41FA5}">
                      <a16:colId xmlns:a16="http://schemas.microsoft.com/office/drawing/2014/main" val="4264615906"/>
                    </a:ext>
                  </a:extLst>
                </a:gridCol>
                <a:gridCol w="1850571">
                  <a:extLst>
                    <a:ext uri="{9D8B030D-6E8A-4147-A177-3AD203B41FA5}">
                      <a16:colId xmlns:a16="http://schemas.microsoft.com/office/drawing/2014/main" val="1794250509"/>
                    </a:ext>
                  </a:extLst>
                </a:gridCol>
              </a:tblGrid>
              <a:tr h="250190">
                <a:tc>
                  <a:txBody>
                    <a:bodyPr/>
                    <a:lstStyle/>
                    <a:p>
                      <a:pPr>
                        <a:spcAft>
                          <a:spcPts val="0"/>
                        </a:spcAft>
                      </a:pPr>
                      <a:r>
                        <a:rPr lang="tr-TR" sz="1100" kern="150" dirty="0">
                          <a:effectLst/>
                        </a:rPr>
                        <a:t> </a:t>
                      </a:r>
                      <a:endParaRPr lang="tr-TR" sz="1100" kern="150" dirty="0">
                        <a:effectLst/>
                        <a:latin typeface="Times New Roman" panose="02020603050405020304" pitchFamily="18" charset="0"/>
                        <a:ea typeface="SimSun" panose="02010600030101010101" pitchFamily="2" charset="-122"/>
                        <a:cs typeface="Mangal"/>
                      </a:endParaRPr>
                    </a:p>
                  </a:txBody>
                  <a:tcPr marL="0" marR="0" marT="0" marB="0"/>
                </a:tc>
                <a:tc>
                  <a:txBody>
                    <a:bodyPr/>
                    <a:lstStyle/>
                    <a:p>
                      <a:pPr algn="ctr">
                        <a:spcAft>
                          <a:spcPts val="0"/>
                        </a:spcAft>
                      </a:pPr>
                      <a:r>
                        <a:rPr lang="tr-TR" sz="1100" kern="150" dirty="0">
                          <a:effectLst/>
                        </a:rPr>
                        <a:t>Sıfır Atık Yönetim Sistemine Geçmesi Gerekenler</a:t>
                      </a:r>
                      <a:endParaRPr lang="tr-TR" sz="1100" kern="150" dirty="0">
                        <a:effectLst/>
                        <a:latin typeface="Times New Roman" panose="02020603050405020304" pitchFamily="18" charset="0"/>
                        <a:ea typeface="SimSun" panose="02010600030101010101" pitchFamily="2" charset="-122"/>
                        <a:cs typeface="Mangal"/>
                      </a:endParaRPr>
                    </a:p>
                  </a:txBody>
                  <a:tcPr marL="0" marR="0" marT="0" marB="0" anchor="ctr"/>
                </a:tc>
                <a:tc>
                  <a:txBody>
                    <a:bodyPr/>
                    <a:lstStyle/>
                    <a:p>
                      <a:pPr algn="ctr">
                        <a:spcAft>
                          <a:spcPts val="0"/>
                        </a:spcAft>
                      </a:pPr>
                      <a:r>
                        <a:rPr lang="tr-TR" sz="1100" kern="150">
                          <a:effectLst/>
                        </a:rPr>
                        <a:t>Sisteme Geçişlerin Tamamlanması için Son Tarih</a:t>
                      </a:r>
                      <a:endParaRPr lang="tr-TR" sz="1100" kern="150">
                        <a:effectLst/>
                        <a:latin typeface="Times New Roman" panose="02020603050405020304" pitchFamily="18" charset="0"/>
                        <a:ea typeface="SimSun" panose="02010600030101010101" pitchFamily="2" charset="-122"/>
                        <a:cs typeface="Mangal"/>
                      </a:endParaRPr>
                    </a:p>
                  </a:txBody>
                  <a:tcPr marL="0" marR="0" marT="0" marB="0" anchor="ctr"/>
                </a:tc>
                <a:extLst>
                  <a:ext uri="{0D108BD9-81ED-4DB2-BD59-A6C34878D82A}">
                    <a16:rowId xmlns:a16="http://schemas.microsoft.com/office/drawing/2014/main" val="332317186"/>
                  </a:ext>
                </a:extLst>
              </a:tr>
              <a:tr h="516255">
                <a:tc>
                  <a:txBody>
                    <a:bodyPr/>
                    <a:lstStyle/>
                    <a:p>
                      <a:pPr marL="457200" algn="r">
                        <a:spcAft>
                          <a:spcPts val="0"/>
                        </a:spcAft>
                      </a:pPr>
                      <a:r>
                        <a:rPr lang="tr-TR" sz="1100" kern="150" dirty="0">
                          <a:effectLst/>
                        </a:rPr>
                        <a:t>1.GRUP</a:t>
                      </a:r>
                      <a:endParaRPr lang="tr-TR" sz="1100" kern="150" dirty="0">
                        <a:effectLst/>
                        <a:latin typeface="Times New Roman" panose="02020603050405020304" pitchFamily="18" charset="0"/>
                        <a:ea typeface="Times New Roman" panose="02020603050405020304" pitchFamily="18" charset="0"/>
                        <a:cs typeface="Mangal"/>
                      </a:endParaRPr>
                    </a:p>
                  </a:txBody>
                  <a:tcPr marL="0" marR="0" marT="0" marB="0"/>
                </a:tc>
                <a:tc>
                  <a:txBody>
                    <a:bodyPr/>
                    <a:lstStyle/>
                    <a:p>
                      <a:pPr marL="342900" lvl="0" indent="-342900">
                        <a:spcAft>
                          <a:spcPts val="0"/>
                        </a:spcAft>
                        <a:buFont typeface="Wingdings" panose="05000000000000000000" pitchFamily="2" charset="2"/>
                        <a:buChar char=""/>
                      </a:pPr>
                      <a:r>
                        <a:rPr lang="tr-TR" sz="1100" kern="150" dirty="0">
                          <a:effectLst/>
                        </a:rPr>
                        <a:t>Büyükşehir Belediyeleri </a:t>
                      </a:r>
                    </a:p>
                    <a:p>
                      <a:pPr marL="450215">
                        <a:spcAft>
                          <a:spcPts val="0"/>
                        </a:spcAft>
                      </a:pPr>
                      <a:r>
                        <a:rPr lang="tr-TR" sz="1100" b="1" kern="150" dirty="0">
                          <a:effectLst/>
                        </a:rPr>
                        <a:t>Büyükşehir İlçe Belediyeleri (250.000 Nüfus ve üzeri</a:t>
                      </a:r>
                      <a:r>
                        <a:rPr lang="tr-TR" sz="1100" b="1" kern="150" dirty="0" smtClean="0">
                          <a:effectLst/>
                        </a:rPr>
                        <a:t>) – 38 BELEDİYE</a:t>
                      </a:r>
                      <a:endParaRPr lang="tr-TR" sz="1100" b="1" kern="150" dirty="0">
                        <a:effectLst/>
                        <a:latin typeface="Times New Roman" panose="02020603050405020304" pitchFamily="18" charset="0"/>
                        <a:ea typeface="SimSun" panose="02010600030101010101" pitchFamily="2" charset="-122"/>
                        <a:cs typeface="Mangal"/>
                      </a:endParaRPr>
                    </a:p>
                  </a:txBody>
                  <a:tcPr marL="0" marR="0" marT="0" marB="0"/>
                </a:tc>
                <a:tc>
                  <a:txBody>
                    <a:bodyPr/>
                    <a:lstStyle/>
                    <a:p>
                      <a:pPr algn="ctr">
                        <a:spcAft>
                          <a:spcPts val="0"/>
                        </a:spcAft>
                      </a:pPr>
                      <a:r>
                        <a:rPr lang="tr-TR" sz="1100" kern="150" dirty="0">
                          <a:effectLst/>
                        </a:rPr>
                        <a:t>31 Aralık 2020</a:t>
                      </a:r>
                      <a:endParaRPr lang="tr-TR" sz="1100" kern="150" dirty="0">
                        <a:effectLst/>
                        <a:latin typeface="Times New Roman" panose="02020603050405020304" pitchFamily="18" charset="0"/>
                        <a:ea typeface="SimSun" panose="02010600030101010101" pitchFamily="2" charset="-122"/>
                        <a:cs typeface="Mangal"/>
                      </a:endParaRPr>
                    </a:p>
                  </a:txBody>
                  <a:tcPr marL="0" marR="0" marT="0" marB="0"/>
                </a:tc>
                <a:extLst>
                  <a:ext uri="{0D108BD9-81ED-4DB2-BD59-A6C34878D82A}">
                    <a16:rowId xmlns:a16="http://schemas.microsoft.com/office/drawing/2014/main" val="3441003895"/>
                  </a:ext>
                </a:extLst>
              </a:tr>
              <a:tr h="753110">
                <a:tc>
                  <a:txBody>
                    <a:bodyPr/>
                    <a:lstStyle/>
                    <a:p>
                      <a:pPr algn="r" fontAlgn="auto">
                        <a:lnSpc>
                          <a:spcPct val="107000"/>
                        </a:lnSpc>
                        <a:spcAft>
                          <a:spcPts val="0"/>
                        </a:spcAft>
                      </a:pPr>
                      <a:r>
                        <a:rPr lang="tr-TR" sz="1100" kern="150" dirty="0">
                          <a:effectLst/>
                        </a:rPr>
                        <a:t>2.GRUP</a:t>
                      </a:r>
                      <a:endParaRPr lang="tr-TR" sz="1100" kern="150" dirty="0">
                        <a:effectLst/>
                        <a:latin typeface="Times New Roman" panose="02020603050405020304" pitchFamily="18" charset="0"/>
                        <a:ea typeface="SimSun" panose="02010600030101010101" pitchFamily="2" charset="-122"/>
                        <a:cs typeface="Mangal"/>
                      </a:endParaRPr>
                    </a:p>
                  </a:txBody>
                  <a:tcPr marL="0" marR="0" marT="0" marB="0"/>
                </a:tc>
                <a:tc>
                  <a:txBody>
                    <a:bodyPr/>
                    <a:lstStyle/>
                    <a:p>
                      <a:pPr marL="342900" lvl="0" indent="-342900" fontAlgn="auto">
                        <a:lnSpc>
                          <a:spcPct val="107000"/>
                        </a:lnSpc>
                        <a:spcAft>
                          <a:spcPts val="0"/>
                        </a:spcAft>
                        <a:buFont typeface="Wingdings" panose="05000000000000000000" pitchFamily="2" charset="2"/>
                        <a:buChar char=""/>
                      </a:pPr>
                      <a:r>
                        <a:rPr lang="tr-TR" sz="1100" kern="150" dirty="0">
                          <a:effectLst/>
                        </a:rPr>
                        <a:t>Büyükşehir Belediyeleri </a:t>
                      </a:r>
                    </a:p>
                    <a:p>
                      <a:pPr marL="450215">
                        <a:spcAft>
                          <a:spcPts val="0"/>
                        </a:spcAft>
                      </a:pPr>
                      <a:r>
                        <a:rPr lang="tr-TR" sz="1100" b="1" kern="150" dirty="0">
                          <a:effectLst/>
                        </a:rPr>
                        <a:t>Büyükşehir İlçe Belediyeleri (250.000 Nüfus altı</a:t>
                      </a:r>
                      <a:r>
                        <a:rPr lang="tr-TR" sz="1100" b="1" kern="150" dirty="0" smtClean="0">
                          <a:effectLst/>
                        </a:rPr>
                        <a:t>)       – 76 BELEDİYE</a:t>
                      </a:r>
                      <a:endParaRPr lang="tr-TR" sz="1100" b="1" kern="150" dirty="0">
                        <a:effectLst/>
                      </a:endParaRPr>
                    </a:p>
                    <a:p>
                      <a:pPr marL="342900" lvl="0" indent="-342900">
                        <a:spcAft>
                          <a:spcPts val="0"/>
                        </a:spcAft>
                        <a:buFont typeface="Wingdings" panose="05000000000000000000" pitchFamily="2" charset="2"/>
                        <a:buChar char=""/>
                      </a:pPr>
                      <a:r>
                        <a:rPr lang="tr-TR" sz="1100" kern="150" dirty="0">
                          <a:effectLst/>
                        </a:rPr>
                        <a:t>Büyükşehir Dışındaki İl, İlçe, Belde Belediyeleri</a:t>
                      </a:r>
                    </a:p>
                    <a:p>
                      <a:pPr marL="450215">
                        <a:spcAft>
                          <a:spcPts val="0"/>
                        </a:spcAft>
                      </a:pPr>
                      <a:r>
                        <a:rPr lang="tr-TR" sz="1100" b="1" kern="150" dirty="0">
                          <a:effectLst/>
                        </a:rPr>
                        <a:t>İl Merkez İlçe </a:t>
                      </a:r>
                      <a:r>
                        <a:rPr lang="tr-TR" sz="1100" b="1" kern="150" dirty="0" smtClean="0">
                          <a:effectLst/>
                        </a:rPr>
                        <a:t>Belediyeleri                                        – 47 BELEDİYE</a:t>
                      </a:r>
                      <a:endParaRPr lang="tr-TR" sz="1100" b="1" kern="150" dirty="0">
                        <a:effectLst/>
                      </a:endParaRPr>
                    </a:p>
                    <a:p>
                      <a:pPr marL="342900" lvl="0" indent="-342900">
                        <a:spcAft>
                          <a:spcPts val="0"/>
                        </a:spcAft>
                        <a:buFont typeface="Wingdings" panose="05000000000000000000" pitchFamily="2" charset="2"/>
                        <a:buChar char=""/>
                      </a:pPr>
                      <a:r>
                        <a:rPr lang="tr-TR" sz="1100" kern="150" dirty="0">
                          <a:effectLst/>
                        </a:rPr>
                        <a:t>Belediye Birlikleri</a:t>
                      </a:r>
                      <a:endParaRPr lang="tr-TR" sz="1100" kern="150" dirty="0">
                        <a:effectLst/>
                        <a:latin typeface="Symbol" panose="05050102010706020507" pitchFamily="18" charset="2"/>
                        <a:ea typeface="Times New Roman" panose="02020603050405020304" pitchFamily="18" charset="0"/>
                        <a:cs typeface="font270"/>
                      </a:endParaRPr>
                    </a:p>
                  </a:txBody>
                  <a:tcPr marL="0" marR="0" marT="0" marB="0"/>
                </a:tc>
                <a:tc>
                  <a:txBody>
                    <a:bodyPr/>
                    <a:lstStyle/>
                    <a:p>
                      <a:pPr algn="ctr">
                        <a:spcAft>
                          <a:spcPts val="0"/>
                        </a:spcAft>
                      </a:pPr>
                      <a:r>
                        <a:rPr lang="tr-TR" sz="1100" kern="150" dirty="0">
                          <a:effectLst/>
                        </a:rPr>
                        <a:t>31 Aralık 2021</a:t>
                      </a:r>
                      <a:endParaRPr lang="tr-TR" sz="1100" kern="150" dirty="0">
                        <a:effectLst/>
                        <a:latin typeface="Times New Roman" panose="02020603050405020304" pitchFamily="18" charset="0"/>
                        <a:ea typeface="SimSun" panose="02010600030101010101" pitchFamily="2" charset="-122"/>
                        <a:cs typeface="Mangal"/>
                      </a:endParaRPr>
                    </a:p>
                  </a:txBody>
                  <a:tcPr marL="0" marR="0" marT="0" marB="0"/>
                </a:tc>
                <a:extLst>
                  <a:ext uri="{0D108BD9-81ED-4DB2-BD59-A6C34878D82A}">
                    <a16:rowId xmlns:a16="http://schemas.microsoft.com/office/drawing/2014/main" val="1754270995"/>
                  </a:ext>
                </a:extLst>
              </a:tr>
              <a:tr h="516255">
                <a:tc>
                  <a:txBody>
                    <a:bodyPr/>
                    <a:lstStyle/>
                    <a:p>
                      <a:pPr algn="r" fontAlgn="auto">
                        <a:lnSpc>
                          <a:spcPct val="107000"/>
                        </a:lnSpc>
                        <a:spcAft>
                          <a:spcPts val="0"/>
                        </a:spcAft>
                      </a:pPr>
                      <a:r>
                        <a:rPr lang="tr-TR" sz="1100" kern="150" dirty="0">
                          <a:effectLst/>
                        </a:rPr>
                        <a:t>3.GRUP</a:t>
                      </a:r>
                      <a:endParaRPr lang="tr-TR" sz="1100" kern="150" dirty="0">
                        <a:effectLst/>
                        <a:latin typeface="Times New Roman" panose="02020603050405020304" pitchFamily="18" charset="0"/>
                        <a:ea typeface="SimSun" panose="02010600030101010101" pitchFamily="2" charset="-122"/>
                        <a:cs typeface="Mangal"/>
                      </a:endParaRPr>
                    </a:p>
                  </a:txBody>
                  <a:tcPr marL="0" marR="0" marT="0" marB="0"/>
                </a:tc>
                <a:tc>
                  <a:txBody>
                    <a:bodyPr/>
                    <a:lstStyle/>
                    <a:p>
                      <a:pPr marL="342900" lvl="0" indent="-342900">
                        <a:spcAft>
                          <a:spcPts val="0"/>
                        </a:spcAft>
                        <a:buFont typeface="Wingdings" panose="05000000000000000000" pitchFamily="2" charset="2"/>
                        <a:buChar char=""/>
                      </a:pPr>
                      <a:r>
                        <a:rPr lang="tr-TR" sz="1100" kern="150" dirty="0">
                          <a:effectLst/>
                        </a:rPr>
                        <a:t>Büyükşehir Dışındaki İl, İlçe, Belde Belediyeleri</a:t>
                      </a:r>
                    </a:p>
                    <a:p>
                      <a:pPr marL="450215">
                        <a:spcAft>
                          <a:spcPts val="0"/>
                        </a:spcAft>
                      </a:pPr>
                      <a:r>
                        <a:rPr lang="tr-TR" sz="1100" b="1" kern="150" dirty="0">
                          <a:effectLst/>
                        </a:rPr>
                        <a:t>İl Merkez İlçe Belediyeleri Dışındaki Diğer </a:t>
                      </a:r>
                      <a:r>
                        <a:rPr lang="tr-TR" sz="1100" b="1" kern="150" dirty="0" smtClean="0">
                          <a:effectLst/>
                        </a:rPr>
                        <a:t>Belediyeler – 41 BELEDİYE</a:t>
                      </a:r>
                      <a:endParaRPr lang="tr-TR" sz="1100" b="1" kern="150" dirty="0">
                        <a:effectLst/>
                      </a:endParaRPr>
                    </a:p>
                    <a:p>
                      <a:pPr marL="342900" lvl="0" indent="-342900" fontAlgn="auto">
                        <a:lnSpc>
                          <a:spcPct val="107000"/>
                        </a:lnSpc>
                        <a:spcAft>
                          <a:spcPts val="0"/>
                        </a:spcAft>
                        <a:buFont typeface="Wingdings" panose="05000000000000000000" pitchFamily="2" charset="2"/>
                        <a:buChar char=""/>
                        <a:tabLst>
                          <a:tab pos="457200" algn="l"/>
                        </a:tabLst>
                      </a:pPr>
                      <a:r>
                        <a:rPr lang="tr-TR" sz="1100" kern="150" dirty="0">
                          <a:effectLst/>
                        </a:rPr>
                        <a:t>İl Özel İdareleri</a:t>
                      </a:r>
                    </a:p>
                    <a:p>
                      <a:pPr marL="450215">
                        <a:spcAft>
                          <a:spcPts val="0"/>
                        </a:spcAft>
                      </a:pPr>
                      <a:r>
                        <a:rPr lang="tr-TR" sz="1100" kern="150" dirty="0">
                          <a:effectLst/>
                        </a:rPr>
                        <a:t>Mücavir Alan Dışı </a:t>
                      </a:r>
                      <a:endParaRPr lang="tr-TR" sz="1100" kern="150" dirty="0">
                        <a:effectLst/>
                        <a:latin typeface="Times New Roman" panose="02020603050405020304" pitchFamily="18" charset="0"/>
                        <a:ea typeface="SimSun" panose="02010600030101010101" pitchFamily="2" charset="-122"/>
                        <a:cs typeface="Mangal"/>
                      </a:endParaRPr>
                    </a:p>
                  </a:txBody>
                  <a:tcPr marL="0" marR="0" marT="0" marB="0"/>
                </a:tc>
                <a:tc>
                  <a:txBody>
                    <a:bodyPr/>
                    <a:lstStyle/>
                    <a:p>
                      <a:pPr algn="ctr">
                        <a:spcAft>
                          <a:spcPts val="0"/>
                        </a:spcAft>
                      </a:pPr>
                      <a:r>
                        <a:rPr lang="tr-TR" sz="1100" kern="150" dirty="0">
                          <a:effectLst/>
                        </a:rPr>
                        <a:t>31 Aralık 2022</a:t>
                      </a:r>
                      <a:endParaRPr lang="tr-TR" sz="1100" kern="150" dirty="0">
                        <a:effectLst/>
                        <a:latin typeface="Times New Roman" panose="02020603050405020304" pitchFamily="18" charset="0"/>
                        <a:ea typeface="SimSun" panose="02010600030101010101" pitchFamily="2" charset="-122"/>
                        <a:cs typeface="Mangal"/>
                      </a:endParaRPr>
                    </a:p>
                  </a:txBody>
                  <a:tcPr marL="0" marR="0" marT="0" marB="0"/>
                </a:tc>
                <a:extLst>
                  <a:ext uri="{0D108BD9-81ED-4DB2-BD59-A6C34878D82A}">
                    <a16:rowId xmlns:a16="http://schemas.microsoft.com/office/drawing/2014/main" val="3715679968"/>
                  </a:ext>
                </a:extLst>
              </a:tr>
            </a:tbl>
          </a:graphicData>
        </a:graphic>
      </p:graphicFrame>
      <p:sp>
        <p:nvSpPr>
          <p:cNvPr id="3" name="Dikdörtgen 2"/>
          <p:cNvSpPr/>
          <p:nvPr/>
        </p:nvSpPr>
        <p:spPr>
          <a:xfrm>
            <a:off x="5046129" y="6003484"/>
            <a:ext cx="2976642" cy="369332"/>
          </a:xfrm>
          <a:prstGeom prst="rect">
            <a:avLst/>
          </a:prstGeom>
        </p:spPr>
        <p:txBody>
          <a:bodyPr wrap="square">
            <a:spAutoFit/>
          </a:bodyPr>
          <a:lstStyle/>
          <a:p>
            <a:r>
              <a:rPr lang="tr-TR" sz="900" i="1" dirty="0" smtClean="0">
                <a:effectLst>
                  <a:outerShdw blurRad="38100" dist="38100" dir="2700000" algn="tl">
                    <a:srgbClr val="000000">
                      <a:alpha val="43137"/>
                    </a:srgbClr>
                  </a:outerShdw>
                </a:effectLst>
              </a:rPr>
              <a:t>*Tabloda </a:t>
            </a:r>
            <a:r>
              <a:rPr lang="tr-TR" sz="900" i="1" dirty="0">
                <a:effectLst>
                  <a:outerShdw blurRad="38100" dist="38100" dir="2700000" algn="tl">
                    <a:srgbClr val="000000">
                      <a:alpha val="43137"/>
                    </a:srgbClr>
                  </a:outerShdw>
                </a:effectLst>
              </a:rPr>
              <a:t>Marmara Bölgesi Belediye Sayıları verilmiştir</a:t>
            </a:r>
            <a:r>
              <a:rPr lang="tr-TR" sz="900" i="1" dirty="0" smtClean="0">
                <a:effectLst>
                  <a:outerShdw blurRad="38100" dist="38100" dir="2700000" algn="tl">
                    <a:srgbClr val="000000">
                      <a:alpha val="43137"/>
                    </a:srgbClr>
                  </a:outerShdw>
                </a:effectLst>
              </a:rPr>
              <a:t>.</a:t>
            </a:r>
          </a:p>
          <a:p>
            <a:r>
              <a:rPr lang="tr-TR" sz="900" i="1" dirty="0" smtClean="0">
                <a:effectLst>
                  <a:outerShdw blurRad="38100" dist="38100" dir="2700000" algn="tl">
                    <a:srgbClr val="000000">
                      <a:alpha val="43137"/>
                    </a:srgbClr>
                  </a:outerShdw>
                </a:effectLst>
              </a:rPr>
              <a:t> 6 Büyükşehir olmak üzere toplam 208 Belediye</a:t>
            </a:r>
            <a:endParaRPr lang="tr-TR" sz="9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0594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16</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77695" y="2191510"/>
            <a:ext cx="6394705"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MAHALLİ İDARELERİN GÖREV VE YETKİLERİ </a:t>
            </a:r>
            <a:endParaRPr lang="tr-TR" sz="1200" dirty="0">
              <a:effectLst>
                <a:outerShdw blurRad="38100" dist="38100" dir="2700000" algn="tl">
                  <a:srgbClr val="000000">
                    <a:alpha val="43137"/>
                  </a:srgbClr>
                </a:outerShdw>
              </a:effectLst>
            </a:endParaRPr>
          </a:p>
          <a:p>
            <a:pPr marL="0" indent="0" algn="ctr">
              <a:buNone/>
            </a:pPr>
            <a:r>
              <a:rPr lang="tr-TR" sz="1200" dirty="0">
                <a:effectLst>
                  <a:outerShdw blurRad="38100" dist="38100" dir="2700000" algn="tl">
                    <a:srgbClr val="000000">
                      <a:alpha val="43137"/>
                    </a:srgbClr>
                  </a:outerShdw>
                </a:effectLst>
              </a:rPr>
              <a:t>MADDE 9</a:t>
            </a:r>
          </a:p>
          <a:p>
            <a:pPr algn="just"/>
            <a:r>
              <a:rPr lang="tr-TR" sz="1200" dirty="0" smtClean="0"/>
              <a:t>(</a:t>
            </a:r>
            <a:r>
              <a:rPr lang="tr-TR" sz="1200" dirty="0"/>
              <a:t>2) Büyükşehir ilçe belediyeleri, il, ilçe, belde belediyeleri, belediye birlikleri ve il özel idareleri;</a:t>
            </a:r>
          </a:p>
          <a:p>
            <a:pPr algn="just"/>
            <a:r>
              <a:rPr lang="tr-TR" sz="1200" dirty="0"/>
              <a:t>a) Tüm faaliyetlerinde bu Yönetmelikte belirtilen genel esaslara uymakla,</a:t>
            </a:r>
          </a:p>
          <a:p>
            <a:pPr algn="just"/>
            <a:r>
              <a:rPr lang="tr-TR" sz="1200" dirty="0"/>
              <a:t>b) Halkı, atıklarını ayırmaya ve ayrı biriktirmeye teşvik etmekle,</a:t>
            </a:r>
          </a:p>
          <a:p>
            <a:pPr algn="just"/>
            <a:r>
              <a:rPr lang="tr-TR" sz="1200" dirty="0"/>
              <a:t>c) Atık oluşumunun önlenmesi için israfı önlemeye teşvik edecek çalışmalarda bulunmakla,</a:t>
            </a:r>
          </a:p>
          <a:p>
            <a:pPr algn="just"/>
            <a:r>
              <a:rPr lang="tr-TR" sz="1200" dirty="0"/>
              <a:t>ç) Ayrıştırılmış atıkların yine ayrı olarak toplanması sistemlerini geliştirip yaygınlaştırmakla</a:t>
            </a:r>
            <a:r>
              <a:rPr lang="tr-TR" sz="1200" dirty="0" smtClean="0"/>
              <a:t>,</a:t>
            </a:r>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22463291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17</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77695" y="2191510"/>
            <a:ext cx="6394705"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MAHALLİ İDARELERİN GÖREV VE YETKİLERİ </a:t>
            </a:r>
            <a:endParaRPr lang="tr-TR" sz="1200" dirty="0">
              <a:effectLst>
                <a:outerShdw blurRad="38100" dist="38100" dir="2700000" algn="tl">
                  <a:srgbClr val="000000">
                    <a:alpha val="43137"/>
                  </a:srgbClr>
                </a:outerShdw>
              </a:effectLst>
            </a:endParaRPr>
          </a:p>
          <a:p>
            <a:pPr marL="0" indent="0" algn="ctr">
              <a:buNone/>
            </a:pPr>
            <a:r>
              <a:rPr lang="tr-TR" sz="1200" dirty="0">
                <a:effectLst>
                  <a:outerShdw blurRad="38100" dist="38100" dir="2700000" algn="tl">
                    <a:srgbClr val="000000">
                      <a:alpha val="43137"/>
                    </a:srgbClr>
                  </a:outerShdw>
                </a:effectLst>
              </a:rPr>
              <a:t>MADDE 9</a:t>
            </a:r>
          </a:p>
          <a:p>
            <a:pPr algn="just"/>
            <a:r>
              <a:rPr lang="tr-TR" sz="1200" dirty="0" smtClean="0">
                <a:solidFill>
                  <a:srgbClr val="C00000"/>
                </a:solidFill>
                <a:effectLst>
                  <a:outerShdw blurRad="38100" dist="38100" dir="2700000" algn="tl">
                    <a:srgbClr val="000000">
                      <a:alpha val="43137"/>
                    </a:srgbClr>
                  </a:outerShdw>
                </a:effectLst>
              </a:rPr>
              <a:t>d</a:t>
            </a:r>
            <a:r>
              <a:rPr lang="tr-TR" sz="1200" dirty="0">
                <a:solidFill>
                  <a:srgbClr val="C00000"/>
                </a:solidFill>
                <a:effectLst>
                  <a:outerShdw blurRad="38100" dist="38100" dir="2700000" algn="tl">
                    <a:srgbClr val="000000">
                      <a:alpha val="43137"/>
                    </a:srgbClr>
                  </a:outerShdw>
                </a:effectLst>
              </a:rPr>
              <a:t>) Geri dönüşümlü tüm atıkların işlenerek hammadde olarak değerlendirilmelerini sağlamakla,</a:t>
            </a:r>
          </a:p>
          <a:p>
            <a:pPr algn="just"/>
            <a:r>
              <a:rPr lang="tr-TR" sz="1200" dirty="0">
                <a:solidFill>
                  <a:srgbClr val="C00000"/>
                </a:solidFill>
                <a:effectLst>
                  <a:outerShdw blurRad="38100" dist="38100" dir="2700000" algn="tl">
                    <a:srgbClr val="000000">
                      <a:alpha val="43137"/>
                    </a:srgbClr>
                  </a:outerShdw>
                </a:effectLst>
              </a:rPr>
              <a:t>e) Geri dönüşümü mümkün olmayan, faydalanılamayan atıkların ise çevre ile uyumlu yöntemler ile bertaraf edilmelerini sağlamakla,</a:t>
            </a:r>
          </a:p>
          <a:p>
            <a:pPr algn="just"/>
            <a:r>
              <a:rPr lang="tr-TR" sz="1200" dirty="0">
                <a:solidFill>
                  <a:srgbClr val="C00000"/>
                </a:solidFill>
                <a:effectLst>
                  <a:outerShdw blurRad="38100" dist="38100" dir="2700000" algn="tl">
                    <a:srgbClr val="000000">
                      <a:alpha val="43137"/>
                    </a:srgbClr>
                  </a:outerShdw>
                </a:effectLst>
              </a:rPr>
              <a:t>f) Sıfır atık yönetim sisteminin tasarım aşamasından başlayarak uygulamaların izlenmesi faaliyetlerini de içeren tüm süreci Kent Konseyi gündemine dahil etmekle,</a:t>
            </a:r>
          </a:p>
          <a:p>
            <a:pPr algn="just"/>
            <a:r>
              <a:rPr lang="tr-TR" sz="1200" dirty="0">
                <a:solidFill>
                  <a:srgbClr val="C00000"/>
                </a:solidFill>
                <a:effectLst>
                  <a:outerShdw blurRad="38100" dist="38100" dir="2700000" algn="tl">
                    <a:srgbClr val="000000">
                      <a:alpha val="43137"/>
                    </a:srgbClr>
                  </a:outerShdw>
                </a:effectLst>
              </a:rPr>
              <a:t>g) Sıfır atık yönetim sistemine geçiş süreci de dahil olmak üzere, mevcut atık yönetim hizmetlerinin sıfır atık yönetim sistemine entegre edilmesine yönelik program ve politikalarını belirleyerek bu hususları stratejik planlarına ve bütçelerine yansıtmakla,</a:t>
            </a:r>
          </a:p>
          <a:p>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2106440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18</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085968" y="2363936"/>
            <a:ext cx="6962373"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MAHALLİ İDARELERİN GÖREV VE YETKİLERİ </a:t>
            </a:r>
            <a:endParaRPr lang="tr-TR" sz="1200" dirty="0">
              <a:effectLst>
                <a:outerShdw blurRad="38100" dist="38100" dir="2700000" algn="tl">
                  <a:srgbClr val="000000">
                    <a:alpha val="43137"/>
                  </a:srgbClr>
                </a:outerShdw>
              </a:effectLst>
            </a:endParaRPr>
          </a:p>
          <a:p>
            <a:pPr marL="0" indent="0" algn="ctr">
              <a:buNone/>
            </a:pPr>
            <a:r>
              <a:rPr lang="tr-TR" sz="1200" dirty="0">
                <a:effectLst>
                  <a:outerShdw blurRad="38100" dist="38100" dir="2700000" algn="tl">
                    <a:srgbClr val="000000">
                      <a:alpha val="43137"/>
                    </a:srgbClr>
                  </a:outerShdw>
                </a:effectLst>
              </a:rPr>
              <a:t>MADDE 9</a:t>
            </a:r>
          </a:p>
          <a:p>
            <a:pPr algn="just"/>
            <a:r>
              <a:rPr lang="tr-TR" sz="1200" dirty="0" smtClean="0"/>
              <a:t>(</a:t>
            </a:r>
            <a:r>
              <a:rPr lang="tr-TR" sz="1200" dirty="0"/>
              <a:t>2) Büyükşehir ilçe belediyeleri, il, ilçe, belde belediyeleri, belediye birlikleri ve il özel idareleri;</a:t>
            </a:r>
          </a:p>
          <a:p>
            <a:pPr algn="just"/>
            <a:r>
              <a:rPr lang="tr-TR" sz="1200" dirty="0"/>
              <a:t>ı) Kurulan sıfır atık yönetim sistemini konutlara ilanen duyurmakla, atıkların oluşturulan sistem doğrultusunda biriktirilmesini sağlamakla,</a:t>
            </a:r>
          </a:p>
          <a:p>
            <a:pPr algn="just"/>
            <a:r>
              <a:rPr lang="tr-TR" sz="1200" dirty="0"/>
              <a:t>i) Sıfır atık yönetim sisteminin yaygınlaştırılması ve bu konudaki farkındalığın arttırılmasına yönelik bilinçlendirme ve eğitim faaliyetleri yapmakla, bu kapsamda düzenlenen faaliyetlere katkı ve katılım sağlamakla,</a:t>
            </a:r>
          </a:p>
          <a:p>
            <a:pPr algn="just"/>
            <a:r>
              <a:rPr lang="tr-TR" sz="1200" dirty="0">
                <a:solidFill>
                  <a:srgbClr val="C00000"/>
                </a:solidFill>
                <a:effectLst>
                  <a:outerShdw blurRad="38100" dist="38100" dir="2700000" algn="tl">
                    <a:srgbClr val="000000">
                      <a:alpha val="43137"/>
                    </a:srgbClr>
                  </a:outerShdw>
                </a:effectLst>
              </a:rPr>
              <a:t>j) Belediyelerin mevcut atık yönetim hizmetleri ile belediye sınırlarında herhangi bir işletmeye bağlı olmaksızın atık toplayan kişilerin faaliyetlerini Kent Konseyi gündeminde değerlendirerek sosyal ve ekonomik koşullar göz önünde bulundurulmak sureti ile yerel ölçekli uygulamalarda bulunmakla,</a:t>
            </a:r>
          </a:p>
          <a:p>
            <a:pPr algn="just"/>
            <a:r>
              <a:rPr lang="tr-TR" sz="1200" dirty="0">
                <a:solidFill>
                  <a:srgbClr val="C00000"/>
                </a:solidFill>
                <a:effectLst>
                  <a:outerShdw blurRad="38100" dist="38100" dir="2700000" algn="tl">
                    <a:srgbClr val="000000">
                      <a:alpha val="43137"/>
                    </a:srgbClr>
                  </a:outerShdw>
                </a:effectLst>
              </a:rPr>
              <a:t>k) Toplanan atıkların ön işlemlere tabi tutularak maddesel geri dönüşüm ve diğer geri kazanım imkânlarının azami ölçekte değerlendirilmesini sağlamakla,</a:t>
            </a:r>
          </a:p>
          <a:p>
            <a:pPr algn="just"/>
            <a:r>
              <a:rPr lang="tr-TR" sz="1200" dirty="0"/>
              <a:t>yükümlüdür.</a:t>
            </a:r>
          </a:p>
          <a:p>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2165125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19</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383253"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SIFIR ATIK YÖNETİM SİSTEMİ KURAN BİNA VE YERLEŞKELERİN YÜKÜMLÜLÜKLERİ</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10</a:t>
            </a:r>
          </a:p>
          <a:p>
            <a:pPr algn="just"/>
            <a:r>
              <a:rPr lang="tr-TR" sz="1200" dirty="0" smtClean="0"/>
              <a:t>Sıfır </a:t>
            </a:r>
            <a:r>
              <a:rPr lang="tr-TR" sz="1200" dirty="0"/>
              <a:t>Atık Yönetim Sistemi Kuran Bina ve </a:t>
            </a:r>
            <a:r>
              <a:rPr lang="tr-TR" sz="1200" dirty="0" smtClean="0"/>
              <a:t>Yerleşkeler - Organize </a:t>
            </a:r>
            <a:r>
              <a:rPr lang="tr-TR" sz="1200" dirty="0"/>
              <a:t>sanayi bölgeleri ve hava limanı yönetimleri dahil olmak üzere sıfır atık yönetim sistemini kuran bina ve yerleşkeler; </a:t>
            </a:r>
            <a:r>
              <a:rPr lang="tr-TR" sz="1200" dirty="0" smtClean="0"/>
              <a:t>Sıfır Atık Yönetim Sisteminin </a:t>
            </a:r>
            <a:r>
              <a:rPr lang="tr-TR" sz="1200" dirty="0"/>
              <a:t>uygulayıcılarıdır. </a:t>
            </a:r>
            <a:endParaRPr lang="tr-TR" sz="1200" dirty="0" smtClean="0"/>
          </a:p>
          <a:p>
            <a:pPr algn="just"/>
            <a:r>
              <a:rPr lang="tr-TR" sz="1200" dirty="0" smtClean="0">
                <a:solidFill>
                  <a:srgbClr val="C00000"/>
                </a:solidFill>
                <a:effectLst>
                  <a:outerShdw blurRad="38100" dist="38100" dir="2700000" algn="tl">
                    <a:srgbClr val="000000">
                      <a:alpha val="43137"/>
                    </a:srgbClr>
                  </a:outerShdw>
                </a:effectLst>
              </a:rPr>
              <a:t>(</a:t>
            </a:r>
            <a:r>
              <a:rPr lang="tr-TR" sz="1200" dirty="0">
                <a:solidFill>
                  <a:srgbClr val="C00000"/>
                </a:solidFill>
                <a:effectLst>
                  <a:outerShdw blurRad="38100" dist="38100" dir="2700000" algn="tl">
                    <a:srgbClr val="000000">
                      <a:alpha val="43137"/>
                    </a:srgbClr>
                  </a:outerShdw>
                </a:effectLst>
              </a:rPr>
              <a:t>3) Sıfır atık yönetim sistemini kurmakla yükümlü olanlar ile sistemi gönüllü olarak kurmak isteyenler, sıfır atık yönetmelik sisteminin kurulması ve geliştirilmesinin sağlanması için Sıfır Atık Müşaviri ile çalışılabilir. Bu Yönetmeliğin Ek-4/B’sinde verilen kriterler kapsamında platin belge almak isteyenlerin Sıfır Atık Müşaviri ile çalışması zorunludur. Sıfır Atık Müşavirinin esasları Bakanlıkça belirlenir.</a:t>
            </a:r>
          </a:p>
          <a:p>
            <a:pPr algn="just"/>
            <a:r>
              <a:rPr lang="tr-TR" sz="1200" dirty="0">
                <a:solidFill>
                  <a:srgbClr val="C00000"/>
                </a:solidFill>
                <a:effectLst>
                  <a:outerShdw blurRad="38100" dist="38100" dir="2700000" algn="tl">
                    <a:srgbClr val="000000">
                      <a:alpha val="43137"/>
                    </a:srgbClr>
                  </a:outerShdw>
                </a:effectLst>
              </a:rPr>
              <a:t>(4) Sıfır atık yönetim sistemi kapsamında biriktirilen atıklar özelliklerine göre Bakanlıktan çevre lisansı almış olan atık işleme tesislerine ve/veya ilgili mahalli idare tarafından kurulan toplama sistemine verilebilir</a:t>
            </a:r>
            <a:r>
              <a:rPr lang="tr-TR" sz="1200" dirty="0" smtClean="0">
                <a:solidFill>
                  <a:srgbClr val="C00000"/>
                </a:solidFill>
                <a:effectLst>
                  <a:outerShdw blurRad="38100" dist="38100" dir="2700000" algn="tl">
                    <a:srgbClr val="000000">
                      <a:alpha val="43137"/>
                    </a:srgbClr>
                  </a:outerShdw>
                </a:effectLst>
              </a:rPr>
              <a:t>.</a:t>
            </a:r>
            <a:endParaRPr lang="tr-TR" sz="1200" dirty="0">
              <a:solidFill>
                <a:srgbClr val="C00000"/>
              </a:solidFill>
              <a:effectLst>
                <a:outerShdw blurRad="38100" dist="38100" dir="2700000" algn="tl">
                  <a:srgbClr val="000000">
                    <a:alpha val="43137"/>
                  </a:srgbClr>
                </a:outerShdw>
              </a:effectLst>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3877470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89147" y="2398774"/>
            <a:ext cx="3372777" cy="3440576"/>
          </a:xfrm>
        </p:spPr>
        <p:txBody>
          <a:bodyPr>
            <a:noAutofit/>
          </a:bodyPr>
          <a:lstStyle/>
          <a:p>
            <a:pPr marL="0" indent="0" algn="ctr">
              <a:buNone/>
            </a:pPr>
            <a:r>
              <a:rPr lang="tr-TR" sz="1200" dirty="0">
                <a:effectLst>
                  <a:outerShdw blurRad="38100" dist="38100" dir="2700000" algn="tl">
                    <a:srgbClr val="000000">
                      <a:alpha val="43137"/>
                    </a:srgbClr>
                  </a:outerShdw>
                </a:effectLst>
              </a:rPr>
              <a:t>AMAÇ</a:t>
            </a:r>
          </a:p>
          <a:p>
            <a:pPr marL="0" indent="0" algn="ctr">
              <a:buNone/>
            </a:pPr>
            <a:r>
              <a:rPr lang="tr-TR" sz="1200" dirty="0">
                <a:effectLst>
                  <a:outerShdw blurRad="38100" dist="38100" dir="2700000" algn="tl">
                    <a:srgbClr val="000000">
                      <a:alpha val="43137"/>
                    </a:srgbClr>
                  </a:outerShdw>
                </a:effectLst>
              </a:rPr>
              <a:t>MADDE 1</a:t>
            </a:r>
          </a:p>
          <a:p>
            <a:pPr algn="just"/>
            <a:r>
              <a:rPr lang="tr-TR" sz="1200" dirty="0" smtClean="0"/>
              <a:t>Sürdürülebilir </a:t>
            </a:r>
            <a:r>
              <a:rPr lang="tr-TR" sz="1200" dirty="0"/>
              <a:t>kalkınma ilkeleri </a:t>
            </a:r>
            <a:r>
              <a:rPr lang="tr-TR" sz="1200" dirty="0" smtClean="0"/>
              <a:t>doğrultusunda «</a:t>
            </a:r>
            <a:r>
              <a:rPr lang="tr-TR" sz="1200" dirty="0" smtClean="0">
                <a:effectLst>
                  <a:outerShdw blurRad="38100" dist="38100" dir="2700000" algn="tl">
                    <a:srgbClr val="000000">
                      <a:alpha val="43137"/>
                    </a:srgbClr>
                  </a:outerShdw>
                </a:effectLst>
              </a:rPr>
              <a:t>ÖNLEME»</a:t>
            </a:r>
            <a:r>
              <a:rPr lang="tr-TR" sz="1200" dirty="0" smtClean="0"/>
              <a:t> ilk çözüm.</a:t>
            </a:r>
          </a:p>
          <a:p>
            <a:pPr algn="just"/>
            <a:r>
              <a:rPr lang="tr-TR" sz="1200" dirty="0" smtClean="0"/>
              <a:t>Sürdürülebilir </a:t>
            </a:r>
            <a:r>
              <a:rPr lang="tr-TR" sz="1200" dirty="0"/>
              <a:t>bir çevre için; atık yönetiminde yeni bir bakış açısı </a:t>
            </a:r>
            <a:r>
              <a:rPr lang="tr-TR" sz="1200" dirty="0" smtClean="0"/>
              <a:t>«</a:t>
            </a:r>
            <a:r>
              <a:rPr lang="tr-TR" sz="1200" dirty="0" smtClean="0">
                <a:effectLst>
                  <a:outerShdw blurRad="38100" dist="38100" dir="2700000" algn="tl">
                    <a:srgbClr val="000000">
                      <a:alpha val="43137"/>
                    </a:srgbClr>
                  </a:outerShdw>
                </a:effectLst>
              </a:rPr>
              <a:t>SIFIR ATIK» </a:t>
            </a:r>
            <a:r>
              <a:rPr lang="tr-TR" sz="1200" dirty="0"/>
              <a:t>kavramı ve </a:t>
            </a:r>
            <a:r>
              <a:rPr lang="tr-TR" sz="1200" dirty="0" smtClean="0"/>
              <a:t>«</a:t>
            </a:r>
            <a:r>
              <a:rPr lang="tr-TR" sz="1200" dirty="0" smtClean="0">
                <a:effectLst>
                  <a:outerShdw blurRad="38100" dist="38100" dir="2700000" algn="tl">
                    <a:srgbClr val="000000">
                      <a:alpha val="43137"/>
                    </a:srgbClr>
                  </a:outerShdw>
                </a:effectLst>
              </a:rPr>
              <a:t>DÖNGÜSEL EKONOMİ»</a:t>
            </a:r>
            <a:r>
              <a:rPr lang="tr-TR" sz="1200" dirty="0" smtClean="0"/>
              <a:t> </a:t>
            </a:r>
            <a:r>
              <a:rPr lang="tr-TR" sz="1200" dirty="0" err="1" smtClean="0"/>
              <a:t>dir</a:t>
            </a:r>
            <a:r>
              <a:rPr lang="tr-TR" sz="1200" dirty="0"/>
              <a:t>. </a:t>
            </a:r>
          </a:p>
          <a:p>
            <a:pPr algn="just"/>
            <a:endParaRPr lang="tr-TR" sz="1200" dirty="0"/>
          </a:p>
          <a:p>
            <a:pPr algn="just"/>
            <a:endParaRPr lang="tr-TR" sz="1200" dirty="0"/>
          </a:p>
        </p:txBody>
      </p:sp>
      <p:sp>
        <p:nvSpPr>
          <p:cNvPr id="4" name="Slayt Numarası Yer Tutucusu 3"/>
          <p:cNvSpPr>
            <a:spLocks noGrp="1"/>
          </p:cNvSpPr>
          <p:nvPr>
            <p:ph type="sldNum" sz="quarter" idx="12"/>
          </p:nvPr>
        </p:nvSpPr>
        <p:spPr/>
        <p:txBody>
          <a:bodyPr/>
          <a:lstStyle/>
          <a:p>
            <a:fld id="{A9DF8D4A-9162-4212-A9C0-EC728EFC6F7A}" type="slidenum">
              <a:rPr lang="tr-TR" smtClean="0"/>
              <a:t>2</a:t>
            </a:fld>
            <a:endParaRPr lang="tr-TR"/>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1079351"/>
            <a:ext cx="998621" cy="156731"/>
          </a:xfrm>
          <a:prstGeom prst="rect">
            <a:avLst/>
          </a:prstGeom>
        </p:spPr>
      </p:pic>
      <p:pic>
        <p:nvPicPr>
          <p:cNvPr id="9" name="Resim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10"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pic>
        <p:nvPicPr>
          <p:cNvPr id="13" name="Resim 12"/>
          <p:cNvPicPr>
            <a:picLocks noChangeAspect="1"/>
          </p:cNvPicPr>
          <p:nvPr/>
        </p:nvPicPr>
        <p:blipFill>
          <a:blip r:embed="rId5"/>
          <a:stretch>
            <a:fillRect/>
          </a:stretch>
        </p:blipFill>
        <p:spPr>
          <a:xfrm>
            <a:off x="4793709" y="3212757"/>
            <a:ext cx="3106280" cy="1680519"/>
          </a:xfrm>
          <a:prstGeom prst="rect">
            <a:avLst/>
          </a:prstGeom>
        </p:spPr>
      </p:pic>
    </p:spTree>
    <p:extLst>
      <p:ext uri="{BB962C8B-B14F-4D97-AF65-F5344CB8AC3E}">
        <p14:creationId xmlns:p14="http://schemas.microsoft.com/office/powerpoint/2010/main" val="1159573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20</a:t>
            </a:fld>
            <a:endParaRPr lang="tr-TR"/>
          </a:p>
        </p:txBody>
      </p:sp>
      <p:sp>
        <p:nvSpPr>
          <p:cNvPr id="5" name="Unvan 1"/>
          <p:cNvSpPr txBox="1">
            <a:spLocks/>
          </p:cNvSpPr>
          <p:nvPr/>
        </p:nvSpPr>
        <p:spPr bwMode="black">
          <a:xfrm>
            <a:off x="1668506" y="289387"/>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455846" y="768701"/>
            <a:ext cx="6222615"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100" dirty="0" smtClean="0">
                <a:effectLst>
                  <a:outerShdw blurRad="38100" dist="38100" dir="2700000" algn="tl">
                    <a:srgbClr val="000000">
                      <a:alpha val="43137"/>
                    </a:srgbClr>
                  </a:outerShdw>
                </a:effectLst>
              </a:rPr>
              <a:t>EK-1 </a:t>
            </a:r>
            <a:r>
              <a:rPr lang="tr-TR" sz="1100" dirty="0">
                <a:effectLst>
                  <a:outerShdw blurRad="38100" dist="38100" dir="2700000" algn="tl">
                    <a:srgbClr val="000000">
                      <a:alpha val="43137"/>
                    </a:srgbClr>
                  </a:outerShdw>
                </a:effectLst>
              </a:rPr>
              <a:t>SIFIR ATIK YÖNETİM SİSTEMİNİN OLUŞTURULMASINA YÖNELİK UYGULAMA TAKVİMİ</a:t>
            </a:r>
          </a:p>
          <a:p>
            <a:endParaRPr lang="tr-TR" sz="1050" dirty="0"/>
          </a:p>
          <a:p>
            <a:pPr algn="just"/>
            <a:endParaRPr lang="tr-TR" sz="105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graphicFrame>
        <p:nvGraphicFramePr>
          <p:cNvPr id="9" name="Tablo 8"/>
          <p:cNvGraphicFramePr>
            <a:graphicFrameLocks noGrp="1"/>
          </p:cNvGraphicFramePr>
          <p:nvPr>
            <p:extLst>
              <p:ext uri="{D42A27DB-BD31-4B8C-83A1-F6EECF244321}">
                <p14:modId xmlns:p14="http://schemas.microsoft.com/office/powerpoint/2010/main" val="3525471332"/>
              </p:ext>
            </p:extLst>
          </p:nvPr>
        </p:nvGraphicFramePr>
        <p:xfrm>
          <a:off x="1079433" y="1011150"/>
          <a:ext cx="5722671" cy="5579171"/>
        </p:xfrm>
        <a:graphic>
          <a:graphicData uri="http://schemas.openxmlformats.org/drawingml/2006/table">
            <a:tbl>
              <a:tblPr>
                <a:tableStyleId>{5C22544A-7EE6-4342-B048-85BDC9FD1C3A}</a:tableStyleId>
              </a:tblPr>
              <a:tblGrid>
                <a:gridCol w="950590">
                  <a:extLst>
                    <a:ext uri="{9D8B030D-6E8A-4147-A177-3AD203B41FA5}">
                      <a16:colId xmlns:a16="http://schemas.microsoft.com/office/drawing/2014/main" val="1525117671"/>
                    </a:ext>
                  </a:extLst>
                </a:gridCol>
                <a:gridCol w="3793834">
                  <a:extLst>
                    <a:ext uri="{9D8B030D-6E8A-4147-A177-3AD203B41FA5}">
                      <a16:colId xmlns:a16="http://schemas.microsoft.com/office/drawing/2014/main" val="3206044591"/>
                    </a:ext>
                  </a:extLst>
                </a:gridCol>
                <a:gridCol w="978247">
                  <a:extLst>
                    <a:ext uri="{9D8B030D-6E8A-4147-A177-3AD203B41FA5}">
                      <a16:colId xmlns:a16="http://schemas.microsoft.com/office/drawing/2014/main" val="737472210"/>
                    </a:ext>
                  </a:extLst>
                </a:gridCol>
              </a:tblGrid>
              <a:tr h="211947">
                <a:tc>
                  <a:txBody>
                    <a:bodyPr/>
                    <a:lstStyle/>
                    <a:p>
                      <a:pPr>
                        <a:spcAft>
                          <a:spcPts val="0"/>
                        </a:spcAft>
                      </a:pPr>
                      <a:r>
                        <a:rPr lang="tr-TR" sz="900" kern="150" dirty="0">
                          <a:effectLst/>
                        </a:rPr>
                        <a:t> </a:t>
                      </a:r>
                      <a:endParaRPr lang="tr-TR" sz="900" kern="150" dirty="0">
                        <a:effectLst/>
                        <a:latin typeface="Times New Roman" panose="02020603050405020304" pitchFamily="18" charset="0"/>
                        <a:ea typeface="SimSun" panose="02010600030101010101" pitchFamily="2" charset="-122"/>
                        <a:cs typeface="Mangal"/>
                      </a:endParaRPr>
                    </a:p>
                  </a:txBody>
                  <a:tcPr marL="0" marR="0" marT="0" marB="0"/>
                </a:tc>
                <a:tc>
                  <a:txBody>
                    <a:bodyPr/>
                    <a:lstStyle/>
                    <a:p>
                      <a:pPr algn="ctr">
                        <a:spcAft>
                          <a:spcPts val="0"/>
                        </a:spcAft>
                      </a:pPr>
                      <a:r>
                        <a:rPr lang="tr-TR" sz="900" kern="150" dirty="0">
                          <a:effectLst/>
                        </a:rPr>
                        <a:t>Sıfır Atık Yönetim Sistemine Geçmesi Gerekenler</a:t>
                      </a:r>
                      <a:endParaRPr lang="tr-TR" sz="900" kern="150" dirty="0">
                        <a:effectLst/>
                        <a:latin typeface="Times New Roman" panose="02020603050405020304" pitchFamily="18" charset="0"/>
                        <a:ea typeface="SimSun" panose="02010600030101010101" pitchFamily="2" charset="-122"/>
                        <a:cs typeface="Mangal"/>
                      </a:endParaRPr>
                    </a:p>
                  </a:txBody>
                  <a:tcPr marL="0" marR="0" marT="0" marB="0" anchor="ctr"/>
                </a:tc>
                <a:tc>
                  <a:txBody>
                    <a:bodyPr/>
                    <a:lstStyle/>
                    <a:p>
                      <a:pPr algn="ctr">
                        <a:spcAft>
                          <a:spcPts val="0"/>
                        </a:spcAft>
                      </a:pPr>
                      <a:r>
                        <a:rPr lang="tr-TR" sz="900" kern="150">
                          <a:effectLst/>
                        </a:rPr>
                        <a:t>Sisteme Geçişlerin Tamamlanması için Son Tarih</a:t>
                      </a:r>
                      <a:endParaRPr lang="tr-TR" sz="900" kern="150">
                        <a:effectLst/>
                        <a:latin typeface="Times New Roman" panose="02020603050405020304" pitchFamily="18" charset="0"/>
                        <a:ea typeface="SimSun" panose="02010600030101010101" pitchFamily="2" charset="-122"/>
                        <a:cs typeface="Mangal"/>
                      </a:endParaRPr>
                    </a:p>
                  </a:txBody>
                  <a:tcPr marL="0" marR="0" marT="0" marB="0" anchor="ctr"/>
                </a:tc>
                <a:extLst>
                  <a:ext uri="{0D108BD9-81ED-4DB2-BD59-A6C34878D82A}">
                    <a16:rowId xmlns:a16="http://schemas.microsoft.com/office/drawing/2014/main" val="1841369200"/>
                  </a:ext>
                </a:extLst>
              </a:tr>
              <a:tr h="210754">
                <a:tc>
                  <a:txBody>
                    <a:bodyPr/>
                    <a:lstStyle/>
                    <a:p>
                      <a:pPr marL="457200" algn="l">
                        <a:spcAft>
                          <a:spcPts val="0"/>
                        </a:spcAft>
                      </a:pPr>
                      <a:r>
                        <a:rPr lang="tr-TR" sz="900" kern="150" dirty="0">
                          <a:effectLst/>
                        </a:rPr>
                        <a:t>1.GRUP</a:t>
                      </a:r>
                      <a:endParaRPr lang="tr-TR" sz="900" kern="150" dirty="0">
                        <a:effectLst/>
                        <a:latin typeface="Times New Roman" panose="02020603050405020304" pitchFamily="18" charset="0"/>
                        <a:ea typeface="Times New Roman" panose="02020603050405020304" pitchFamily="18" charset="0"/>
                        <a:cs typeface="Mangal"/>
                      </a:endParaRPr>
                    </a:p>
                  </a:txBody>
                  <a:tcPr marL="0" marR="0" marT="0" marB="0"/>
                </a:tc>
                <a:tc>
                  <a:txBody>
                    <a:bodyPr/>
                    <a:lstStyle/>
                    <a:p>
                      <a:pPr marL="342900" lvl="0" indent="-342900">
                        <a:spcAft>
                          <a:spcPts val="0"/>
                        </a:spcAft>
                        <a:buFont typeface="Wingdings" panose="05000000000000000000" pitchFamily="2" charset="2"/>
                        <a:buChar char=""/>
                      </a:pPr>
                      <a:r>
                        <a:rPr lang="tr-TR" sz="900" kern="150" dirty="0" smtClean="0">
                          <a:effectLst/>
                        </a:rPr>
                        <a:t>Kamu </a:t>
                      </a:r>
                      <a:r>
                        <a:rPr lang="tr-TR" sz="900" kern="150" dirty="0">
                          <a:effectLst/>
                        </a:rPr>
                        <a:t>Kurum ve </a:t>
                      </a:r>
                      <a:r>
                        <a:rPr lang="tr-TR" sz="900" kern="150" dirty="0" smtClean="0">
                          <a:effectLst/>
                        </a:rPr>
                        <a:t>Kuruluşları</a:t>
                      </a:r>
                      <a:endParaRPr lang="tr-TR" sz="900" kern="150" dirty="0">
                        <a:effectLst/>
                        <a:latin typeface="Times New Roman" panose="02020603050405020304" pitchFamily="18" charset="0"/>
                        <a:ea typeface="Times New Roman" panose="02020603050405020304" pitchFamily="18" charset="0"/>
                        <a:cs typeface="Mangal"/>
                      </a:endParaRPr>
                    </a:p>
                  </a:txBody>
                  <a:tcPr marL="0" marR="0" marT="0" marB="0"/>
                </a:tc>
                <a:tc>
                  <a:txBody>
                    <a:bodyPr/>
                    <a:lstStyle/>
                    <a:p>
                      <a:pPr algn="ctr">
                        <a:spcAft>
                          <a:spcPts val="0"/>
                        </a:spcAft>
                      </a:pPr>
                      <a:r>
                        <a:rPr lang="tr-TR" sz="900" kern="150">
                          <a:effectLst/>
                        </a:rPr>
                        <a:t>1 Haziran 2020</a:t>
                      </a:r>
                      <a:endParaRPr lang="tr-TR" sz="900" kern="150">
                        <a:effectLst/>
                        <a:latin typeface="Times New Roman" panose="02020603050405020304" pitchFamily="18" charset="0"/>
                        <a:ea typeface="SimSun" panose="02010600030101010101" pitchFamily="2" charset="-122"/>
                        <a:cs typeface="Mangal"/>
                      </a:endParaRPr>
                    </a:p>
                  </a:txBody>
                  <a:tcPr marL="0" marR="0" marT="0" marB="0"/>
                </a:tc>
                <a:extLst>
                  <a:ext uri="{0D108BD9-81ED-4DB2-BD59-A6C34878D82A}">
                    <a16:rowId xmlns:a16="http://schemas.microsoft.com/office/drawing/2014/main" val="3911369418"/>
                  </a:ext>
                </a:extLst>
              </a:tr>
              <a:tr h="1526758">
                <a:tc>
                  <a:txBody>
                    <a:bodyPr/>
                    <a:lstStyle/>
                    <a:p>
                      <a:pPr marL="457200">
                        <a:spcAft>
                          <a:spcPts val="0"/>
                        </a:spcAft>
                      </a:pPr>
                      <a:r>
                        <a:rPr lang="tr-TR" sz="900" kern="150" dirty="0">
                          <a:solidFill>
                            <a:schemeClr val="dk1"/>
                          </a:solidFill>
                          <a:effectLst/>
                          <a:latin typeface="+mn-lt"/>
                          <a:ea typeface="+mn-ea"/>
                          <a:cs typeface="+mn-cs"/>
                        </a:rPr>
                        <a:t>2.GRUP</a:t>
                      </a:r>
                    </a:p>
                  </a:txBody>
                  <a:tcPr marL="0" marR="0" marT="0" marB="0"/>
                </a:tc>
                <a:tc>
                  <a:txBody>
                    <a:bodyPr/>
                    <a:lstStyle/>
                    <a:p>
                      <a:pPr marL="342900" lvl="0" indent="-342900">
                        <a:spcAft>
                          <a:spcPts val="0"/>
                        </a:spcAft>
                        <a:buFont typeface="Wingdings" panose="05000000000000000000" pitchFamily="2" charset="2"/>
                        <a:buChar char=""/>
                      </a:pPr>
                      <a:r>
                        <a:rPr lang="tr-TR" sz="900" kern="150" dirty="0">
                          <a:effectLst/>
                        </a:rPr>
                        <a:t>Organize Sanayi Bölgeleri </a:t>
                      </a:r>
                    </a:p>
                    <a:p>
                      <a:pPr marL="342900" lvl="0" indent="-342900">
                        <a:spcAft>
                          <a:spcPts val="0"/>
                        </a:spcAft>
                        <a:buFont typeface="Wingdings" panose="05000000000000000000" pitchFamily="2" charset="2"/>
                        <a:buChar char=""/>
                      </a:pPr>
                      <a:r>
                        <a:rPr lang="tr-TR" sz="900" kern="150" dirty="0">
                          <a:effectLst/>
                        </a:rPr>
                        <a:t>Havalimanları</a:t>
                      </a:r>
                    </a:p>
                    <a:p>
                      <a:pPr marL="342900" lvl="0" indent="-342900">
                        <a:spcAft>
                          <a:spcPts val="0"/>
                        </a:spcAft>
                        <a:buFont typeface="Wingdings" panose="05000000000000000000" pitchFamily="2" charset="2"/>
                        <a:buChar char=""/>
                      </a:pPr>
                      <a:r>
                        <a:rPr lang="tr-TR" sz="900" kern="150" dirty="0">
                          <a:effectLst/>
                        </a:rPr>
                        <a:t>Yat Limanı ve Gemi Limanı</a:t>
                      </a:r>
                    </a:p>
                    <a:p>
                      <a:pPr marL="342900" lvl="0" indent="-342900">
                        <a:spcAft>
                          <a:spcPts val="0"/>
                        </a:spcAft>
                        <a:buFont typeface="Wingdings" panose="05000000000000000000" pitchFamily="2" charset="2"/>
                        <a:buChar char=""/>
                      </a:pPr>
                      <a:r>
                        <a:rPr lang="tr-TR" sz="900" kern="150" dirty="0">
                          <a:effectLst/>
                        </a:rPr>
                        <a:t>İş merkezi ve Ticari Plazalar</a:t>
                      </a:r>
                    </a:p>
                    <a:p>
                      <a:pPr marL="450215">
                        <a:spcAft>
                          <a:spcPts val="0"/>
                        </a:spcAft>
                      </a:pPr>
                      <a:r>
                        <a:rPr lang="tr-TR" sz="900" kern="150" dirty="0">
                          <a:effectLst/>
                        </a:rPr>
                        <a:t>100 ve üzeri ofis/büro kapasiteli</a:t>
                      </a:r>
                    </a:p>
                    <a:p>
                      <a:pPr marL="342900" lvl="0" indent="-342900">
                        <a:spcAft>
                          <a:spcPts val="0"/>
                        </a:spcAft>
                        <a:buFont typeface="Wingdings" panose="05000000000000000000" pitchFamily="2" charset="2"/>
                        <a:buChar char=""/>
                      </a:pPr>
                      <a:r>
                        <a:rPr lang="tr-TR" sz="900" kern="150" dirty="0">
                          <a:effectLst/>
                        </a:rPr>
                        <a:t>Alışveriş Merkezleri </a:t>
                      </a:r>
                    </a:p>
                    <a:p>
                      <a:pPr marL="450215">
                        <a:spcAft>
                          <a:spcPts val="0"/>
                        </a:spcAft>
                      </a:pPr>
                      <a:r>
                        <a:rPr lang="tr-TR" sz="900" kern="150" dirty="0">
                          <a:effectLst/>
                        </a:rPr>
                        <a:t>5000 metrekare ve üzeri</a:t>
                      </a:r>
                    </a:p>
                    <a:p>
                      <a:pPr marL="342900" lvl="0" indent="-342900">
                        <a:spcAft>
                          <a:spcPts val="0"/>
                        </a:spcAft>
                        <a:buFont typeface="Wingdings" panose="05000000000000000000" pitchFamily="2" charset="2"/>
                        <a:buChar char=""/>
                      </a:pPr>
                      <a:r>
                        <a:rPr lang="tr-TR" sz="900" kern="150" dirty="0">
                          <a:effectLst/>
                        </a:rPr>
                        <a:t>ÇED Yönetmeliği’nin Ek-1 Listesindeki Sanayi Tesisleri</a:t>
                      </a:r>
                    </a:p>
                    <a:p>
                      <a:pPr marL="342900" lvl="0" indent="-342900">
                        <a:spcAft>
                          <a:spcPts val="0"/>
                        </a:spcAft>
                        <a:buFont typeface="Wingdings" panose="05000000000000000000" pitchFamily="2" charset="2"/>
                        <a:buChar char=""/>
                      </a:pPr>
                      <a:r>
                        <a:rPr lang="tr-TR" sz="900" kern="150" dirty="0">
                          <a:effectLst/>
                        </a:rPr>
                        <a:t>Eğitim Kurumları ve Yurtlar</a:t>
                      </a:r>
                    </a:p>
                    <a:p>
                      <a:pPr marL="450215">
                        <a:spcAft>
                          <a:spcPts val="0"/>
                        </a:spcAft>
                      </a:pPr>
                      <a:r>
                        <a:rPr lang="tr-TR" sz="900" kern="150" dirty="0">
                          <a:effectLst/>
                        </a:rPr>
                        <a:t>250 ve fazla öğrencisi bulunanlar</a:t>
                      </a:r>
                    </a:p>
                    <a:p>
                      <a:pPr marL="342900" lvl="0" indent="-342900">
                        <a:spcAft>
                          <a:spcPts val="0"/>
                        </a:spcAft>
                        <a:buFont typeface="Wingdings" panose="05000000000000000000" pitchFamily="2" charset="2"/>
                        <a:buChar char=""/>
                      </a:pPr>
                      <a:r>
                        <a:rPr lang="tr-TR" sz="900" kern="150" dirty="0">
                          <a:effectLst/>
                        </a:rPr>
                        <a:t>Turizm İşletmeleri</a:t>
                      </a:r>
                    </a:p>
                    <a:p>
                      <a:pPr marL="450215">
                        <a:spcAft>
                          <a:spcPts val="0"/>
                        </a:spcAft>
                      </a:pPr>
                      <a:r>
                        <a:rPr lang="tr-TR" sz="900" kern="150" dirty="0">
                          <a:effectLst/>
                        </a:rPr>
                        <a:t>100 oda ve üstü konaklama kapasiteli </a:t>
                      </a:r>
                    </a:p>
                    <a:p>
                      <a:pPr marL="342900" lvl="0" indent="-342900">
                        <a:spcAft>
                          <a:spcPts val="0"/>
                        </a:spcAft>
                        <a:buFont typeface="Wingdings" panose="05000000000000000000" pitchFamily="2" charset="2"/>
                        <a:buChar char=""/>
                      </a:pPr>
                      <a:r>
                        <a:rPr lang="tr-TR" sz="900" kern="150" dirty="0">
                          <a:effectLst/>
                        </a:rPr>
                        <a:t>Sağlık Kuruluşları</a:t>
                      </a:r>
                    </a:p>
                    <a:p>
                      <a:pPr marL="450215">
                        <a:spcAft>
                          <a:spcPts val="0"/>
                        </a:spcAft>
                      </a:pPr>
                      <a:r>
                        <a:rPr lang="tr-TR" sz="900" kern="150" dirty="0">
                          <a:effectLst/>
                        </a:rPr>
                        <a:t>100 yatak ve üzeri kapasiteli</a:t>
                      </a:r>
                    </a:p>
                    <a:p>
                      <a:pPr marL="342900" lvl="0" indent="-342900">
                        <a:spcAft>
                          <a:spcPts val="0"/>
                        </a:spcAft>
                        <a:buFont typeface="Wingdings" panose="05000000000000000000" pitchFamily="2" charset="2"/>
                        <a:buChar char=""/>
                      </a:pPr>
                      <a:r>
                        <a:rPr lang="tr-TR" sz="900" kern="150" dirty="0">
                          <a:effectLst/>
                        </a:rPr>
                        <a:t>Akaryakıt istasyonları  </a:t>
                      </a:r>
                    </a:p>
                    <a:p>
                      <a:pPr marL="450215">
                        <a:spcAft>
                          <a:spcPts val="0"/>
                        </a:spcAft>
                      </a:pPr>
                      <a:r>
                        <a:rPr lang="tr-TR" sz="900" kern="150" dirty="0">
                          <a:effectLst/>
                        </a:rPr>
                        <a:t>50 m</a:t>
                      </a:r>
                      <a:r>
                        <a:rPr lang="tr-TR" sz="900" kern="150" baseline="30000" dirty="0">
                          <a:effectLst/>
                        </a:rPr>
                        <a:t>3</a:t>
                      </a:r>
                      <a:r>
                        <a:rPr lang="tr-TR" sz="900" kern="150" dirty="0">
                          <a:effectLst/>
                        </a:rPr>
                        <a:t> ve üzeri akaryakıt tank kapasitesine sahip olanlar</a:t>
                      </a:r>
                      <a:endParaRPr lang="tr-TR" sz="900" kern="150" dirty="0">
                        <a:effectLst/>
                        <a:latin typeface="Times New Roman" panose="02020603050405020304" pitchFamily="18" charset="0"/>
                        <a:ea typeface="SimSun" panose="02010600030101010101" pitchFamily="2" charset="-122"/>
                        <a:cs typeface="Mangal"/>
                      </a:endParaRPr>
                    </a:p>
                  </a:txBody>
                  <a:tcPr marL="0" marR="0" marT="0" marB="0"/>
                </a:tc>
                <a:tc>
                  <a:txBody>
                    <a:bodyPr/>
                    <a:lstStyle/>
                    <a:p>
                      <a:pPr algn="ctr">
                        <a:spcAft>
                          <a:spcPts val="0"/>
                        </a:spcAft>
                      </a:pPr>
                      <a:r>
                        <a:rPr lang="tr-TR" sz="900" kern="150" dirty="0">
                          <a:effectLst/>
                        </a:rPr>
                        <a:t>31 Aralık 2020</a:t>
                      </a:r>
                      <a:endParaRPr lang="tr-TR" sz="900" kern="150" dirty="0">
                        <a:effectLst/>
                        <a:latin typeface="Times New Roman" panose="02020603050405020304" pitchFamily="18" charset="0"/>
                        <a:ea typeface="SimSun" panose="02010600030101010101" pitchFamily="2" charset="-122"/>
                        <a:cs typeface="Mangal"/>
                      </a:endParaRPr>
                    </a:p>
                  </a:txBody>
                  <a:tcPr marL="0" marR="0" marT="0" marB="0"/>
                </a:tc>
                <a:extLst>
                  <a:ext uri="{0D108BD9-81ED-4DB2-BD59-A6C34878D82A}">
                    <a16:rowId xmlns:a16="http://schemas.microsoft.com/office/drawing/2014/main" val="3655216341"/>
                  </a:ext>
                </a:extLst>
              </a:tr>
              <a:tr h="1330742">
                <a:tc>
                  <a:txBody>
                    <a:bodyPr/>
                    <a:lstStyle/>
                    <a:p>
                      <a:pPr algn="r" fontAlgn="auto">
                        <a:lnSpc>
                          <a:spcPct val="107000"/>
                        </a:lnSpc>
                        <a:spcAft>
                          <a:spcPts val="0"/>
                        </a:spcAft>
                      </a:pPr>
                      <a:r>
                        <a:rPr lang="tr-TR" sz="900" kern="150" dirty="0">
                          <a:effectLst/>
                        </a:rPr>
                        <a:t>3.GRUP</a:t>
                      </a:r>
                      <a:endParaRPr lang="tr-TR" sz="900" kern="150" dirty="0">
                        <a:effectLst/>
                        <a:latin typeface="Times New Roman" panose="02020603050405020304" pitchFamily="18" charset="0"/>
                        <a:ea typeface="SimSun" panose="02010600030101010101" pitchFamily="2" charset="-122"/>
                        <a:cs typeface="Mangal"/>
                      </a:endParaRPr>
                    </a:p>
                  </a:txBody>
                  <a:tcPr marL="0" marR="0" marT="0" marB="0"/>
                </a:tc>
                <a:tc>
                  <a:txBody>
                    <a:bodyPr/>
                    <a:lstStyle/>
                    <a:p>
                      <a:pPr marL="342900" lvl="0" indent="-342900">
                        <a:spcAft>
                          <a:spcPts val="0"/>
                        </a:spcAft>
                        <a:buFont typeface="Wingdings" panose="05000000000000000000" pitchFamily="2" charset="2"/>
                        <a:buChar char=""/>
                      </a:pPr>
                      <a:r>
                        <a:rPr lang="tr-TR" sz="900" kern="150" dirty="0">
                          <a:effectLst/>
                        </a:rPr>
                        <a:t>Alışveriş Merkezleri </a:t>
                      </a:r>
                    </a:p>
                    <a:p>
                      <a:pPr marL="450215">
                        <a:spcAft>
                          <a:spcPts val="0"/>
                        </a:spcAft>
                      </a:pPr>
                      <a:r>
                        <a:rPr lang="tr-TR" sz="900" kern="150" dirty="0">
                          <a:effectLst/>
                        </a:rPr>
                        <a:t>1000-4999 metrekare</a:t>
                      </a:r>
                    </a:p>
                    <a:p>
                      <a:pPr marL="342900" lvl="0" indent="-342900">
                        <a:spcAft>
                          <a:spcPts val="0"/>
                        </a:spcAft>
                        <a:buFont typeface="Wingdings" panose="05000000000000000000" pitchFamily="2" charset="2"/>
                        <a:buChar char=""/>
                      </a:pPr>
                      <a:r>
                        <a:rPr lang="tr-TR" sz="900" kern="150" dirty="0">
                          <a:effectLst/>
                        </a:rPr>
                        <a:t>İş Merkezi ve Ticari Plazalar</a:t>
                      </a:r>
                    </a:p>
                    <a:p>
                      <a:pPr marL="450215">
                        <a:spcAft>
                          <a:spcPts val="0"/>
                        </a:spcAft>
                      </a:pPr>
                      <a:r>
                        <a:rPr lang="tr-TR" sz="900" kern="150" dirty="0">
                          <a:effectLst/>
                        </a:rPr>
                        <a:t>20-99 arası ofis/büro kapasiteli</a:t>
                      </a:r>
                    </a:p>
                    <a:p>
                      <a:pPr marL="342900" lvl="0" indent="-342900">
                        <a:spcAft>
                          <a:spcPts val="0"/>
                        </a:spcAft>
                        <a:buFont typeface="Wingdings" panose="05000000000000000000" pitchFamily="2" charset="2"/>
                        <a:buChar char=""/>
                      </a:pPr>
                      <a:r>
                        <a:rPr lang="tr-TR" sz="900" kern="150" dirty="0">
                          <a:effectLst/>
                        </a:rPr>
                        <a:t>Tren ve Otobüs Terminalleri</a:t>
                      </a:r>
                    </a:p>
                    <a:p>
                      <a:pPr marL="342900" lvl="0" indent="-342900" fontAlgn="auto">
                        <a:lnSpc>
                          <a:spcPct val="107000"/>
                        </a:lnSpc>
                        <a:spcAft>
                          <a:spcPts val="0"/>
                        </a:spcAft>
                        <a:buFont typeface="Wingdings" panose="05000000000000000000" pitchFamily="2" charset="2"/>
                        <a:buChar char=""/>
                      </a:pPr>
                      <a:r>
                        <a:rPr lang="tr-TR" sz="900" kern="150" dirty="0">
                          <a:effectLst/>
                        </a:rPr>
                        <a:t>ÇED Yönetmeliği Ek-2 Listesindeki Sanayi Tesisleri</a:t>
                      </a:r>
                    </a:p>
                    <a:p>
                      <a:pPr marL="342900" lvl="0" indent="-342900">
                        <a:spcAft>
                          <a:spcPts val="0"/>
                        </a:spcAft>
                        <a:buFont typeface="Wingdings" panose="05000000000000000000" pitchFamily="2" charset="2"/>
                        <a:buChar char=""/>
                      </a:pPr>
                      <a:r>
                        <a:rPr lang="tr-TR" sz="900" kern="150" dirty="0">
                          <a:effectLst/>
                        </a:rPr>
                        <a:t>Eğitim Kurumları ve Yurtlar</a:t>
                      </a:r>
                    </a:p>
                    <a:p>
                      <a:pPr marL="450215">
                        <a:spcAft>
                          <a:spcPts val="0"/>
                        </a:spcAft>
                      </a:pPr>
                      <a:r>
                        <a:rPr lang="tr-TR" sz="900" kern="150" dirty="0">
                          <a:effectLst/>
                        </a:rPr>
                        <a:t>50-249 arası öğrencisi bulunanlar</a:t>
                      </a:r>
                    </a:p>
                    <a:p>
                      <a:pPr marL="342900" lvl="0" indent="-342900">
                        <a:spcAft>
                          <a:spcPts val="0"/>
                        </a:spcAft>
                        <a:buFont typeface="Wingdings" panose="05000000000000000000" pitchFamily="2" charset="2"/>
                        <a:buChar char=""/>
                      </a:pPr>
                      <a:r>
                        <a:rPr lang="tr-TR" sz="900" kern="150" dirty="0">
                          <a:effectLst/>
                        </a:rPr>
                        <a:t>Turizm İşletmeleri</a:t>
                      </a:r>
                    </a:p>
                    <a:p>
                      <a:pPr marL="450215">
                        <a:spcAft>
                          <a:spcPts val="0"/>
                        </a:spcAft>
                      </a:pPr>
                      <a:r>
                        <a:rPr lang="tr-TR" sz="900" kern="150" dirty="0">
                          <a:effectLst/>
                        </a:rPr>
                        <a:t>50-99 arası oda konaklama kapasiteli </a:t>
                      </a:r>
                    </a:p>
                    <a:p>
                      <a:pPr marL="342900" lvl="0" indent="-342900">
                        <a:spcAft>
                          <a:spcPts val="0"/>
                        </a:spcAft>
                        <a:buFont typeface="Wingdings" panose="05000000000000000000" pitchFamily="2" charset="2"/>
                        <a:buChar char=""/>
                      </a:pPr>
                      <a:r>
                        <a:rPr lang="tr-TR" sz="900" kern="150" dirty="0">
                          <a:effectLst/>
                        </a:rPr>
                        <a:t>Sağlık Kuruluşları</a:t>
                      </a:r>
                    </a:p>
                    <a:p>
                      <a:pPr marL="450215">
                        <a:spcAft>
                          <a:spcPts val="0"/>
                        </a:spcAft>
                      </a:pPr>
                      <a:r>
                        <a:rPr lang="tr-TR" sz="900" kern="150" dirty="0">
                          <a:effectLst/>
                        </a:rPr>
                        <a:t>50-99 arası yatak kapasiteli</a:t>
                      </a:r>
                    </a:p>
                    <a:p>
                      <a:pPr marL="342900" lvl="0" indent="-342900">
                        <a:spcAft>
                          <a:spcPts val="0"/>
                        </a:spcAft>
                        <a:buFont typeface="Wingdings" panose="05000000000000000000" pitchFamily="2" charset="2"/>
                        <a:buChar char=""/>
                      </a:pPr>
                      <a:r>
                        <a:rPr lang="tr-TR" sz="900" kern="150" dirty="0">
                          <a:effectLst/>
                        </a:rPr>
                        <a:t>Akaryakıt istasyonları  </a:t>
                      </a:r>
                    </a:p>
                    <a:p>
                      <a:pPr marL="457200" fontAlgn="auto">
                        <a:lnSpc>
                          <a:spcPct val="107000"/>
                        </a:lnSpc>
                        <a:spcAft>
                          <a:spcPts val="0"/>
                        </a:spcAft>
                      </a:pPr>
                      <a:r>
                        <a:rPr lang="tr-TR" sz="900" kern="150" dirty="0">
                          <a:effectLst/>
                        </a:rPr>
                        <a:t>10-49 m</a:t>
                      </a:r>
                      <a:r>
                        <a:rPr lang="tr-TR" sz="900" kern="150" baseline="30000" dirty="0">
                          <a:effectLst/>
                        </a:rPr>
                        <a:t>3</a:t>
                      </a:r>
                      <a:r>
                        <a:rPr lang="tr-TR" sz="900" kern="150" dirty="0">
                          <a:effectLst/>
                        </a:rPr>
                        <a:t> arası akaryakıt tank kapasitesine sahip olanlar</a:t>
                      </a:r>
                      <a:endParaRPr lang="tr-TR" sz="900" kern="150" dirty="0">
                        <a:effectLst/>
                        <a:latin typeface="Times New Roman" panose="02020603050405020304" pitchFamily="18" charset="0"/>
                        <a:ea typeface="SimSun" panose="02010600030101010101" pitchFamily="2" charset="-122"/>
                        <a:cs typeface="Mangal"/>
                      </a:endParaRPr>
                    </a:p>
                  </a:txBody>
                  <a:tcPr marL="0" marR="0" marT="0" marB="0"/>
                </a:tc>
                <a:tc>
                  <a:txBody>
                    <a:bodyPr/>
                    <a:lstStyle/>
                    <a:p>
                      <a:pPr algn="ctr">
                        <a:spcAft>
                          <a:spcPts val="0"/>
                        </a:spcAft>
                      </a:pPr>
                      <a:r>
                        <a:rPr lang="tr-TR" sz="900" kern="150" dirty="0">
                          <a:effectLst/>
                        </a:rPr>
                        <a:t>31 Aralık 2021</a:t>
                      </a:r>
                      <a:endParaRPr lang="tr-TR" sz="900" kern="150" dirty="0">
                        <a:effectLst/>
                        <a:latin typeface="Times New Roman" panose="02020603050405020304" pitchFamily="18" charset="0"/>
                        <a:ea typeface="SimSun" panose="02010600030101010101" pitchFamily="2" charset="-122"/>
                        <a:cs typeface="Mangal"/>
                      </a:endParaRPr>
                    </a:p>
                  </a:txBody>
                  <a:tcPr marL="0" marR="0" marT="0" marB="0"/>
                </a:tc>
                <a:extLst>
                  <a:ext uri="{0D108BD9-81ED-4DB2-BD59-A6C34878D82A}">
                    <a16:rowId xmlns:a16="http://schemas.microsoft.com/office/drawing/2014/main" val="959227128"/>
                  </a:ext>
                </a:extLst>
              </a:tr>
              <a:tr h="555057">
                <a:tc>
                  <a:txBody>
                    <a:bodyPr/>
                    <a:lstStyle/>
                    <a:p>
                      <a:pPr algn="r" fontAlgn="auto">
                        <a:lnSpc>
                          <a:spcPct val="107000"/>
                        </a:lnSpc>
                        <a:spcAft>
                          <a:spcPts val="0"/>
                        </a:spcAft>
                      </a:pPr>
                      <a:r>
                        <a:rPr lang="tr-TR" sz="900" kern="150" dirty="0">
                          <a:effectLst/>
                        </a:rPr>
                        <a:t>4.GRUP</a:t>
                      </a:r>
                      <a:endParaRPr lang="tr-TR" sz="900" kern="150" dirty="0">
                        <a:effectLst/>
                        <a:latin typeface="Times New Roman" panose="02020603050405020304" pitchFamily="18" charset="0"/>
                        <a:ea typeface="SimSun" panose="02010600030101010101" pitchFamily="2" charset="-122"/>
                        <a:cs typeface="Mangal"/>
                      </a:endParaRPr>
                    </a:p>
                  </a:txBody>
                  <a:tcPr marL="0" marR="0" marT="0" marB="0"/>
                </a:tc>
                <a:tc>
                  <a:txBody>
                    <a:bodyPr/>
                    <a:lstStyle/>
                    <a:p>
                      <a:pPr marL="342900" lvl="0" indent="-342900">
                        <a:spcAft>
                          <a:spcPts val="0"/>
                        </a:spcAft>
                        <a:buFont typeface="Wingdings" panose="05000000000000000000" pitchFamily="2" charset="2"/>
                        <a:buChar char=""/>
                      </a:pPr>
                      <a:r>
                        <a:rPr lang="tr-TR" sz="900" kern="150">
                          <a:effectLst/>
                        </a:rPr>
                        <a:t>Eğitim Kurumları ve Yurtlar</a:t>
                      </a:r>
                    </a:p>
                    <a:p>
                      <a:pPr marL="450215">
                        <a:spcAft>
                          <a:spcPts val="0"/>
                        </a:spcAft>
                      </a:pPr>
                      <a:r>
                        <a:rPr lang="tr-TR" sz="900" kern="150">
                          <a:effectLst/>
                        </a:rPr>
                        <a:t>50’den az öğrencisi bulunanlar</a:t>
                      </a:r>
                    </a:p>
                    <a:p>
                      <a:pPr marL="342900" lvl="0" indent="-342900">
                        <a:spcAft>
                          <a:spcPts val="0"/>
                        </a:spcAft>
                        <a:buFont typeface="Wingdings" panose="05000000000000000000" pitchFamily="2" charset="2"/>
                        <a:buChar char=""/>
                      </a:pPr>
                      <a:r>
                        <a:rPr lang="tr-TR" sz="900" kern="150">
                          <a:effectLst/>
                        </a:rPr>
                        <a:t>Turizm İşletmeleri</a:t>
                      </a:r>
                    </a:p>
                    <a:p>
                      <a:pPr marL="450215">
                        <a:spcAft>
                          <a:spcPts val="0"/>
                        </a:spcAft>
                      </a:pPr>
                      <a:r>
                        <a:rPr lang="tr-TR" sz="900" kern="150">
                          <a:effectLst/>
                        </a:rPr>
                        <a:t>50’den az oda konaklama kapasiteli </a:t>
                      </a:r>
                    </a:p>
                    <a:p>
                      <a:pPr marL="342900" lvl="0" indent="-342900">
                        <a:spcAft>
                          <a:spcPts val="0"/>
                        </a:spcAft>
                        <a:buFont typeface="Wingdings" panose="05000000000000000000" pitchFamily="2" charset="2"/>
                        <a:buChar char=""/>
                      </a:pPr>
                      <a:r>
                        <a:rPr lang="tr-TR" sz="900" kern="150">
                          <a:effectLst/>
                        </a:rPr>
                        <a:t>Sağlık Kuruluşları</a:t>
                      </a:r>
                    </a:p>
                    <a:p>
                      <a:pPr marL="450215">
                        <a:spcAft>
                          <a:spcPts val="0"/>
                        </a:spcAft>
                      </a:pPr>
                      <a:r>
                        <a:rPr lang="tr-TR" sz="900" kern="150">
                          <a:effectLst/>
                        </a:rPr>
                        <a:t>50’den az yatak kapasiteli</a:t>
                      </a:r>
                      <a:endParaRPr lang="tr-TR" sz="900" kern="150">
                        <a:effectLst/>
                        <a:latin typeface="Times New Roman" panose="02020603050405020304" pitchFamily="18" charset="0"/>
                        <a:ea typeface="Times New Roman" panose="02020603050405020304" pitchFamily="18" charset="0"/>
                        <a:cs typeface="Mangal"/>
                      </a:endParaRPr>
                    </a:p>
                  </a:txBody>
                  <a:tcPr marL="0" marR="0" marT="0" marB="0"/>
                </a:tc>
                <a:tc>
                  <a:txBody>
                    <a:bodyPr/>
                    <a:lstStyle/>
                    <a:p>
                      <a:pPr algn="ctr">
                        <a:spcAft>
                          <a:spcPts val="0"/>
                        </a:spcAft>
                      </a:pPr>
                      <a:r>
                        <a:rPr lang="tr-TR" sz="900" kern="150" dirty="0">
                          <a:effectLst/>
                        </a:rPr>
                        <a:t>31 Aralık 2022</a:t>
                      </a:r>
                      <a:endParaRPr lang="tr-TR" sz="900" kern="150" dirty="0">
                        <a:effectLst/>
                        <a:latin typeface="Times New Roman" panose="02020603050405020304" pitchFamily="18" charset="0"/>
                        <a:ea typeface="SimSun" panose="02010600030101010101" pitchFamily="2" charset="-122"/>
                        <a:cs typeface="Mangal"/>
                      </a:endParaRPr>
                    </a:p>
                  </a:txBody>
                  <a:tcPr marL="0" marR="0" marT="0" marB="0"/>
                </a:tc>
                <a:extLst>
                  <a:ext uri="{0D108BD9-81ED-4DB2-BD59-A6C34878D82A}">
                    <a16:rowId xmlns:a16="http://schemas.microsoft.com/office/drawing/2014/main" val="69759855"/>
                  </a:ext>
                </a:extLst>
              </a:tr>
            </a:tbl>
          </a:graphicData>
        </a:graphic>
      </p:graphicFrame>
      <p:sp>
        <p:nvSpPr>
          <p:cNvPr id="2" name="Dikdörtgen 1"/>
          <p:cNvSpPr/>
          <p:nvPr/>
        </p:nvSpPr>
        <p:spPr>
          <a:xfrm>
            <a:off x="6886474" y="2488989"/>
            <a:ext cx="1168400" cy="1338828"/>
          </a:xfrm>
          <a:prstGeom prst="rect">
            <a:avLst/>
          </a:prstGeom>
        </p:spPr>
        <p:txBody>
          <a:bodyPr wrap="square">
            <a:spAutoFit/>
          </a:bodyPr>
          <a:lstStyle/>
          <a:p>
            <a:r>
              <a:rPr lang="tr-TR" sz="1050" dirty="0">
                <a:solidFill>
                  <a:schemeClr val="tx1">
                    <a:lumMod val="85000"/>
                    <a:lumOff val="15000"/>
                  </a:schemeClr>
                </a:solidFill>
                <a:effectLst>
                  <a:outerShdw blurRad="38100" dist="38100" dir="2700000" algn="tl">
                    <a:srgbClr val="000000">
                      <a:alpha val="43137"/>
                    </a:srgbClr>
                  </a:outerShdw>
                </a:effectLst>
              </a:rPr>
              <a:t>Ek-1/B </a:t>
            </a:r>
            <a:endParaRPr lang="tr-TR" sz="1050" dirty="0" smtClean="0">
              <a:solidFill>
                <a:schemeClr val="tx1">
                  <a:lumMod val="85000"/>
                  <a:lumOff val="15000"/>
                </a:schemeClr>
              </a:solidFill>
              <a:effectLst>
                <a:outerShdw blurRad="38100" dist="38100" dir="2700000" algn="tl">
                  <a:srgbClr val="000000">
                    <a:alpha val="43137"/>
                  </a:srgbClr>
                </a:outerShdw>
              </a:effectLst>
            </a:endParaRPr>
          </a:p>
          <a:p>
            <a:r>
              <a:rPr lang="tr-TR" sz="1050" dirty="0" smtClean="0">
                <a:solidFill>
                  <a:schemeClr val="tx1">
                    <a:lumMod val="85000"/>
                    <a:lumOff val="15000"/>
                  </a:schemeClr>
                </a:solidFill>
                <a:effectLst>
                  <a:outerShdw blurRad="38100" dist="38100" dir="2700000" algn="tl">
                    <a:srgbClr val="000000">
                      <a:alpha val="43137"/>
                    </a:srgbClr>
                  </a:outerShdw>
                </a:effectLst>
              </a:rPr>
              <a:t>Bina </a:t>
            </a:r>
            <a:r>
              <a:rPr lang="tr-TR" sz="1050" dirty="0">
                <a:solidFill>
                  <a:schemeClr val="tx1">
                    <a:lumMod val="85000"/>
                    <a:lumOff val="15000"/>
                  </a:schemeClr>
                </a:solidFill>
                <a:effectLst>
                  <a:outerShdw blurRad="38100" dist="38100" dir="2700000" algn="tl">
                    <a:srgbClr val="000000">
                      <a:alpha val="43137"/>
                    </a:srgbClr>
                  </a:outerShdw>
                </a:effectLst>
              </a:rPr>
              <a:t>ve Yerleşkeler </a:t>
            </a:r>
            <a:endParaRPr lang="tr-TR" sz="1050" dirty="0" smtClean="0">
              <a:solidFill>
                <a:schemeClr val="tx1">
                  <a:lumMod val="85000"/>
                  <a:lumOff val="15000"/>
                </a:schemeClr>
              </a:solidFill>
              <a:effectLst>
                <a:outerShdw blurRad="38100" dist="38100" dir="2700000" algn="tl">
                  <a:srgbClr val="000000">
                    <a:alpha val="43137"/>
                  </a:srgbClr>
                </a:outerShdw>
              </a:effectLst>
            </a:endParaRPr>
          </a:p>
          <a:p>
            <a:r>
              <a:rPr lang="tr-TR" sz="1050" dirty="0" smtClean="0">
                <a:solidFill>
                  <a:schemeClr val="tx1">
                    <a:lumMod val="85000"/>
                    <a:lumOff val="15000"/>
                  </a:schemeClr>
                </a:solidFill>
                <a:effectLst>
                  <a:outerShdw blurRad="38100" dist="38100" dir="2700000" algn="tl">
                    <a:srgbClr val="000000">
                      <a:alpha val="43137"/>
                    </a:srgbClr>
                  </a:outerShdw>
                </a:effectLst>
              </a:rPr>
              <a:t>İçin </a:t>
            </a:r>
          </a:p>
          <a:p>
            <a:r>
              <a:rPr lang="tr-TR" sz="1050" dirty="0" smtClean="0">
                <a:solidFill>
                  <a:schemeClr val="tx1">
                    <a:lumMod val="85000"/>
                    <a:lumOff val="15000"/>
                  </a:schemeClr>
                </a:solidFill>
                <a:effectLst>
                  <a:outerShdw blurRad="38100" dist="38100" dir="2700000" algn="tl">
                    <a:srgbClr val="000000">
                      <a:alpha val="43137"/>
                    </a:srgbClr>
                  </a:outerShdw>
                </a:effectLst>
              </a:rPr>
              <a:t>Uygulama </a:t>
            </a:r>
            <a:r>
              <a:rPr lang="tr-TR" sz="1050" dirty="0">
                <a:solidFill>
                  <a:schemeClr val="tx1">
                    <a:lumMod val="85000"/>
                    <a:lumOff val="15000"/>
                  </a:schemeClr>
                </a:solidFill>
                <a:effectLst>
                  <a:outerShdw blurRad="38100" dist="38100" dir="2700000" algn="tl">
                    <a:srgbClr val="000000">
                      <a:alpha val="43137"/>
                    </a:srgbClr>
                  </a:outerShdw>
                </a:effectLst>
              </a:rPr>
              <a:t>Takvimi</a:t>
            </a:r>
          </a:p>
          <a:p>
            <a:endParaRPr lang="tr-T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988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21</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8" y="2398774"/>
            <a:ext cx="6001200"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ATIK ÜRETİCİLERİNİN YÜKÜMLÜLÜKLERİ MADDE 11</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ATIK TOPLAMA, TAŞIMA VE İŞLEME TESİSLERİNİN YÜKÜMLÜLÜKLERİ MADDE 12</a:t>
            </a:r>
          </a:p>
          <a:p>
            <a:pPr marL="0" indent="0" algn="ctr">
              <a:buFont typeface="Arial" panose="020B0604020202020204" pitchFamily="34" charset="0"/>
              <a:buNone/>
            </a:pPr>
            <a:endParaRPr lang="tr-TR" sz="1200" dirty="0" smtClean="0">
              <a:effectLst>
                <a:outerShdw blurRad="38100" dist="38100" dir="2700000" algn="tl">
                  <a:srgbClr val="000000">
                    <a:alpha val="43137"/>
                  </a:srgbClr>
                </a:outerShdw>
              </a:effectLst>
            </a:endParaRPr>
          </a:p>
          <a:p>
            <a:pPr algn="just"/>
            <a:r>
              <a:rPr lang="tr-TR" sz="1200" dirty="0" smtClean="0"/>
              <a:t>Atık Üreticileri – Yönetmelikteki esaslara uymakla ve atıklarını vermekle</a:t>
            </a:r>
            <a:endParaRPr lang="tr-TR" sz="1200" dirty="0"/>
          </a:p>
          <a:p>
            <a:pPr algn="just"/>
            <a:r>
              <a:rPr lang="tr-TR" sz="1200" dirty="0"/>
              <a:t>Atık Toplama, Taşıma ve İşleme </a:t>
            </a:r>
            <a:r>
              <a:rPr lang="tr-TR" sz="1200" dirty="0" smtClean="0"/>
              <a:t>Tesisleri - </a:t>
            </a:r>
            <a:r>
              <a:rPr lang="tr-TR" sz="1200" dirty="0"/>
              <a:t>Yönetmelikteki esaslara uymakla ve </a:t>
            </a:r>
            <a:r>
              <a:rPr lang="tr-TR" sz="1200" dirty="0" smtClean="0"/>
              <a:t>atıkların </a:t>
            </a:r>
            <a:r>
              <a:rPr lang="tr-TR" sz="1200" dirty="0"/>
              <a:t>toplanması, taşınması ve işlenmesine yönelik maliyet analizi yapmakla ve hizmet tarifelerini ilgili tüm taraflarla paylaşarak </a:t>
            </a:r>
            <a:r>
              <a:rPr lang="tr-TR" sz="1200" dirty="0" smtClean="0"/>
              <a:t>duyurmakla,</a:t>
            </a:r>
          </a:p>
          <a:p>
            <a:pPr algn="just"/>
            <a:r>
              <a:rPr lang="tr-TR" sz="1200" dirty="0" smtClean="0"/>
              <a:t>yükümlüdürler.</a:t>
            </a:r>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pic>
        <p:nvPicPr>
          <p:cNvPr id="3" name="Resim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86681" y="4519429"/>
            <a:ext cx="655434" cy="655434"/>
          </a:xfrm>
          <a:prstGeom prst="rect">
            <a:avLst/>
          </a:prstGeom>
        </p:spPr>
      </p:pic>
      <p:sp>
        <p:nvSpPr>
          <p:cNvPr id="8" name="Dikdörtgen 7"/>
          <p:cNvSpPr/>
          <p:nvPr/>
        </p:nvSpPr>
        <p:spPr>
          <a:xfrm>
            <a:off x="4264442" y="5142205"/>
            <a:ext cx="455574" cy="153888"/>
          </a:xfrm>
          <a:prstGeom prst="rect">
            <a:avLst/>
          </a:prstGeom>
        </p:spPr>
        <p:txBody>
          <a:bodyPr wrap="none">
            <a:spAutoFit/>
          </a:bodyPr>
          <a:lstStyle/>
          <a:p>
            <a:pPr algn="just"/>
            <a:r>
              <a:rPr lang="tr-TR" sz="400" dirty="0">
                <a:solidFill>
                  <a:schemeClr val="tx1">
                    <a:lumMod val="85000"/>
                    <a:lumOff val="15000"/>
                  </a:schemeClr>
                </a:solidFill>
              </a:rPr>
              <a:t>flaticon.com</a:t>
            </a:r>
          </a:p>
        </p:txBody>
      </p:sp>
    </p:spTree>
    <p:extLst>
      <p:ext uri="{BB962C8B-B14F-4D97-AF65-F5344CB8AC3E}">
        <p14:creationId xmlns:p14="http://schemas.microsoft.com/office/powerpoint/2010/main" val="2853497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22</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7216725"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SIFIR ATIK YÖNETİM SİSTEMİNİN KURULMASI VE TOPLAMA SİSTEMİNE İLİŞKİN ESASLAR</a:t>
            </a:r>
          </a:p>
          <a:p>
            <a:pPr marL="0" indent="0" algn="ctr">
              <a:buFont typeface="Arial" panose="020B0604020202020204" pitchFamily="34" charset="0"/>
              <a:buNone/>
            </a:pPr>
            <a:endParaRPr lang="tr-TR" sz="1200" dirty="0" smtClean="0">
              <a:effectLst>
                <a:outerShdw blurRad="38100" dist="38100" dir="2700000" algn="tl">
                  <a:srgbClr val="000000">
                    <a:alpha val="43137"/>
                  </a:srgbClr>
                </a:outerShdw>
              </a:effectLst>
            </a:endParaRP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SIFIR ATIK YÖNETİM SİSTEMİNİN KURULMASI </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14</a:t>
            </a:r>
          </a:p>
          <a:p>
            <a:r>
              <a:rPr lang="tr-TR" sz="1200" dirty="0" smtClean="0"/>
              <a:t>Mahalli </a:t>
            </a:r>
            <a:r>
              <a:rPr lang="tr-TR" sz="1200" dirty="0"/>
              <a:t>idareler </a:t>
            </a:r>
            <a:r>
              <a:rPr lang="tr-TR" sz="1200" dirty="0" smtClean="0"/>
              <a:t>ek-1 </a:t>
            </a:r>
            <a:r>
              <a:rPr lang="tr-TR" sz="1200" dirty="0"/>
              <a:t>listede belirtilen uygulama takvimi doğrultusunda sıfır atık yönetim sistemine geçerler. </a:t>
            </a:r>
          </a:p>
          <a:p>
            <a:r>
              <a:rPr lang="tr-TR" sz="1200" dirty="0"/>
              <a:t>Mahalli İdareler ek-3/A kriterlerine göre</a:t>
            </a:r>
          </a:p>
          <a:p>
            <a:r>
              <a:rPr lang="tr-TR" sz="1200" dirty="0"/>
              <a:t>Bina ve Yerleşkeler ek-3/B kriterlerine göre</a:t>
            </a:r>
          </a:p>
          <a:p>
            <a:pPr marL="0" indent="0">
              <a:buNone/>
            </a:pPr>
            <a:r>
              <a:rPr lang="tr-TR" sz="1200" dirty="0" smtClean="0"/>
              <a:t>Sıfır Atık Yönetim sistemine geçerler.</a:t>
            </a:r>
          </a:p>
          <a:p>
            <a:pPr algn="just"/>
            <a:endParaRPr lang="tr-TR" sz="1200" dirty="0"/>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pic>
        <p:nvPicPr>
          <p:cNvPr id="3" name="Resim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6607" y="4822371"/>
            <a:ext cx="721500" cy="721500"/>
          </a:xfrm>
          <a:prstGeom prst="rect">
            <a:avLst/>
          </a:prstGeom>
        </p:spPr>
      </p:pic>
      <p:sp>
        <p:nvSpPr>
          <p:cNvPr id="8" name="Dikdörtgen 7"/>
          <p:cNvSpPr/>
          <p:nvPr/>
        </p:nvSpPr>
        <p:spPr>
          <a:xfrm>
            <a:off x="4711752" y="5524791"/>
            <a:ext cx="455574" cy="153888"/>
          </a:xfrm>
          <a:prstGeom prst="rect">
            <a:avLst/>
          </a:prstGeom>
        </p:spPr>
        <p:txBody>
          <a:bodyPr wrap="none">
            <a:spAutoFit/>
          </a:bodyPr>
          <a:lstStyle/>
          <a:p>
            <a:pPr algn="just"/>
            <a:r>
              <a:rPr lang="tr-TR" sz="400" dirty="0">
                <a:solidFill>
                  <a:schemeClr val="tx1">
                    <a:lumMod val="85000"/>
                    <a:lumOff val="15000"/>
                  </a:schemeClr>
                </a:solidFill>
              </a:rPr>
              <a:t>flaticon.com</a:t>
            </a:r>
          </a:p>
        </p:txBody>
      </p:sp>
    </p:spTree>
    <p:extLst>
      <p:ext uri="{BB962C8B-B14F-4D97-AF65-F5344CB8AC3E}">
        <p14:creationId xmlns:p14="http://schemas.microsoft.com/office/powerpoint/2010/main" val="13333842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23</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222615"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100" dirty="0" smtClean="0">
                <a:effectLst>
                  <a:outerShdw blurRad="38100" dist="38100" dir="2700000" algn="tl">
                    <a:srgbClr val="000000">
                      <a:alpha val="43137"/>
                    </a:srgbClr>
                  </a:outerShdw>
                </a:effectLst>
              </a:rPr>
              <a:t>EK-3 </a:t>
            </a:r>
            <a:r>
              <a:rPr lang="tr-TR" sz="1100" dirty="0">
                <a:effectLst>
                  <a:outerShdw blurRad="38100" dist="38100" dir="2700000" algn="tl">
                    <a:srgbClr val="000000">
                      <a:alpha val="43137"/>
                    </a:srgbClr>
                  </a:outerShdw>
                </a:effectLst>
              </a:rPr>
              <a:t>SIFIR ATIK YÖNETİM SİSTEMİNİN KURULMASI İÇİN </a:t>
            </a:r>
            <a:r>
              <a:rPr lang="tr-TR" sz="1100" dirty="0" smtClean="0">
                <a:effectLst>
                  <a:outerShdw blurRad="38100" dist="38100" dir="2700000" algn="tl">
                    <a:srgbClr val="000000">
                      <a:alpha val="43137"/>
                    </a:srgbClr>
                  </a:outerShdw>
                </a:effectLst>
              </a:rPr>
              <a:t>KRİTERLER</a:t>
            </a:r>
            <a:endParaRPr lang="tr-TR" sz="1100" dirty="0">
              <a:effectLst>
                <a:outerShdw blurRad="38100" dist="38100" dir="2700000" algn="tl">
                  <a:srgbClr val="000000">
                    <a:alpha val="43137"/>
                  </a:srgbClr>
                </a:outerShdw>
              </a:effectLst>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2" name="Dikdörtgen 1"/>
          <p:cNvSpPr/>
          <p:nvPr/>
        </p:nvSpPr>
        <p:spPr>
          <a:xfrm>
            <a:off x="781851" y="4137213"/>
            <a:ext cx="849913" cy="707886"/>
          </a:xfrm>
          <a:prstGeom prst="rect">
            <a:avLst/>
          </a:prstGeom>
        </p:spPr>
        <p:txBody>
          <a:bodyPr wrap="none">
            <a:spAutoFit/>
          </a:bodyPr>
          <a:lstStyle/>
          <a:p>
            <a:r>
              <a:rPr lang="tr-TR" sz="1000" dirty="0">
                <a:solidFill>
                  <a:schemeClr val="tx1">
                    <a:lumMod val="85000"/>
                    <a:lumOff val="15000"/>
                  </a:schemeClr>
                </a:solidFill>
                <a:effectLst>
                  <a:outerShdw blurRad="38100" dist="38100" dir="2700000" algn="tl">
                    <a:srgbClr val="000000">
                      <a:alpha val="43137"/>
                    </a:srgbClr>
                  </a:outerShdw>
                </a:effectLst>
              </a:rPr>
              <a:t>Ek-3/A </a:t>
            </a:r>
            <a:endParaRPr lang="tr-TR" sz="1000" dirty="0" smtClean="0">
              <a:solidFill>
                <a:schemeClr val="tx1">
                  <a:lumMod val="85000"/>
                  <a:lumOff val="15000"/>
                </a:schemeClr>
              </a:solidFill>
              <a:effectLst>
                <a:outerShdw blurRad="38100" dist="38100" dir="2700000" algn="tl">
                  <a:srgbClr val="000000">
                    <a:alpha val="43137"/>
                  </a:srgbClr>
                </a:outerShdw>
              </a:effectLst>
            </a:endParaRPr>
          </a:p>
          <a:p>
            <a:r>
              <a:rPr lang="tr-TR" sz="1000" dirty="0" smtClean="0">
                <a:solidFill>
                  <a:schemeClr val="tx1">
                    <a:lumMod val="85000"/>
                    <a:lumOff val="15000"/>
                  </a:schemeClr>
                </a:solidFill>
                <a:effectLst>
                  <a:outerShdw blurRad="38100" dist="38100" dir="2700000" algn="tl">
                    <a:srgbClr val="000000">
                      <a:alpha val="43137"/>
                    </a:srgbClr>
                  </a:outerShdw>
                </a:effectLst>
              </a:rPr>
              <a:t>Mahalli </a:t>
            </a:r>
          </a:p>
          <a:p>
            <a:r>
              <a:rPr lang="tr-TR" sz="1000" dirty="0" smtClean="0">
                <a:solidFill>
                  <a:schemeClr val="tx1">
                    <a:lumMod val="85000"/>
                    <a:lumOff val="15000"/>
                  </a:schemeClr>
                </a:solidFill>
                <a:effectLst>
                  <a:outerShdw blurRad="38100" dist="38100" dir="2700000" algn="tl">
                    <a:srgbClr val="000000">
                      <a:alpha val="43137"/>
                    </a:srgbClr>
                  </a:outerShdw>
                </a:effectLst>
              </a:rPr>
              <a:t>İdareler</a:t>
            </a:r>
          </a:p>
          <a:p>
            <a:r>
              <a:rPr lang="tr-TR" sz="1000" dirty="0" smtClean="0">
                <a:solidFill>
                  <a:schemeClr val="tx1">
                    <a:lumMod val="85000"/>
                    <a:lumOff val="15000"/>
                  </a:schemeClr>
                </a:solidFill>
                <a:effectLst>
                  <a:outerShdw blurRad="38100" dist="38100" dir="2700000" algn="tl">
                    <a:srgbClr val="000000">
                      <a:alpha val="43137"/>
                    </a:srgbClr>
                  </a:outerShdw>
                </a:effectLst>
              </a:rPr>
              <a:t>için </a:t>
            </a:r>
            <a:r>
              <a:rPr lang="tr-TR" sz="1000" dirty="0">
                <a:solidFill>
                  <a:schemeClr val="tx1">
                    <a:lumMod val="85000"/>
                    <a:lumOff val="15000"/>
                  </a:schemeClr>
                </a:solidFill>
                <a:effectLst>
                  <a:outerShdw blurRad="38100" dist="38100" dir="2700000" algn="tl">
                    <a:srgbClr val="000000">
                      <a:alpha val="43137"/>
                    </a:srgbClr>
                  </a:outerShdw>
                </a:effectLst>
              </a:rPr>
              <a:t>Kriterler</a:t>
            </a:r>
          </a:p>
        </p:txBody>
      </p:sp>
      <p:graphicFrame>
        <p:nvGraphicFramePr>
          <p:cNvPr id="3" name="Tablo 2"/>
          <p:cNvGraphicFramePr>
            <a:graphicFrameLocks noGrp="1"/>
          </p:cNvGraphicFramePr>
          <p:nvPr>
            <p:extLst>
              <p:ext uri="{D42A27DB-BD31-4B8C-83A1-F6EECF244321}">
                <p14:modId xmlns:p14="http://schemas.microsoft.com/office/powerpoint/2010/main" val="2910331156"/>
              </p:ext>
            </p:extLst>
          </p:nvPr>
        </p:nvGraphicFramePr>
        <p:xfrm>
          <a:off x="1601806" y="2687161"/>
          <a:ext cx="5797295" cy="3286997"/>
        </p:xfrm>
        <a:graphic>
          <a:graphicData uri="http://schemas.openxmlformats.org/drawingml/2006/table">
            <a:tbl>
              <a:tblPr firstRow="1" firstCol="1" bandRow="1">
                <a:tableStyleId>{5C22544A-7EE6-4342-B048-85BDC9FD1C3A}</a:tableStyleId>
              </a:tblPr>
              <a:tblGrid>
                <a:gridCol w="615951">
                  <a:extLst>
                    <a:ext uri="{9D8B030D-6E8A-4147-A177-3AD203B41FA5}">
                      <a16:colId xmlns:a16="http://schemas.microsoft.com/office/drawing/2014/main" val="2019963424"/>
                    </a:ext>
                  </a:extLst>
                </a:gridCol>
                <a:gridCol w="5181344">
                  <a:extLst>
                    <a:ext uri="{9D8B030D-6E8A-4147-A177-3AD203B41FA5}">
                      <a16:colId xmlns:a16="http://schemas.microsoft.com/office/drawing/2014/main" val="883073877"/>
                    </a:ext>
                  </a:extLst>
                </a:gridCol>
              </a:tblGrid>
              <a:tr h="345459">
                <a:tc>
                  <a:txBody>
                    <a:bodyPr/>
                    <a:lstStyle/>
                    <a:p>
                      <a:pPr algn="ctr">
                        <a:spcAft>
                          <a:spcPts val="0"/>
                        </a:spcAft>
                      </a:pPr>
                      <a:r>
                        <a:rPr lang="tr-TR" sz="900" kern="150" dirty="0">
                          <a:solidFill>
                            <a:schemeClr val="tx1"/>
                          </a:solidFill>
                          <a:effectLst/>
                        </a:rPr>
                        <a:t>1</a:t>
                      </a:r>
                      <a:endParaRPr lang="tr-TR" sz="900" kern="150" dirty="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tc>
                  <a:txBody>
                    <a:bodyPr/>
                    <a:lstStyle/>
                    <a:p>
                      <a:pPr algn="just">
                        <a:spcAft>
                          <a:spcPts val="0"/>
                        </a:spcAft>
                      </a:pPr>
                      <a:r>
                        <a:rPr lang="tr-TR" sz="900" kern="150" dirty="0">
                          <a:solidFill>
                            <a:schemeClr val="tx1"/>
                          </a:solidFill>
                          <a:effectLst/>
                        </a:rPr>
                        <a:t>Konutlardan kağıt, cam, metal ve plastik atıkların diğer atıklardan ayrı olacak şeklinde en az ikili olmak üzere toplanması veya toplattırılması </a:t>
                      </a:r>
                      <a:endParaRPr lang="tr-TR" sz="900" kern="150" dirty="0" smtClean="0">
                        <a:solidFill>
                          <a:schemeClr val="tx1"/>
                        </a:solidFill>
                        <a:effectLst/>
                      </a:endParaRPr>
                    </a:p>
                    <a:p>
                      <a:pPr algn="just">
                        <a:spcAft>
                          <a:spcPts val="0"/>
                        </a:spcAft>
                      </a:pPr>
                      <a:endParaRPr lang="tr-TR" sz="900" kern="150" dirty="0" smtClean="0">
                        <a:solidFill>
                          <a:schemeClr val="tx1"/>
                        </a:solidFill>
                        <a:effectLst/>
                      </a:endParaRPr>
                    </a:p>
                  </a:txBody>
                  <a:tcPr marL="33592" marR="33592" marT="0" marB="0" anchor="b"/>
                </a:tc>
                <a:extLst>
                  <a:ext uri="{0D108BD9-81ED-4DB2-BD59-A6C34878D82A}">
                    <a16:rowId xmlns:a16="http://schemas.microsoft.com/office/drawing/2014/main" val="1380502206"/>
                  </a:ext>
                </a:extLst>
              </a:tr>
              <a:tr h="421950">
                <a:tc>
                  <a:txBody>
                    <a:bodyPr/>
                    <a:lstStyle/>
                    <a:p>
                      <a:pPr algn="ctr">
                        <a:spcAft>
                          <a:spcPts val="0"/>
                        </a:spcAft>
                      </a:pPr>
                      <a:r>
                        <a:rPr lang="tr-TR" sz="900" kern="150">
                          <a:solidFill>
                            <a:schemeClr val="tx1"/>
                          </a:solidFill>
                          <a:effectLst/>
                        </a:rPr>
                        <a:t>2</a:t>
                      </a:r>
                      <a:endParaRPr lang="tr-TR" sz="900" kern="15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tc>
                  <a:txBody>
                    <a:bodyPr/>
                    <a:lstStyle/>
                    <a:p>
                      <a:pPr algn="just">
                        <a:spcAft>
                          <a:spcPts val="0"/>
                        </a:spcAft>
                      </a:pPr>
                      <a:r>
                        <a:rPr lang="tr-TR" sz="900" kern="150" dirty="0">
                          <a:solidFill>
                            <a:schemeClr val="tx1"/>
                          </a:solidFill>
                          <a:effectLst/>
                        </a:rPr>
                        <a:t>Cadde, sokak ve kamuya açık alanlara geri kazanılabilir atıklar ve diğer atıklar şeklinde en az ikili olmak üzere, atıkların ayrı biriktirilmesi için kolay ulaşılabilir yerlere yeterli sayı ve kapasitede biriktirme ekipmanının yerleştirilmesi </a:t>
                      </a:r>
                      <a:endParaRPr lang="tr-TR" sz="900" kern="150" dirty="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b"/>
                </a:tc>
                <a:extLst>
                  <a:ext uri="{0D108BD9-81ED-4DB2-BD59-A6C34878D82A}">
                    <a16:rowId xmlns:a16="http://schemas.microsoft.com/office/drawing/2014/main" val="3307807718"/>
                  </a:ext>
                </a:extLst>
              </a:tr>
              <a:tr h="281301">
                <a:tc>
                  <a:txBody>
                    <a:bodyPr/>
                    <a:lstStyle/>
                    <a:p>
                      <a:pPr algn="ctr">
                        <a:spcAft>
                          <a:spcPts val="0"/>
                        </a:spcAft>
                      </a:pPr>
                      <a:r>
                        <a:rPr lang="tr-TR" sz="900" kern="150">
                          <a:solidFill>
                            <a:schemeClr val="tx1"/>
                          </a:solidFill>
                          <a:effectLst/>
                        </a:rPr>
                        <a:t>3</a:t>
                      </a:r>
                      <a:endParaRPr lang="tr-TR" sz="900" kern="15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tc>
                  <a:txBody>
                    <a:bodyPr/>
                    <a:lstStyle/>
                    <a:p>
                      <a:pPr algn="just">
                        <a:spcAft>
                          <a:spcPts val="0"/>
                        </a:spcAft>
                      </a:pPr>
                      <a:r>
                        <a:rPr lang="tr-TR" sz="900" kern="150">
                          <a:solidFill>
                            <a:schemeClr val="tx1"/>
                          </a:solidFill>
                          <a:effectLst/>
                        </a:rPr>
                        <a:t>Cadde, sokak ve kamuya açık alanlara ihtiyaca göre atık cam kumbaraları yerleştirilmesi</a:t>
                      </a:r>
                      <a:endParaRPr lang="tr-TR" sz="900" kern="15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b"/>
                </a:tc>
                <a:extLst>
                  <a:ext uri="{0D108BD9-81ED-4DB2-BD59-A6C34878D82A}">
                    <a16:rowId xmlns:a16="http://schemas.microsoft.com/office/drawing/2014/main" val="2699295990"/>
                  </a:ext>
                </a:extLst>
              </a:tr>
              <a:tr h="421950">
                <a:tc>
                  <a:txBody>
                    <a:bodyPr/>
                    <a:lstStyle/>
                    <a:p>
                      <a:pPr algn="ctr">
                        <a:spcAft>
                          <a:spcPts val="0"/>
                        </a:spcAft>
                      </a:pPr>
                      <a:r>
                        <a:rPr lang="tr-TR" sz="900" kern="150">
                          <a:solidFill>
                            <a:schemeClr val="tx1"/>
                          </a:solidFill>
                          <a:effectLst/>
                        </a:rPr>
                        <a:t>4</a:t>
                      </a:r>
                      <a:endParaRPr lang="tr-TR" sz="900" kern="15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tc>
                  <a:txBody>
                    <a:bodyPr/>
                    <a:lstStyle/>
                    <a:p>
                      <a:pPr algn="just">
                        <a:spcAft>
                          <a:spcPts val="0"/>
                        </a:spcAft>
                        <a:tabLst>
                          <a:tab pos="630555" algn="l"/>
                        </a:tabLst>
                      </a:pPr>
                      <a:r>
                        <a:rPr lang="tr-TR" sz="900" kern="150" dirty="0">
                          <a:solidFill>
                            <a:schemeClr val="tx1"/>
                          </a:solidFill>
                          <a:effectLst/>
                        </a:rPr>
                        <a:t>Bakanlığın belirlemiş olduğu esaslara uygun şekilde 1. Sınıf Atık Getirme Merkezi/Merkezlerinin ve mobil atık getirme merkezi/merkezlerinin kurularak faaliyete başlamış olması</a:t>
                      </a:r>
                      <a:endParaRPr lang="tr-TR" sz="900" kern="150" dirty="0">
                        <a:solidFill>
                          <a:schemeClr val="tx1"/>
                        </a:solidFill>
                        <a:effectLst/>
                        <a:latin typeface="Times New Roman" panose="02020603050405020304" pitchFamily="18" charset="0"/>
                        <a:ea typeface="Times New Roman" panose="02020603050405020304" pitchFamily="18" charset="0"/>
                        <a:cs typeface="Mangal"/>
                      </a:endParaRPr>
                    </a:p>
                  </a:txBody>
                  <a:tcPr marL="33592" marR="33592" marT="0" marB="0" anchor="ctr"/>
                </a:tc>
                <a:extLst>
                  <a:ext uri="{0D108BD9-81ED-4DB2-BD59-A6C34878D82A}">
                    <a16:rowId xmlns:a16="http://schemas.microsoft.com/office/drawing/2014/main" val="1148254728"/>
                  </a:ext>
                </a:extLst>
              </a:tr>
              <a:tr h="281301">
                <a:tc>
                  <a:txBody>
                    <a:bodyPr/>
                    <a:lstStyle/>
                    <a:p>
                      <a:pPr algn="ctr">
                        <a:spcAft>
                          <a:spcPts val="0"/>
                        </a:spcAft>
                      </a:pPr>
                      <a:r>
                        <a:rPr lang="tr-TR" sz="900" kern="150">
                          <a:solidFill>
                            <a:schemeClr val="tx1"/>
                          </a:solidFill>
                          <a:effectLst/>
                        </a:rPr>
                        <a:t>5</a:t>
                      </a:r>
                      <a:endParaRPr lang="tr-TR" sz="900" kern="15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tc>
                  <a:txBody>
                    <a:bodyPr/>
                    <a:lstStyle/>
                    <a:p>
                      <a:pPr algn="just">
                        <a:spcAft>
                          <a:spcPts val="0"/>
                        </a:spcAft>
                      </a:pPr>
                      <a:r>
                        <a:rPr lang="tr-TR" sz="900" kern="150" dirty="0">
                          <a:solidFill>
                            <a:schemeClr val="tx1"/>
                          </a:solidFill>
                          <a:effectLst/>
                        </a:rPr>
                        <a:t>Atıkların toplanması amacıyla toplama programının belirlenmesi ve halkın bilgilendirilmesi, bu program çerçevesinde atıkların toplanması veya toplattırılması,</a:t>
                      </a:r>
                      <a:endParaRPr lang="tr-TR" sz="900" kern="150" dirty="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extLst>
                  <a:ext uri="{0D108BD9-81ED-4DB2-BD59-A6C34878D82A}">
                    <a16:rowId xmlns:a16="http://schemas.microsoft.com/office/drawing/2014/main" val="299799806"/>
                  </a:ext>
                </a:extLst>
              </a:tr>
              <a:tr h="421950">
                <a:tc>
                  <a:txBody>
                    <a:bodyPr/>
                    <a:lstStyle/>
                    <a:p>
                      <a:pPr algn="ctr">
                        <a:spcAft>
                          <a:spcPts val="0"/>
                        </a:spcAft>
                      </a:pPr>
                      <a:r>
                        <a:rPr lang="tr-TR" sz="900" kern="150">
                          <a:solidFill>
                            <a:schemeClr val="tx1"/>
                          </a:solidFill>
                          <a:effectLst/>
                        </a:rPr>
                        <a:t>6</a:t>
                      </a:r>
                      <a:endParaRPr lang="tr-TR" sz="900" kern="15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tc>
                  <a:txBody>
                    <a:bodyPr/>
                    <a:lstStyle/>
                    <a:p>
                      <a:pPr algn="just">
                        <a:spcAft>
                          <a:spcPts val="0"/>
                        </a:spcAft>
                      </a:pPr>
                      <a:r>
                        <a:rPr lang="tr-TR" sz="900" kern="150">
                          <a:solidFill>
                            <a:schemeClr val="tx1"/>
                          </a:solidFill>
                          <a:effectLst/>
                        </a:rPr>
                        <a:t>Toplama noktaları ve atık getirme merkezlerinde biriktirilebilecek atık pil, bitkisel atık yağ, atık elektrikli ve elektronik eşya gibi atıklar ile büyük hacimli atıkların buralara getirilmesine yönelik bilgilendirme ve yönlendirme yapılması</a:t>
                      </a:r>
                      <a:endParaRPr lang="tr-TR" sz="900" kern="15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extLst>
                  <a:ext uri="{0D108BD9-81ED-4DB2-BD59-A6C34878D82A}">
                    <a16:rowId xmlns:a16="http://schemas.microsoft.com/office/drawing/2014/main" val="3745400715"/>
                  </a:ext>
                </a:extLst>
              </a:tr>
              <a:tr h="281301">
                <a:tc>
                  <a:txBody>
                    <a:bodyPr/>
                    <a:lstStyle/>
                    <a:p>
                      <a:pPr algn="ctr">
                        <a:spcAft>
                          <a:spcPts val="0"/>
                        </a:spcAft>
                      </a:pPr>
                      <a:r>
                        <a:rPr lang="tr-TR" sz="900" kern="150">
                          <a:solidFill>
                            <a:schemeClr val="tx1"/>
                          </a:solidFill>
                          <a:effectLst/>
                        </a:rPr>
                        <a:t>7</a:t>
                      </a:r>
                      <a:endParaRPr lang="tr-TR" sz="900" kern="15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tc>
                  <a:txBody>
                    <a:bodyPr/>
                    <a:lstStyle/>
                    <a:p>
                      <a:pPr algn="just">
                        <a:spcAft>
                          <a:spcPts val="0"/>
                        </a:spcAft>
                      </a:pPr>
                      <a:r>
                        <a:rPr lang="tr-TR" sz="900" kern="150" dirty="0" err="1">
                          <a:solidFill>
                            <a:schemeClr val="tx1"/>
                          </a:solidFill>
                          <a:effectLst/>
                        </a:rPr>
                        <a:t>Biyobozunur</a:t>
                      </a:r>
                      <a:r>
                        <a:rPr lang="tr-TR" sz="900" kern="150" dirty="0">
                          <a:solidFill>
                            <a:schemeClr val="tx1"/>
                          </a:solidFill>
                          <a:effectLst/>
                        </a:rPr>
                        <a:t> atıkların ayrı toplanarak geri kazanımı konusunda gerekli çalışmaların yapılması (</a:t>
                      </a:r>
                      <a:r>
                        <a:rPr lang="tr-TR" sz="900" kern="150" dirty="0" err="1">
                          <a:solidFill>
                            <a:schemeClr val="tx1"/>
                          </a:solidFill>
                          <a:effectLst/>
                        </a:rPr>
                        <a:t>Kompost</a:t>
                      </a:r>
                      <a:r>
                        <a:rPr lang="tr-TR" sz="900" kern="150" dirty="0">
                          <a:solidFill>
                            <a:schemeClr val="tx1"/>
                          </a:solidFill>
                          <a:effectLst/>
                        </a:rPr>
                        <a:t>, </a:t>
                      </a:r>
                      <a:r>
                        <a:rPr lang="tr-TR" sz="900" kern="150" dirty="0" err="1">
                          <a:solidFill>
                            <a:schemeClr val="tx1"/>
                          </a:solidFill>
                          <a:effectLst/>
                        </a:rPr>
                        <a:t>biyometanizasyon</a:t>
                      </a:r>
                      <a:r>
                        <a:rPr lang="tr-TR" sz="900" kern="150" dirty="0">
                          <a:solidFill>
                            <a:schemeClr val="tx1"/>
                          </a:solidFill>
                          <a:effectLst/>
                        </a:rPr>
                        <a:t>, vb.)</a:t>
                      </a:r>
                      <a:endParaRPr lang="tr-TR" sz="900" kern="150" dirty="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extLst>
                  <a:ext uri="{0D108BD9-81ED-4DB2-BD59-A6C34878D82A}">
                    <a16:rowId xmlns:a16="http://schemas.microsoft.com/office/drawing/2014/main" val="1478330583"/>
                  </a:ext>
                </a:extLst>
              </a:tr>
              <a:tr h="281301">
                <a:tc>
                  <a:txBody>
                    <a:bodyPr/>
                    <a:lstStyle/>
                    <a:p>
                      <a:pPr algn="ctr">
                        <a:spcAft>
                          <a:spcPts val="0"/>
                        </a:spcAft>
                      </a:pPr>
                      <a:r>
                        <a:rPr lang="tr-TR" sz="900" kern="150">
                          <a:solidFill>
                            <a:schemeClr val="tx1"/>
                          </a:solidFill>
                          <a:effectLst/>
                        </a:rPr>
                        <a:t>8</a:t>
                      </a:r>
                      <a:endParaRPr lang="tr-TR" sz="900" kern="15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tc>
                  <a:txBody>
                    <a:bodyPr/>
                    <a:lstStyle/>
                    <a:p>
                      <a:pPr algn="just">
                        <a:spcAft>
                          <a:spcPts val="0"/>
                        </a:spcAft>
                      </a:pPr>
                      <a:r>
                        <a:rPr lang="tr-TR" sz="900" kern="150" dirty="0">
                          <a:solidFill>
                            <a:schemeClr val="tx1"/>
                          </a:solidFill>
                          <a:effectLst/>
                        </a:rPr>
                        <a:t>Sorumluluk alanında uygulanan sıfır atık yönetim sistemine ilişkin verilerin kayıt altına alınması</a:t>
                      </a:r>
                      <a:endParaRPr lang="tr-TR" sz="900" kern="150" dirty="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extLst>
                  <a:ext uri="{0D108BD9-81ED-4DB2-BD59-A6C34878D82A}">
                    <a16:rowId xmlns:a16="http://schemas.microsoft.com/office/drawing/2014/main" val="4262656981"/>
                  </a:ext>
                </a:extLst>
              </a:tr>
              <a:tr h="281301">
                <a:tc>
                  <a:txBody>
                    <a:bodyPr/>
                    <a:lstStyle/>
                    <a:p>
                      <a:pPr algn="ctr">
                        <a:spcAft>
                          <a:spcPts val="0"/>
                        </a:spcAft>
                      </a:pPr>
                      <a:r>
                        <a:rPr lang="tr-TR" sz="900" kern="150">
                          <a:solidFill>
                            <a:schemeClr val="tx1"/>
                          </a:solidFill>
                          <a:effectLst/>
                        </a:rPr>
                        <a:t>9</a:t>
                      </a:r>
                      <a:endParaRPr lang="tr-TR" sz="900" kern="15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tc>
                  <a:txBody>
                    <a:bodyPr/>
                    <a:lstStyle/>
                    <a:p>
                      <a:pPr algn="just">
                        <a:spcAft>
                          <a:spcPts val="0"/>
                        </a:spcAft>
                      </a:pPr>
                      <a:r>
                        <a:rPr lang="tr-TR" sz="900" kern="150" dirty="0">
                          <a:solidFill>
                            <a:schemeClr val="tx1"/>
                          </a:solidFill>
                          <a:effectLst/>
                        </a:rPr>
                        <a:t>Sıfır atık yönetim sisteminin uygulanması konusunda farkındalık ve bilinçlendirme çalışmalarının yapılması</a:t>
                      </a:r>
                      <a:endParaRPr lang="tr-TR" sz="900" kern="150" dirty="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extLst>
                  <a:ext uri="{0D108BD9-81ED-4DB2-BD59-A6C34878D82A}">
                    <a16:rowId xmlns:a16="http://schemas.microsoft.com/office/drawing/2014/main" val="1019970347"/>
                  </a:ext>
                </a:extLst>
              </a:tr>
              <a:tr h="203162">
                <a:tc>
                  <a:txBody>
                    <a:bodyPr/>
                    <a:lstStyle/>
                    <a:p>
                      <a:pPr algn="ctr">
                        <a:spcAft>
                          <a:spcPts val="0"/>
                        </a:spcAft>
                      </a:pPr>
                      <a:r>
                        <a:rPr lang="tr-TR" sz="900" kern="150">
                          <a:solidFill>
                            <a:schemeClr val="tx1"/>
                          </a:solidFill>
                          <a:effectLst/>
                        </a:rPr>
                        <a:t>10</a:t>
                      </a:r>
                      <a:endParaRPr lang="tr-TR" sz="900" kern="15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tc>
                  <a:txBody>
                    <a:bodyPr/>
                    <a:lstStyle/>
                    <a:p>
                      <a:pPr algn="just">
                        <a:spcAft>
                          <a:spcPts val="0"/>
                        </a:spcAft>
                      </a:pPr>
                      <a:r>
                        <a:rPr lang="tr-TR" sz="900" kern="150" dirty="0">
                          <a:solidFill>
                            <a:schemeClr val="tx1"/>
                          </a:solidFill>
                          <a:effectLst/>
                        </a:rPr>
                        <a:t>Entegre İl Sıfır Atık Yönetim Sistemi Planına uyulması</a:t>
                      </a:r>
                      <a:endParaRPr lang="tr-TR" sz="900" kern="150" dirty="0">
                        <a:solidFill>
                          <a:schemeClr val="tx1"/>
                        </a:solidFill>
                        <a:effectLst/>
                        <a:latin typeface="Times New Roman" panose="02020603050405020304" pitchFamily="18" charset="0"/>
                        <a:ea typeface="SimSun" panose="02010600030101010101" pitchFamily="2" charset="-122"/>
                        <a:cs typeface="Mangal"/>
                      </a:endParaRPr>
                    </a:p>
                  </a:txBody>
                  <a:tcPr marL="33592" marR="33592" marT="0" marB="0" anchor="ctr"/>
                </a:tc>
                <a:extLst>
                  <a:ext uri="{0D108BD9-81ED-4DB2-BD59-A6C34878D82A}">
                    <a16:rowId xmlns:a16="http://schemas.microsoft.com/office/drawing/2014/main" val="3437617685"/>
                  </a:ext>
                </a:extLst>
              </a:tr>
            </a:tbl>
          </a:graphicData>
        </a:graphic>
      </p:graphicFrame>
    </p:spTree>
    <p:extLst>
      <p:ext uri="{BB962C8B-B14F-4D97-AF65-F5344CB8AC3E}">
        <p14:creationId xmlns:p14="http://schemas.microsoft.com/office/powerpoint/2010/main" val="3756941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24</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222615"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100" dirty="0" smtClean="0">
                <a:effectLst>
                  <a:outerShdw blurRad="38100" dist="38100" dir="2700000" algn="tl">
                    <a:srgbClr val="000000">
                      <a:alpha val="43137"/>
                    </a:srgbClr>
                  </a:outerShdw>
                </a:effectLst>
              </a:rPr>
              <a:t>EK-3 </a:t>
            </a:r>
            <a:r>
              <a:rPr lang="tr-TR" sz="1100" dirty="0">
                <a:effectLst>
                  <a:outerShdw blurRad="38100" dist="38100" dir="2700000" algn="tl">
                    <a:srgbClr val="000000">
                      <a:alpha val="43137"/>
                    </a:srgbClr>
                  </a:outerShdw>
                </a:effectLst>
              </a:rPr>
              <a:t>SIFIR ATIK YÖNETİM SİSTEMİNİN KURULMASI İÇİN </a:t>
            </a:r>
            <a:r>
              <a:rPr lang="tr-TR" sz="1100" dirty="0" smtClean="0">
                <a:effectLst>
                  <a:outerShdw blurRad="38100" dist="38100" dir="2700000" algn="tl">
                    <a:srgbClr val="000000">
                      <a:alpha val="43137"/>
                    </a:srgbClr>
                  </a:outerShdw>
                </a:effectLst>
              </a:rPr>
              <a:t>KRİTERLER</a:t>
            </a:r>
            <a:endParaRPr lang="tr-TR" sz="1100" dirty="0">
              <a:effectLst>
                <a:outerShdw blurRad="38100" dist="38100" dir="2700000" algn="tl">
                  <a:srgbClr val="000000">
                    <a:alpha val="43137"/>
                  </a:srgbClr>
                </a:outerShdw>
              </a:effectLst>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2" name="Dikdörtgen 1"/>
          <p:cNvSpPr/>
          <p:nvPr/>
        </p:nvSpPr>
        <p:spPr>
          <a:xfrm>
            <a:off x="621107" y="3970123"/>
            <a:ext cx="1052245" cy="707886"/>
          </a:xfrm>
          <a:prstGeom prst="rect">
            <a:avLst/>
          </a:prstGeom>
        </p:spPr>
        <p:txBody>
          <a:bodyPr wrap="square">
            <a:spAutoFit/>
          </a:bodyPr>
          <a:lstStyle/>
          <a:p>
            <a:r>
              <a:rPr lang="tr-TR" sz="1000" dirty="0" smtClean="0">
                <a:solidFill>
                  <a:schemeClr val="tx1">
                    <a:lumMod val="85000"/>
                    <a:lumOff val="15000"/>
                  </a:schemeClr>
                </a:solidFill>
                <a:effectLst>
                  <a:outerShdw blurRad="38100" dist="38100" dir="2700000" algn="tl">
                    <a:srgbClr val="000000">
                      <a:alpha val="43137"/>
                    </a:srgbClr>
                  </a:outerShdw>
                </a:effectLst>
              </a:rPr>
              <a:t>Ek-3/B </a:t>
            </a:r>
          </a:p>
          <a:p>
            <a:r>
              <a:rPr lang="tr-TR" sz="1000" dirty="0" smtClean="0">
                <a:solidFill>
                  <a:schemeClr val="tx1">
                    <a:lumMod val="85000"/>
                    <a:lumOff val="15000"/>
                  </a:schemeClr>
                </a:solidFill>
                <a:effectLst>
                  <a:outerShdw blurRad="38100" dist="38100" dir="2700000" algn="tl">
                    <a:srgbClr val="000000">
                      <a:alpha val="43137"/>
                    </a:srgbClr>
                  </a:outerShdw>
                </a:effectLst>
              </a:rPr>
              <a:t>Bina ve </a:t>
            </a:r>
          </a:p>
          <a:p>
            <a:r>
              <a:rPr lang="tr-TR" sz="1000" dirty="0" smtClean="0">
                <a:solidFill>
                  <a:schemeClr val="tx1">
                    <a:lumMod val="85000"/>
                    <a:lumOff val="15000"/>
                  </a:schemeClr>
                </a:solidFill>
                <a:effectLst>
                  <a:outerShdw blurRad="38100" dist="38100" dir="2700000" algn="tl">
                    <a:srgbClr val="000000">
                      <a:alpha val="43137"/>
                    </a:srgbClr>
                  </a:outerShdw>
                </a:effectLst>
              </a:rPr>
              <a:t>Yerleşkeler</a:t>
            </a:r>
          </a:p>
          <a:p>
            <a:r>
              <a:rPr lang="tr-TR" sz="1000" dirty="0" smtClean="0">
                <a:solidFill>
                  <a:schemeClr val="tx1">
                    <a:lumMod val="85000"/>
                    <a:lumOff val="15000"/>
                  </a:schemeClr>
                </a:solidFill>
                <a:effectLst>
                  <a:outerShdw blurRad="38100" dist="38100" dir="2700000" algn="tl">
                    <a:srgbClr val="000000">
                      <a:alpha val="43137"/>
                    </a:srgbClr>
                  </a:outerShdw>
                </a:effectLst>
              </a:rPr>
              <a:t>için </a:t>
            </a:r>
            <a:r>
              <a:rPr lang="tr-TR" sz="1000" dirty="0">
                <a:solidFill>
                  <a:schemeClr val="tx1">
                    <a:lumMod val="85000"/>
                    <a:lumOff val="15000"/>
                  </a:schemeClr>
                </a:solidFill>
                <a:effectLst>
                  <a:outerShdw blurRad="38100" dist="38100" dir="2700000" algn="tl">
                    <a:srgbClr val="000000">
                      <a:alpha val="43137"/>
                    </a:srgbClr>
                  </a:outerShdw>
                </a:effectLst>
              </a:rPr>
              <a:t>Kriterler</a:t>
            </a:r>
          </a:p>
        </p:txBody>
      </p:sp>
      <p:graphicFrame>
        <p:nvGraphicFramePr>
          <p:cNvPr id="9" name="Tablo 8"/>
          <p:cNvGraphicFramePr>
            <a:graphicFrameLocks noGrp="1"/>
          </p:cNvGraphicFramePr>
          <p:nvPr>
            <p:extLst>
              <p:ext uri="{D42A27DB-BD31-4B8C-83A1-F6EECF244321}">
                <p14:modId xmlns:p14="http://schemas.microsoft.com/office/powerpoint/2010/main" val="1249918195"/>
              </p:ext>
            </p:extLst>
          </p:nvPr>
        </p:nvGraphicFramePr>
        <p:xfrm>
          <a:off x="1767958" y="2713926"/>
          <a:ext cx="5598394" cy="3260232"/>
        </p:xfrm>
        <a:graphic>
          <a:graphicData uri="http://schemas.openxmlformats.org/drawingml/2006/table">
            <a:tbl>
              <a:tblPr firstRow="1" firstCol="1" bandRow="1">
                <a:tableStyleId>{5C22544A-7EE6-4342-B048-85BDC9FD1C3A}</a:tableStyleId>
              </a:tblPr>
              <a:tblGrid>
                <a:gridCol w="594186">
                  <a:extLst>
                    <a:ext uri="{9D8B030D-6E8A-4147-A177-3AD203B41FA5}">
                      <a16:colId xmlns:a16="http://schemas.microsoft.com/office/drawing/2014/main" val="2728186210"/>
                    </a:ext>
                  </a:extLst>
                </a:gridCol>
                <a:gridCol w="5004208">
                  <a:extLst>
                    <a:ext uri="{9D8B030D-6E8A-4147-A177-3AD203B41FA5}">
                      <a16:colId xmlns:a16="http://schemas.microsoft.com/office/drawing/2014/main" val="3779680468"/>
                    </a:ext>
                  </a:extLst>
                </a:gridCol>
              </a:tblGrid>
              <a:tr h="344664">
                <a:tc>
                  <a:txBody>
                    <a:bodyPr/>
                    <a:lstStyle/>
                    <a:p>
                      <a:pPr algn="ctr">
                        <a:spcAft>
                          <a:spcPts val="0"/>
                        </a:spcAft>
                      </a:pPr>
                      <a:r>
                        <a:rPr lang="tr-TR" sz="1100" kern="150" dirty="0">
                          <a:solidFill>
                            <a:schemeClr val="tx1"/>
                          </a:solidFill>
                          <a:effectLst/>
                        </a:rPr>
                        <a:t>1</a:t>
                      </a:r>
                      <a:endParaRPr lang="tr-TR" sz="1100" kern="150" dirty="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tc>
                  <a:txBody>
                    <a:bodyPr/>
                    <a:lstStyle/>
                    <a:p>
                      <a:pPr algn="just">
                        <a:spcAft>
                          <a:spcPts val="0"/>
                        </a:spcAft>
                      </a:pPr>
                      <a:r>
                        <a:rPr lang="tr-TR" sz="1100" kern="150" dirty="0">
                          <a:solidFill>
                            <a:schemeClr val="tx1"/>
                          </a:solidFill>
                          <a:effectLst/>
                        </a:rPr>
                        <a:t>Oluşan kağıt, cam, metal ve plastik atıkların diğer atıklardan ayrı olarak biriktirilmesi. </a:t>
                      </a:r>
                      <a:endParaRPr lang="tr-TR" sz="1100" kern="150" dirty="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extLst>
                  <a:ext uri="{0D108BD9-81ED-4DB2-BD59-A6C34878D82A}">
                    <a16:rowId xmlns:a16="http://schemas.microsoft.com/office/drawing/2014/main" val="3066850236"/>
                  </a:ext>
                </a:extLst>
              </a:tr>
              <a:tr h="344664">
                <a:tc>
                  <a:txBody>
                    <a:bodyPr/>
                    <a:lstStyle/>
                    <a:p>
                      <a:pPr algn="ctr">
                        <a:spcAft>
                          <a:spcPts val="0"/>
                        </a:spcAft>
                      </a:pPr>
                      <a:r>
                        <a:rPr lang="tr-TR" sz="1100" kern="150">
                          <a:solidFill>
                            <a:schemeClr val="tx1"/>
                          </a:solidFill>
                          <a:effectLst/>
                        </a:rPr>
                        <a:t>2</a:t>
                      </a:r>
                      <a:endParaRPr lang="tr-TR" sz="1100" kern="15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tc>
                  <a:txBody>
                    <a:bodyPr/>
                    <a:lstStyle/>
                    <a:p>
                      <a:pPr algn="just">
                        <a:spcAft>
                          <a:spcPts val="0"/>
                        </a:spcAft>
                      </a:pPr>
                      <a:r>
                        <a:rPr lang="tr-TR" sz="1100" kern="150" dirty="0">
                          <a:solidFill>
                            <a:schemeClr val="tx1"/>
                          </a:solidFill>
                          <a:effectLst/>
                        </a:rPr>
                        <a:t>Oluşan atık pil, bitkisel atık yağ, atık elektrikli ve elektronik eşya ile diğer geri kazanılabilir atıkların ayrı olarak biriktirilmesi.</a:t>
                      </a:r>
                      <a:endParaRPr lang="tr-TR" sz="1100" kern="150" dirty="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extLst>
                  <a:ext uri="{0D108BD9-81ED-4DB2-BD59-A6C34878D82A}">
                    <a16:rowId xmlns:a16="http://schemas.microsoft.com/office/drawing/2014/main" val="1149626183"/>
                  </a:ext>
                </a:extLst>
              </a:tr>
              <a:tr h="344664">
                <a:tc>
                  <a:txBody>
                    <a:bodyPr/>
                    <a:lstStyle/>
                    <a:p>
                      <a:pPr algn="ctr">
                        <a:spcAft>
                          <a:spcPts val="0"/>
                        </a:spcAft>
                      </a:pPr>
                      <a:r>
                        <a:rPr lang="tr-TR" sz="1100" kern="150">
                          <a:solidFill>
                            <a:schemeClr val="tx1"/>
                          </a:solidFill>
                          <a:effectLst/>
                        </a:rPr>
                        <a:t>3</a:t>
                      </a:r>
                      <a:endParaRPr lang="tr-TR" sz="1100" kern="15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tc>
                  <a:txBody>
                    <a:bodyPr/>
                    <a:lstStyle/>
                    <a:p>
                      <a:pPr algn="just">
                        <a:spcAft>
                          <a:spcPts val="0"/>
                        </a:spcAft>
                      </a:pPr>
                      <a:r>
                        <a:rPr lang="tr-TR" sz="1100" kern="150">
                          <a:solidFill>
                            <a:schemeClr val="tx1"/>
                          </a:solidFill>
                          <a:effectLst/>
                        </a:rPr>
                        <a:t>1. ve 2. kriterlerde belirtilmeyen tehlikesiz ve tehlikeli özellik gösteren diğer atıklar ile tıbbi atıkların ilgili mevzuatına uygun olarak biriktirilmesi.</a:t>
                      </a:r>
                      <a:endParaRPr lang="tr-TR" sz="1100" kern="15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extLst>
                  <a:ext uri="{0D108BD9-81ED-4DB2-BD59-A6C34878D82A}">
                    <a16:rowId xmlns:a16="http://schemas.microsoft.com/office/drawing/2014/main" val="1229393755"/>
                  </a:ext>
                </a:extLst>
              </a:tr>
              <a:tr h="689328">
                <a:tc>
                  <a:txBody>
                    <a:bodyPr/>
                    <a:lstStyle/>
                    <a:p>
                      <a:pPr algn="ctr">
                        <a:spcAft>
                          <a:spcPts val="0"/>
                        </a:spcAft>
                      </a:pPr>
                      <a:r>
                        <a:rPr lang="tr-TR" sz="1100" kern="150">
                          <a:solidFill>
                            <a:schemeClr val="tx1"/>
                          </a:solidFill>
                          <a:effectLst/>
                        </a:rPr>
                        <a:t>4</a:t>
                      </a:r>
                      <a:endParaRPr lang="tr-TR" sz="1100" kern="15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tc>
                  <a:txBody>
                    <a:bodyPr/>
                    <a:lstStyle/>
                    <a:p>
                      <a:pPr algn="just">
                        <a:spcAft>
                          <a:spcPts val="0"/>
                        </a:spcAft>
                      </a:pPr>
                      <a:r>
                        <a:rPr lang="tr-TR" sz="1100" kern="150" dirty="0" err="1">
                          <a:solidFill>
                            <a:schemeClr val="tx1"/>
                          </a:solidFill>
                          <a:effectLst/>
                        </a:rPr>
                        <a:t>Biyobozunur</a:t>
                      </a:r>
                      <a:r>
                        <a:rPr lang="tr-TR" sz="1100" kern="150" dirty="0">
                          <a:solidFill>
                            <a:schemeClr val="tx1"/>
                          </a:solidFill>
                          <a:effectLst/>
                        </a:rPr>
                        <a:t> atıkların, yoğun oluşum gösterdikleri çay ocakları, kafeterya, yemekhane gibi noktalarda ayrı olarak biriktirilmesi; tercih edilmesi durumunda yerinde </a:t>
                      </a:r>
                      <a:r>
                        <a:rPr lang="tr-TR" sz="1100" kern="150" dirty="0" err="1">
                          <a:solidFill>
                            <a:schemeClr val="tx1"/>
                          </a:solidFill>
                          <a:effectLst/>
                        </a:rPr>
                        <a:t>kompost</a:t>
                      </a:r>
                      <a:r>
                        <a:rPr lang="tr-TR" sz="1100" kern="150" dirty="0">
                          <a:solidFill>
                            <a:schemeClr val="tx1"/>
                          </a:solidFill>
                          <a:effectLst/>
                        </a:rPr>
                        <a:t> elde edilmesi veya bu atıkların ilgili idarenin </a:t>
                      </a:r>
                      <a:r>
                        <a:rPr lang="tr-TR" sz="1100" kern="150" dirty="0" err="1">
                          <a:solidFill>
                            <a:schemeClr val="tx1"/>
                          </a:solidFill>
                          <a:effectLst/>
                        </a:rPr>
                        <a:t>kompost</a:t>
                      </a:r>
                      <a:r>
                        <a:rPr lang="tr-TR" sz="1100" kern="150" dirty="0">
                          <a:solidFill>
                            <a:schemeClr val="tx1"/>
                          </a:solidFill>
                          <a:effectLst/>
                        </a:rPr>
                        <a:t> veya </a:t>
                      </a:r>
                      <a:r>
                        <a:rPr lang="tr-TR" sz="1100" kern="150" dirty="0" err="1">
                          <a:solidFill>
                            <a:schemeClr val="tx1"/>
                          </a:solidFill>
                          <a:effectLst/>
                        </a:rPr>
                        <a:t>biyo-metanizasyon</a:t>
                      </a:r>
                      <a:r>
                        <a:rPr lang="tr-TR" sz="1100" kern="150" dirty="0">
                          <a:solidFill>
                            <a:schemeClr val="tx1"/>
                          </a:solidFill>
                          <a:effectLst/>
                        </a:rPr>
                        <a:t> tesisine gönderilmesi.</a:t>
                      </a:r>
                      <a:endParaRPr lang="tr-TR" sz="1100" kern="150" dirty="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extLst>
                  <a:ext uri="{0D108BD9-81ED-4DB2-BD59-A6C34878D82A}">
                    <a16:rowId xmlns:a16="http://schemas.microsoft.com/office/drawing/2014/main" val="3797757018"/>
                  </a:ext>
                </a:extLst>
              </a:tr>
              <a:tr h="344664">
                <a:tc>
                  <a:txBody>
                    <a:bodyPr/>
                    <a:lstStyle/>
                    <a:p>
                      <a:pPr algn="ctr">
                        <a:spcAft>
                          <a:spcPts val="0"/>
                        </a:spcAft>
                      </a:pPr>
                      <a:r>
                        <a:rPr lang="tr-TR" sz="1100" kern="150">
                          <a:solidFill>
                            <a:schemeClr val="tx1"/>
                          </a:solidFill>
                          <a:effectLst/>
                        </a:rPr>
                        <a:t>5</a:t>
                      </a:r>
                      <a:endParaRPr lang="tr-TR" sz="1100" kern="15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tc>
                  <a:txBody>
                    <a:bodyPr/>
                    <a:lstStyle/>
                    <a:p>
                      <a:pPr algn="just">
                        <a:spcAft>
                          <a:spcPts val="0"/>
                        </a:spcAft>
                      </a:pPr>
                      <a:r>
                        <a:rPr lang="tr-TR" sz="1100" kern="150">
                          <a:solidFill>
                            <a:schemeClr val="tx1"/>
                          </a:solidFill>
                          <a:effectLst/>
                        </a:rPr>
                        <a:t>Biriktirme ekipmanlarında renk kriterine uyulması, atığa özgü bilgilendirici işaret veya yazıların yer alması.</a:t>
                      </a:r>
                      <a:endParaRPr lang="tr-TR" sz="1100" kern="15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extLst>
                  <a:ext uri="{0D108BD9-81ED-4DB2-BD59-A6C34878D82A}">
                    <a16:rowId xmlns:a16="http://schemas.microsoft.com/office/drawing/2014/main" val="2837633763"/>
                  </a:ext>
                </a:extLst>
              </a:tr>
              <a:tr h="172332">
                <a:tc>
                  <a:txBody>
                    <a:bodyPr/>
                    <a:lstStyle/>
                    <a:p>
                      <a:pPr algn="ctr">
                        <a:spcAft>
                          <a:spcPts val="0"/>
                        </a:spcAft>
                      </a:pPr>
                      <a:r>
                        <a:rPr lang="tr-TR" sz="1100" kern="150">
                          <a:solidFill>
                            <a:schemeClr val="tx1"/>
                          </a:solidFill>
                          <a:effectLst/>
                        </a:rPr>
                        <a:t>6</a:t>
                      </a:r>
                      <a:endParaRPr lang="tr-TR" sz="1100" kern="15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tc>
                  <a:txBody>
                    <a:bodyPr/>
                    <a:lstStyle/>
                    <a:p>
                      <a:pPr algn="just">
                        <a:spcAft>
                          <a:spcPts val="0"/>
                        </a:spcAft>
                      </a:pPr>
                      <a:r>
                        <a:rPr lang="tr-TR" sz="1100" kern="150" dirty="0">
                          <a:solidFill>
                            <a:schemeClr val="tx1"/>
                          </a:solidFill>
                          <a:effectLst/>
                        </a:rPr>
                        <a:t>Tüm biriktirme ekipmanlarının doğru hacim, adet ve özellikte olması.</a:t>
                      </a:r>
                      <a:endParaRPr lang="tr-TR" sz="1100" kern="150" dirty="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extLst>
                  <a:ext uri="{0D108BD9-81ED-4DB2-BD59-A6C34878D82A}">
                    <a16:rowId xmlns:a16="http://schemas.microsoft.com/office/drawing/2014/main" val="2215062599"/>
                  </a:ext>
                </a:extLst>
              </a:tr>
              <a:tr h="344664">
                <a:tc>
                  <a:txBody>
                    <a:bodyPr/>
                    <a:lstStyle/>
                    <a:p>
                      <a:pPr algn="ctr">
                        <a:spcAft>
                          <a:spcPts val="0"/>
                        </a:spcAft>
                      </a:pPr>
                      <a:r>
                        <a:rPr lang="tr-TR" sz="1100" kern="150">
                          <a:solidFill>
                            <a:schemeClr val="tx1"/>
                          </a:solidFill>
                          <a:effectLst/>
                        </a:rPr>
                        <a:t>7</a:t>
                      </a:r>
                      <a:endParaRPr lang="tr-TR" sz="1100" kern="15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tc>
                  <a:txBody>
                    <a:bodyPr/>
                    <a:lstStyle/>
                    <a:p>
                      <a:pPr algn="just">
                        <a:spcAft>
                          <a:spcPts val="0"/>
                        </a:spcAft>
                      </a:pPr>
                      <a:r>
                        <a:rPr lang="tr-TR" sz="1100" kern="150" dirty="0">
                          <a:solidFill>
                            <a:schemeClr val="tx1"/>
                          </a:solidFill>
                          <a:effectLst/>
                        </a:rPr>
                        <a:t>Biriktirilen atıkların lisanslı atık işleme tesislerine veya ilgili idarenin toplama sistemine teslim edilmek üzere, oluşturulan geçici depolama alanında toplanması.</a:t>
                      </a:r>
                      <a:endParaRPr lang="tr-TR" sz="1100" kern="150" dirty="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extLst>
                  <a:ext uri="{0D108BD9-81ED-4DB2-BD59-A6C34878D82A}">
                    <a16:rowId xmlns:a16="http://schemas.microsoft.com/office/drawing/2014/main" val="1093349100"/>
                  </a:ext>
                </a:extLst>
              </a:tr>
              <a:tr h="172332">
                <a:tc>
                  <a:txBody>
                    <a:bodyPr/>
                    <a:lstStyle/>
                    <a:p>
                      <a:pPr algn="ctr">
                        <a:spcAft>
                          <a:spcPts val="0"/>
                        </a:spcAft>
                      </a:pPr>
                      <a:r>
                        <a:rPr lang="tr-TR" sz="1100" kern="150">
                          <a:solidFill>
                            <a:schemeClr val="tx1"/>
                          </a:solidFill>
                          <a:effectLst/>
                        </a:rPr>
                        <a:t>8</a:t>
                      </a:r>
                      <a:endParaRPr lang="tr-TR" sz="1100" kern="15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tc>
                  <a:txBody>
                    <a:bodyPr/>
                    <a:lstStyle/>
                    <a:p>
                      <a:pPr algn="just">
                        <a:spcAft>
                          <a:spcPts val="0"/>
                        </a:spcAft>
                      </a:pPr>
                      <a:r>
                        <a:rPr lang="tr-TR" sz="1100" kern="150" dirty="0">
                          <a:solidFill>
                            <a:schemeClr val="tx1"/>
                          </a:solidFill>
                          <a:effectLst/>
                        </a:rPr>
                        <a:t>Sıfır atık yönetim sistemine ilişkin gerekli bilgilendirme eğitimlerinin verilmesi.</a:t>
                      </a:r>
                      <a:endParaRPr lang="tr-TR" sz="1100" kern="150" dirty="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extLst>
                  <a:ext uri="{0D108BD9-81ED-4DB2-BD59-A6C34878D82A}">
                    <a16:rowId xmlns:a16="http://schemas.microsoft.com/office/drawing/2014/main" val="3116532681"/>
                  </a:ext>
                </a:extLst>
              </a:tr>
              <a:tr h="344664">
                <a:tc>
                  <a:txBody>
                    <a:bodyPr/>
                    <a:lstStyle/>
                    <a:p>
                      <a:pPr algn="ctr">
                        <a:spcAft>
                          <a:spcPts val="0"/>
                        </a:spcAft>
                      </a:pPr>
                      <a:r>
                        <a:rPr lang="tr-TR" sz="1100" kern="150">
                          <a:solidFill>
                            <a:schemeClr val="tx1"/>
                          </a:solidFill>
                          <a:effectLst/>
                        </a:rPr>
                        <a:t>9</a:t>
                      </a:r>
                      <a:endParaRPr lang="tr-TR" sz="1100" kern="15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tc>
                  <a:txBody>
                    <a:bodyPr/>
                    <a:lstStyle/>
                    <a:p>
                      <a:pPr algn="just">
                        <a:spcAft>
                          <a:spcPts val="0"/>
                        </a:spcAft>
                      </a:pPr>
                      <a:r>
                        <a:rPr lang="tr-TR" sz="1100" kern="150" dirty="0">
                          <a:solidFill>
                            <a:schemeClr val="tx1"/>
                          </a:solidFill>
                          <a:effectLst/>
                        </a:rPr>
                        <a:t>Çevre Kanunu ve bu Kanun kapsamında hazırlanan mevzuat doğrultusunda almakla zorunlu olduğu izin ve lisansların alınmış olması </a:t>
                      </a:r>
                      <a:endParaRPr lang="tr-TR" sz="1100" kern="150" dirty="0">
                        <a:solidFill>
                          <a:schemeClr val="tx1"/>
                        </a:solidFill>
                        <a:effectLst/>
                        <a:latin typeface="Times New Roman" panose="02020603050405020304" pitchFamily="18" charset="0"/>
                        <a:ea typeface="SimSun" panose="02010600030101010101" pitchFamily="2" charset="-122"/>
                        <a:cs typeface="Mangal"/>
                      </a:endParaRPr>
                    </a:p>
                  </a:txBody>
                  <a:tcPr marL="64624" marR="64624" marT="0" marB="0"/>
                </a:tc>
                <a:extLst>
                  <a:ext uri="{0D108BD9-81ED-4DB2-BD59-A6C34878D82A}">
                    <a16:rowId xmlns:a16="http://schemas.microsoft.com/office/drawing/2014/main" val="890370798"/>
                  </a:ext>
                </a:extLst>
              </a:tr>
            </a:tbl>
          </a:graphicData>
        </a:graphic>
      </p:graphicFrame>
    </p:spTree>
    <p:extLst>
      <p:ext uri="{BB962C8B-B14F-4D97-AF65-F5344CB8AC3E}">
        <p14:creationId xmlns:p14="http://schemas.microsoft.com/office/powerpoint/2010/main" val="1883697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25</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526405" y="2170174"/>
            <a:ext cx="6081500" cy="3624074"/>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a:effectLst>
                  <a:outerShdw blurRad="38100" dist="38100" dir="2700000" algn="tl">
                    <a:srgbClr val="000000">
                      <a:alpha val="43137"/>
                    </a:srgbClr>
                  </a:outerShdw>
                </a:effectLst>
              </a:rPr>
              <a:t>SIFIR ATIK YÖNETİM SİSTEMİNİN KURULMASI VE TOPLAMA SİSTEMİNE İLİŞKİN ESASLAR</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SIFIR ATIK YÖNETİM SİSTEMİNİN KURULMASI</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SİSTEM KURULUMU İÇİN İZLENECEK YOL HARİTASI </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14</a:t>
            </a:r>
          </a:p>
          <a:p>
            <a:pPr marL="228600" lvl="1" indent="0" algn="just">
              <a:buNone/>
            </a:pPr>
            <a:r>
              <a:rPr lang="tr-TR" sz="1200" dirty="0" smtClean="0"/>
              <a:t>a</a:t>
            </a:r>
            <a:r>
              <a:rPr lang="tr-TR" sz="1200" dirty="0"/>
              <a:t>) Çalışma ekibi </a:t>
            </a:r>
            <a:r>
              <a:rPr lang="tr-TR" sz="1200" dirty="0" smtClean="0"/>
              <a:t>belirlenmesi: Sıfır </a:t>
            </a:r>
            <a:r>
              <a:rPr lang="tr-TR" sz="1200" dirty="0"/>
              <a:t>atık yönetim sisteminin kurulumundan uygulanmasına ve izlenmesine kadar olan süreci takip edecek sorumlu kişi veya kişiler ile çalışma ekipleri oluşturulur. </a:t>
            </a:r>
          </a:p>
          <a:p>
            <a:pPr marL="228600" lvl="1" indent="0" algn="just">
              <a:buNone/>
            </a:pPr>
            <a:r>
              <a:rPr lang="tr-TR" sz="1200" dirty="0" smtClean="0"/>
              <a:t>b</a:t>
            </a:r>
            <a:r>
              <a:rPr lang="tr-TR" sz="1200" dirty="0"/>
              <a:t>) Planlama yapılması: Uygulanacak sıfır atık yönetim sisteminin en etkin şekilde yapılandırılması için, uygulamaya geçmeden önce yapılacaklara ilişkin planlama yapılır. Bu </a:t>
            </a:r>
            <a:r>
              <a:rPr lang="tr-TR" sz="1200" dirty="0" smtClean="0"/>
              <a:t>kapsamda;</a:t>
            </a:r>
          </a:p>
          <a:p>
            <a:pPr marL="228600" lvl="1" indent="0" algn="just">
              <a:buNone/>
            </a:pPr>
            <a:r>
              <a:rPr lang="tr-TR" sz="1200" dirty="0"/>
              <a:t>	</a:t>
            </a:r>
            <a:r>
              <a:rPr lang="tr-TR" sz="1200" dirty="0" smtClean="0"/>
              <a:t>1</a:t>
            </a:r>
            <a:r>
              <a:rPr lang="tr-TR" sz="1200" dirty="0"/>
              <a:t>) Mevcut Durum Tespiti: Tüm atıkların kaynağı, özellikleri, miktarı, atık biriktirme, toplama ve </a:t>
            </a:r>
            <a:r>
              <a:rPr lang="tr-TR" sz="1200" dirty="0" smtClean="0"/>
              <a:t>taşıma </a:t>
            </a:r>
            <a:r>
              <a:rPr lang="tr-TR" sz="1200" dirty="0"/>
              <a:t>yöntemleri, geçici depolama alanları, atıkların teslim edildiği yerlere ilişkin mevcut durum </a:t>
            </a:r>
            <a:r>
              <a:rPr lang="tr-TR" sz="1200" dirty="0" smtClean="0"/>
              <a:t>tespiti yapılır.</a:t>
            </a:r>
          </a:p>
          <a:p>
            <a:pPr marL="228600" lvl="1" indent="0" algn="just">
              <a:buNone/>
            </a:pPr>
            <a:r>
              <a:rPr lang="tr-TR" sz="1200" dirty="0"/>
              <a:t>	</a:t>
            </a:r>
            <a:r>
              <a:rPr lang="tr-TR" sz="1200" dirty="0" smtClean="0"/>
              <a:t>2</a:t>
            </a:r>
            <a:r>
              <a:rPr lang="tr-TR" sz="1200" dirty="0"/>
              <a:t>) İhtiyaç Analizi: Sistemin kurulmasında ihtiyaç duyulacak kumbara, konteyner, poşet gibi biriktirme </a:t>
            </a:r>
            <a:r>
              <a:rPr lang="tr-TR" sz="1200" dirty="0" smtClean="0"/>
              <a:t>ekipmanları </a:t>
            </a:r>
            <a:r>
              <a:rPr lang="tr-TR" sz="1200" dirty="0"/>
              <a:t>belirlenerek, atıklar bu Yönetmeliğin 14’üncü maddesinde yer alan esaslar </a:t>
            </a:r>
            <a:r>
              <a:rPr lang="tr-TR" sz="1200" dirty="0" smtClean="0"/>
              <a:t>çerçevesinde biriktirilir</a:t>
            </a:r>
            <a:r>
              <a:rPr lang="tr-TR" sz="1200" dirty="0"/>
              <a:t>. </a:t>
            </a:r>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9497629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26</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545063" y="2152398"/>
            <a:ext cx="6044184"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a:effectLst>
                  <a:outerShdw blurRad="38100" dist="38100" dir="2700000" algn="tl">
                    <a:srgbClr val="000000">
                      <a:alpha val="43137"/>
                    </a:srgbClr>
                  </a:outerShdw>
                </a:effectLst>
              </a:rPr>
              <a:t>SIFIR ATIK YÖNETİM SİSTEMİNİN KURULMASI VE TOPLAMA SİSTEMİNE İLİŞKİN ESASLAR</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SIFIR ATIK YÖNETİM SİSTEMİNİN KURULMASI</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SİSTEM KURULUMU İÇİN İZLENECEK YOL HARİTASI </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14</a:t>
            </a:r>
          </a:p>
          <a:p>
            <a:pPr marL="0" indent="0" algn="just">
              <a:buNone/>
            </a:pPr>
            <a:r>
              <a:rPr lang="tr-TR" sz="1200" dirty="0" smtClean="0"/>
              <a:t>c) Eğitim/Bilinçlendirme Faaliyetleri ve Uygulamaya Geçilmesi: Uygulamaya geçilmeden önce eğitim/bilinçlendirme faaliyetleri yapılır ve sistem uygulanmaya başlanır.</a:t>
            </a:r>
          </a:p>
          <a:p>
            <a:pPr marL="0" indent="0" algn="just">
              <a:buNone/>
            </a:pPr>
            <a:r>
              <a:rPr lang="tr-TR" sz="1200" dirty="0" smtClean="0"/>
              <a:t>ç</a:t>
            </a:r>
            <a:r>
              <a:rPr lang="tr-TR" sz="1200" dirty="0"/>
              <a:t>) İzleme, Kayıt Tutulması ve İyileştirme Faaliyetleri: Düzenli aralıklarla </a:t>
            </a:r>
            <a:r>
              <a:rPr lang="tr-TR" sz="1200" dirty="0" smtClean="0"/>
              <a:t>uygulamanın </a:t>
            </a:r>
            <a:r>
              <a:rPr lang="tr-TR" sz="1200" dirty="0"/>
              <a:t>gerçekleştirilmesine ilişkin izleme çalışmaları yürütülür. Aksayan </a:t>
            </a:r>
            <a:r>
              <a:rPr lang="tr-TR" sz="1200" dirty="0" smtClean="0"/>
              <a:t>hususlar için </a:t>
            </a:r>
            <a:r>
              <a:rPr lang="tr-TR" sz="1200" dirty="0"/>
              <a:t>önlemler alınır; gerekmesi halinde güncelleme yapılır. </a:t>
            </a:r>
            <a:r>
              <a:rPr lang="tr-TR" sz="1200" dirty="0" smtClean="0"/>
              <a:t>Toplanarak lisanslı </a:t>
            </a:r>
            <a:r>
              <a:rPr lang="tr-TR" sz="1200" dirty="0"/>
              <a:t>tesislere gönderilen atık miktarları, elde edilen kazanımlar gibi </a:t>
            </a:r>
            <a:r>
              <a:rPr lang="tr-TR" sz="1200" dirty="0" smtClean="0"/>
              <a:t>uygulamaya </a:t>
            </a:r>
            <a:r>
              <a:rPr lang="tr-TR" sz="1200" dirty="0"/>
              <a:t>ilişkin çıktılar kayıt altında tutulur</a:t>
            </a:r>
            <a:r>
              <a:rPr lang="tr-TR" sz="1200" dirty="0" smtClean="0"/>
              <a:t>.</a:t>
            </a:r>
          </a:p>
          <a:p>
            <a:pPr marL="0" indent="0" algn="just">
              <a:buNone/>
            </a:pPr>
            <a:r>
              <a:rPr lang="tr-TR" sz="1200" dirty="0" smtClean="0"/>
              <a:t>(</a:t>
            </a:r>
            <a:r>
              <a:rPr lang="tr-TR" sz="1200" dirty="0"/>
              <a:t>3) Bir bina veya yerleşke içerisinde birden fazla kurum, kuruluş, işletme olması </a:t>
            </a:r>
            <a:r>
              <a:rPr lang="tr-TR" sz="1200" dirty="0" smtClean="0"/>
              <a:t>durumunda</a:t>
            </a:r>
            <a:r>
              <a:rPr lang="tr-TR" sz="1200" dirty="0"/>
              <a:t>, o bina veya yerleşke tarafından sıfır atık yönetim sisteminin </a:t>
            </a:r>
            <a:r>
              <a:rPr lang="tr-TR" sz="1200" dirty="0" smtClean="0"/>
              <a:t>kurulması </a:t>
            </a:r>
            <a:r>
              <a:rPr lang="tr-TR" sz="1200" dirty="0"/>
              <a:t>konusunda ortak hareket edilebilir.</a:t>
            </a:r>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pic>
        <p:nvPicPr>
          <p:cNvPr id="11266" name="Picture 2" descr="Road premium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5811" y="5377543"/>
            <a:ext cx="527574" cy="527574"/>
          </a:xfrm>
          <a:prstGeom prst="rect">
            <a:avLst/>
          </a:prstGeom>
          <a:noFill/>
          <a:extLst>
            <a:ext uri="{909E8E84-426E-40DD-AFC4-6F175D3DCCD1}">
              <a14:hiddenFill xmlns:a14="http://schemas.microsoft.com/office/drawing/2010/main">
                <a:solidFill>
                  <a:srgbClr val="FFFFFF"/>
                </a:solidFill>
              </a14:hiddenFill>
            </a:ext>
          </a:extLst>
        </p:spPr>
      </p:pic>
      <p:sp>
        <p:nvSpPr>
          <p:cNvPr id="8" name="Dikdörtgen 7"/>
          <p:cNvSpPr/>
          <p:nvPr/>
        </p:nvSpPr>
        <p:spPr>
          <a:xfrm>
            <a:off x="4415810" y="5905117"/>
            <a:ext cx="424527" cy="215444"/>
          </a:xfrm>
          <a:prstGeom prst="rect">
            <a:avLst/>
          </a:prstGeom>
        </p:spPr>
        <p:txBody>
          <a:bodyPr wrap="square">
            <a:spAutoFit/>
          </a:bodyPr>
          <a:lstStyle/>
          <a:p>
            <a:pPr algn="just"/>
            <a:r>
              <a:rPr lang="tr-TR" sz="400" dirty="0">
                <a:solidFill>
                  <a:schemeClr val="tx1">
                    <a:lumMod val="85000"/>
                    <a:lumOff val="15000"/>
                  </a:schemeClr>
                </a:solidFill>
              </a:rPr>
              <a:t>flaticon.com</a:t>
            </a:r>
          </a:p>
        </p:txBody>
      </p:sp>
    </p:spTree>
    <p:extLst>
      <p:ext uri="{BB962C8B-B14F-4D97-AF65-F5344CB8AC3E}">
        <p14:creationId xmlns:p14="http://schemas.microsoft.com/office/powerpoint/2010/main" val="3432862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27</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545063" y="2399200"/>
            <a:ext cx="6044184"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ATIKLARIN BİRİKTİRİLMESİ, TOPLANMASI VE BİRİKTİRME EKİPMANLARININ ÖZELLİKLERİ</a:t>
            </a:r>
            <a:endParaRPr lang="tr-TR" sz="1200" dirty="0">
              <a:effectLst>
                <a:outerShdw blurRad="38100" dist="38100" dir="2700000" algn="tl">
                  <a:srgbClr val="000000">
                    <a:alpha val="43137"/>
                  </a:srgbClr>
                </a:outerShdw>
              </a:effectLst>
            </a:endParaRP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15</a:t>
            </a:r>
          </a:p>
          <a:p>
            <a:pPr marL="0" indent="0" algn="just">
              <a:buNone/>
            </a:pPr>
            <a:r>
              <a:rPr lang="tr-TR" sz="1200" dirty="0" smtClean="0"/>
              <a:t>(</a:t>
            </a:r>
            <a:r>
              <a:rPr lang="tr-TR" sz="1200" dirty="0"/>
              <a:t>4) Mahalli idareler tarafından konutlar ve kamuya açık alanlarda aşağıda yer alan hususlar çerçevesinde toplama gerçekleştirilir:</a:t>
            </a:r>
          </a:p>
          <a:p>
            <a:pPr lvl="1" algn="just"/>
            <a:r>
              <a:rPr lang="tr-TR" sz="1200" dirty="0"/>
              <a:t>a) Konutlardan toplama yapılırken kullanılacak biriktirme ekipmanlarında geri kazanılabilir atıklar için mavi, diğer atıklar için gri renk kullanılır.</a:t>
            </a:r>
          </a:p>
          <a:p>
            <a:pPr lvl="1" algn="just"/>
            <a:r>
              <a:rPr lang="tr-TR" sz="1200" dirty="0"/>
              <a:t>b) Cadde, sokak ve kamuya </a:t>
            </a:r>
            <a:r>
              <a:rPr lang="tr-TR" sz="1200" dirty="0" err="1"/>
              <a:t>kamuya</a:t>
            </a:r>
            <a:r>
              <a:rPr lang="tr-TR" sz="1200" dirty="0"/>
              <a:t> açık alanlara en az ikili set halinde ekipmanlar yerleştirilir, bu ekipmanlarda mavi ve gri renk kullanılır. İhtiyaca göre cam atıklar için yerleştirilecek ekipmanlarda yeşil renk kullanılır. </a:t>
            </a:r>
          </a:p>
          <a:p>
            <a:pPr lvl="1" algn="just"/>
            <a:r>
              <a:rPr lang="tr-TR" sz="1200" dirty="0"/>
              <a:t>c) Ekipmanların üzerinde hangi atıkların atılabileceği yazı ve/veya şekillerle belirtilir.</a:t>
            </a:r>
          </a:p>
          <a:p>
            <a:pPr marL="0" indent="0" algn="just">
              <a:buNone/>
            </a:pPr>
            <a:r>
              <a:rPr lang="tr-TR" sz="1200" dirty="0" smtClean="0"/>
              <a:t>(</a:t>
            </a:r>
            <a:r>
              <a:rPr lang="tr-TR" sz="1200" dirty="0"/>
              <a:t>7) Mahalli idareler, organize sanayi bölgeleri ve havalimanları tarafından sorumluluk alanlarına göre atık toplama ve taşıma sistemleri oluşturulurken Bakanlıkça hazırlanan kılavuzlar esas alınır</a:t>
            </a:r>
            <a:r>
              <a:rPr lang="tr-TR" sz="1200" dirty="0" smtClean="0"/>
              <a:t>.</a:t>
            </a:r>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pic>
        <p:nvPicPr>
          <p:cNvPr id="3" name="Resim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0579" y="3900980"/>
            <a:ext cx="588967" cy="588967"/>
          </a:xfrm>
          <a:prstGeom prst="rect">
            <a:avLst/>
          </a:prstGeom>
        </p:spPr>
      </p:pic>
      <p:sp>
        <p:nvSpPr>
          <p:cNvPr id="10" name="Dikdörtgen 9"/>
          <p:cNvSpPr/>
          <p:nvPr/>
        </p:nvSpPr>
        <p:spPr>
          <a:xfrm>
            <a:off x="1317275" y="4470654"/>
            <a:ext cx="455574" cy="153888"/>
          </a:xfrm>
          <a:prstGeom prst="rect">
            <a:avLst/>
          </a:prstGeom>
        </p:spPr>
        <p:txBody>
          <a:bodyPr wrap="none">
            <a:spAutoFit/>
          </a:bodyPr>
          <a:lstStyle/>
          <a:p>
            <a:pPr algn="just"/>
            <a:r>
              <a:rPr lang="tr-TR" sz="400" dirty="0">
                <a:solidFill>
                  <a:schemeClr val="tx1">
                    <a:lumMod val="85000"/>
                    <a:lumOff val="15000"/>
                  </a:schemeClr>
                </a:solidFill>
              </a:rPr>
              <a:t>flaticon.com</a:t>
            </a:r>
          </a:p>
        </p:txBody>
      </p:sp>
    </p:spTree>
    <p:extLst>
      <p:ext uri="{BB962C8B-B14F-4D97-AF65-F5344CB8AC3E}">
        <p14:creationId xmlns:p14="http://schemas.microsoft.com/office/powerpoint/2010/main" val="2740064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28</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209082"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SIFIR ATIK BELGESİNE İLİŞKİN ESASLAR </a:t>
            </a:r>
          </a:p>
          <a:p>
            <a:pPr marL="0" indent="0" algn="ctr">
              <a:buFont typeface="Arial" panose="020B0604020202020204" pitchFamily="34" charset="0"/>
              <a:buNone/>
            </a:pPr>
            <a:r>
              <a:rPr lang="tr-TR" sz="1200" dirty="0" err="1" smtClean="0">
                <a:effectLst>
                  <a:outerShdw blurRad="38100" dist="38100" dir="2700000" algn="tl">
                    <a:srgbClr val="000000">
                      <a:alpha val="43137"/>
                    </a:srgbClr>
                  </a:outerShdw>
                </a:effectLst>
              </a:rPr>
              <a:t>SıIFIR</a:t>
            </a:r>
            <a:r>
              <a:rPr lang="tr-TR" sz="1200" dirty="0" smtClean="0">
                <a:effectLst>
                  <a:outerShdw blurRad="38100" dist="38100" dir="2700000" algn="tl">
                    <a:srgbClr val="000000">
                      <a:alpha val="43137"/>
                    </a:srgbClr>
                  </a:outerShdw>
                </a:effectLst>
              </a:rPr>
              <a:t> ATIK BELGESİ SINIFLARI </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16</a:t>
            </a:r>
          </a:p>
          <a:p>
            <a:pPr algn="just"/>
            <a:r>
              <a:rPr lang="tr-TR" sz="1200" dirty="0" smtClean="0"/>
              <a:t>Sıfır </a:t>
            </a:r>
            <a:r>
              <a:rPr lang="tr-TR" sz="1200" dirty="0"/>
              <a:t>atık belgesi, temel, altın, gümüş ve platin olmak üzere dört seviyede düzenlenir.</a:t>
            </a:r>
          </a:p>
          <a:p>
            <a:pPr lvl="1" algn="just"/>
            <a:r>
              <a:rPr lang="tr-TR" sz="1200" dirty="0"/>
              <a:t>Temel seviyede sıfır atık belgesi için kriterler bu Yönetmeliğin ek-3’ünde, </a:t>
            </a:r>
          </a:p>
          <a:p>
            <a:pPr lvl="1" algn="just"/>
            <a:r>
              <a:rPr lang="tr-TR" sz="1200" dirty="0"/>
              <a:t>Gümüş, altın ve platin sıfır atık belgeleri için ise kriterler ek-4’te yer alır. </a:t>
            </a:r>
          </a:p>
          <a:p>
            <a:pPr algn="just"/>
            <a:endParaRPr lang="tr-TR" sz="1200" dirty="0"/>
          </a:p>
          <a:p>
            <a:pPr algn="just"/>
            <a:r>
              <a:rPr lang="tr-TR" sz="1200" dirty="0"/>
              <a:t>Ek-4/A’da mahalli idareler için puanlama kriterleri,</a:t>
            </a:r>
          </a:p>
          <a:p>
            <a:pPr algn="just"/>
            <a:r>
              <a:rPr lang="tr-TR" sz="1200" dirty="0"/>
              <a:t>Ek-4/B’de ise bina ve yerleşkeler için puanlama kriteri yer almaktadır. </a:t>
            </a:r>
          </a:p>
          <a:p>
            <a:pPr algn="just"/>
            <a:endParaRPr lang="tr-TR" sz="1200" dirty="0"/>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9" name="Dikdörtgen 8"/>
          <p:cNvSpPr/>
          <p:nvPr/>
        </p:nvSpPr>
        <p:spPr>
          <a:xfrm>
            <a:off x="4215818" y="5685462"/>
            <a:ext cx="455574" cy="153888"/>
          </a:xfrm>
          <a:prstGeom prst="rect">
            <a:avLst/>
          </a:prstGeom>
        </p:spPr>
        <p:txBody>
          <a:bodyPr wrap="none">
            <a:spAutoFit/>
          </a:bodyPr>
          <a:lstStyle/>
          <a:p>
            <a:pPr algn="just"/>
            <a:r>
              <a:rPr lang="tr-TR" sz="400" dirty="0">
                <a:solidFill>
                  <a:schemeClr val="tx1">
                    <a:lumMod val="85000"/>
                    <a:lumOff val="15000"/>
                  </a:schemeClr>
                </a:solidFill>
              </a:rPr>
              <a:t>flaticon.com</a:t>
            </a:r>
          </a:p>
        </p:txBody>
      </p:sp>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04398" y="5225143"/>
            <a:ext cx="669921" cy="669921"/>
          </a:xfrm>
          <a:prstGeom prst="rect">
            <a:avLst/>
          </a:prstGeom>
        </p:spPr>
      </p:pic>
    </p:spTree>
    <p:extLst>
      <p:ext uri="{BB962C8B-B14F-4D97-AF65-F5344CB8AC3E}">
        <p14:creationId xmlns:p14="http://schemas.microsoft.com/office/powerpoint/2010/main" val="36776189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29</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222615"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EK-4 </a:t>
            </a:r>
            <a:r>
              <a:rPr lang="tr-TR" sz="1200" dirty="0">
                <a:effectLst>
                  <a:outerShdw blurRad="38100" dist="38100" dir="2700000" algn="tl">
                    <a:srgbClr val="000000">
                      <a:alpha val="43137"/>
                    </a:srgbClr>
                  </a:outerShdw>
                </a:effectLst>
              </a:rPr>
              <a:t>SIFIR ATIK </a:t>
            </a:r>
            <a:r>
              <a:rPr lang="tr-TR" sz="1200" dirty="0" smtClean="0">
                <a:effectLst>
                  <a:outerShdw blurRad="38100" dist="38100" dir="2700000" algn="tl">
                    <a:srgbClr val="000000">
                      <a:alpha val="43137"/>
                    </a:srgbClr>
                  </a:outerShdw>
                </a:effectLst>
              </a:rPr>
              <a:t>BELGESİ PUANLAMA KRİTERLERİ</a:t>
            </a:r>
            <a:endParaRPr lang="tr-TR" sz="1200" dirty="0">
              <a:effectLst>
                <a:outerShdw blurRad="38100" dist="38100" dir="2700000" algn="tl">
                  <a:srgbClr val="000000">
                    <a:alpha val="43137"/>
                  </a:srgbClr>
                </a:outerShdw>
              </a:effectLst>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2" name="Dikdörtgen 1"/>
          <p:cNvSpPr/>
          <p:nvPr/>
        </p:nvSpPr>
        <p:spPr>
          <a:xfrm>
            <a:off x="2554638" y="2995059"/>
            <a:ext cx="4025033" cy="246221"/>
          </a:xfrm>
          <a:prstGeom prst="rect">
            <a:avLst/>
          </a:prstGeom>
        </p:spPr>
        <p:txBody>
          <a:bodyPr wrap="square">
            <a:spAutoFit/>
          </a:bodyPr>
          <a:lstStyle/>
          <a:p>
            <a:r>
              <a:rPr lang="tr-TR" sz="1000" dirty="0" smtClean="0">
                <a:solidFill>
                  <a:schemeClr val="tx1">
                    <a:lumMod val="85000"/>
                    <a:lumOff val="15000"/>
                  </a:schemeClr>
                </a:solidFill>
                <a:effectLst>
                  <a:outerShdw blurRad="38100" dist="38100" dir="2700000" algn="tl">
                    <a:srgbClr val="000000">
                      <a:alpha val="43137"/>
                    </a:srgbClr>
                  </a:outerShdw>
                </a:effectLst>
              </a:rPr>
              <a:t>Ek-4/A Mahalli İdareler için Puanlama Kriterleri ve Belge Seviyeleri</a:t>
            </a:r>
            <a:endParaRPr lang="tr-TR" sz="1000" dirty="0">
              <a:solidFill>
                <a:schemeClr val="tx1">
                  <a:lumMod val="85000"/>
                  <a:lumOff val="15000"/>
                </a:schemeClr>
              </a:solidFill>
              <a:effectLst>
                <a:outerShdw blurRad="38100" dist="38100" dir="2700000" algn="tl">
                  <a:srgbClr val="000000">
                    <a:alpha val="43137"/>
                  </a:srgbClr>
                </a:outerShdw>
              </a:effectLst>
            </a:endParaRPr>
          </a:p>
        </p:txBody>
      </p:sp>
      <p:graphicFrame>
        <p:nvGraphicFramePr>
          <p:cNvPr id="3" name="Tablo 2"/>
          <p:cNvGraphicFramePr>
            <a:graphicFrameLocks noGrp="1"/>
          </p:cNvGraphicFramePr>
          <p:nvPr>
            <p:extLst>
              <p:ext uri="{D42A27DB-BD31-4B8C-83A1-F6EECF244321}">
                <p14:modId xmlns:p14="http://schemas.microsoft.com/office/powerpoint/2010/main" val="1295767815"/>
              </p:ext>
            </p:extLst>
          </p:nvPr>
        </p:nvGraphicFramePr>
        <p:xfrm>
          <a:off x="1773761" y="3287815"/>
          <a:ext cx="5897880" cy="1364615"/>
        </p:xfrm>
        <a:graphic>
          <a:graphicData uri="http://schemas.openxmlformats.org/drawingml/2006/table">
            <a:tbl>
              <a:tblPr firstRow="1" firstCol="1" bandRow="1">
                <a:tableStyleId>{5C22544A-7EE6-4342-B048-85BDC9FD1C3A}</a:tableStyleId>
              </a:tblPr>
              <a:tblGrid>
                <a:gridCol w="2517140">
                  <a:extLst>
                    <a:ext uri="{9D8B030D-6E8A-4147-A177-3AD203B41FA5}">
                      <a16:colId xmlns:a16="http://schemas.microsoft.com/office/drawing/2014/main" val="1256226799"/>
                    </a:ext>
                  </a:extLst>
                </a:gridCol>
                <a:gridCol w="1738630">
                  <a:extLst>
                    <a:ext uri="{9D8B030D-6E8A-4147-A177-3AD203B41FA5}">
                      <a16:colId xmlns:a16="http://schemas.microsoft.com/office/drawing/2014/main" val="4167472501"/>
                    </a:ext>
                  </a:extLst>
                </a:gridCol>
                <a:gridCol w="1642110">
                  <a:extLst>
                    <a:ext uri="{9D8B030D-6E8A-4147-A177-3AD203B41FA5}">
                      <a16:colId xmlns:a16="http://schemas.microsoft.com/office/drawing/2014/main" val="3430550637"/>
                    </a:ext>
                  </a:extLst>
                </a:gridCol>
              </a:tblGrid>
              <a:tr h="304800">
                <a:tc rowSpan="5">
                  <a:txBody>
                    <a:bodyPr/>
                    <a:lstStyle/>
                    <a:p>
                      <a:pPr algn="l">
                        <a:spcAft>
                          <a:spcPts val="0"/>
                        </a:spcAft>
                      </a:pPr>
                      <a:r>
                        <a:rPr lang="tr-TR" sz="1200" kern="150" dirty="0">
                          <a:solidFill>
                            <a:schemeClr val="tx1"/>
                          </a:solidFill>
                          <a:effectLst/>
                        </a:rPr>
                        <a:t>Düzenli depolama/yakmaya gönderilmeyen atık miktarının oluşan atık miktarına oranı </a:t>
                      </a:r>
                    </a:p>
                    <a:p>
                      <a:pPr algn="just">
                        <a:spcAft>
                          <a:spcPts val="0"/>
                        </a:spcAft>
                      </a:pPr>
                      <a:r>
                        <a:rPr lang="tr-TR" sz="1200" b="0" kern="150" dirty="0">
                          <a:solidFill>
                            <a:schemeClr val="tx1"/>
                          </a:solidFill>
                          <a:effectLst/>
                        </a:rPr>
                        <a:t>Oran=Düzenli depolama veya yakmaya gönderilmeyen atık miktarı / oluşan atık miktarı</a:t>
                      </a:r>
                    </a:p>
                    <a:p>
                      <a:pPr algn="just">
                        <a:spcAft>
                          <a:spcPts val="0"/>
                        </a:spcAft>
                      </a:pPr>
                      <a:r>
                        <a:rPr lang="tr-TR" sz="1200" kern="150" dirty="0">
                          <a:solidFill>
                            <a:schemeClr val="tx1"/>
                          </a:solidFill>
                          <a:effectLst/>
                        </a:rPr>
                        <a:t> </a:t>
                      </a:r>
                      <a:endParaRPr lang="tr-TR" sz="1200" kern="150" dirty="0">
                        <a:solidFill>
                          <a:schemeClr val="tx1"/>
                        </a:solidFill>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just">
                        <a:spcAft>
                          <a:spcPts val="0"/>
                        </a:spcAft>
                      </a:pPr>
                      <a:r>
                        <a:rPr lang="tr-TR" sz="1200" kern="150" dirty="0">
                          <a:solidFill>
                            <a:schemeClr val="tx1"/>
                          </a:solidFill>
                          <a:effectLst/>
                        </a:rPr>
                        <a:t>Puan</a:t>
                      </a:r>
                    </a:p>
                    <a:p>
                      <a:pPr algn="just">
                        <a:spcAft>
                          <a:spcPts val="0"/>
                        </a:spcAft>
                      </a:pPr>
                      <a:r>
                        <a:rPr lang="tr-TR" sz="1200" kern="150" dirty="0">
                          <a:solidFill>
                            <a:schemeClr val="tx1"/>
                          </a:solidFill>
                          <a:effectLst/>
                        </a:rPr>
                        <a:t> </a:t>
                      </a:r>
                      <a:endParaRPr lang="tr-TR" sz="1200" kern="150" dirty="0">
                        <a:solidFill>
                          <a:schemeClr val="tx1"/>
                        </a:solidFill>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just">
                        <a:spcAft>
                          <a:spcPts val="0"/>
                        </a:spcAft>
                      </a:pPr>
                      <a:r>
                        <a:rPr lang="tr-TR" sz="1200" kern="150">
                          <a:solidFill>
                            <a:schemeClr val="tx1"/>
                          </a:solidFill>
                          <a:effectLst/>
                        </a:rPr>
                        <a:t>Belge Seviyesi</a:t>
                      </a:r>
                      <a:endParaRPr lang="tr-TR" sz="1200" kern="150">
                        <a:solidFill>
                          <a:schemeClr val="tx1"/>
                        </a:solidFill>
                        <a:effectLst/>
                        <a:latin typeface="Times New Roman" panose="02020603050405020304" pitchFamily="18" charset="0"/>
                        <a:ea typeface="SimSun" panose="02010600030101010101" pitchFamily="2" charset="-122"/>
                        <a:cs typeface="Mangal"/>
                      </a:endParaRPr>
                    </a:p>
                  </a:txBody>
                  <a:tcPr marL="68580" marR="68580" marT="0" marB="0"/>
                </a:tc>
                <a:extLst>
                  <a:ext uri="{0D108BD9-81ED-4DB2-BD59-A6C34878D82A}">
                    <a16:rowId xmlns:a16="http://schemas.microsoft.com/office/drawing/2014/main" val="1166759008"/>
                  </a:ext>
                </a:extLst>
              </a:tr>
              <a:tr h="304800">
                <a:tc vMerge="1">
                  <a:txBody>
                    <a:bodyPr/>
                    <a:lstStyle/>
                    <a:p>
                      <a:endParaRPr lang="tr-TR"/>
                    </a:p>
                  </a:txBody>
                  <a:tcPr/>
                </a:tc>
                <a:tc>
                  <a:txBody>
                    <a:bodyPr/>
                    <a:lstStyle/>
                    <a:p>
                      <a:pPr marL="342900" lvl="0" indent="-342900" algn="just">
                        <a:spcAft>
                          <a:spcPts val="0"/>
                        </a:spcAft>
                        <a:buFont typeface="Times New Roman" panose="02020603050405020304" pitchFamily="18" charset="0"/>
                        <a:buChar char="-"/>
                      </a:pPr>
                      <a:r>
                        <a:rPr lang="tr-TR" sz="1200" kern="150" dirty="0">
                          <a:solidFill>
                            <a:schemeClr val="tx1"/>
                          </a:solidFill>
                          <a:effectLst/>
                        </a:rPr>
                        <a:t> </a:t>
                      </a:r>
                      <a:endParaRPr lang="tr-TR" sz="1200" kern="150" dirty="0">
                        <a:solidFill>
                          <a:schemeClr val="tx1"/>
                        </a:solidFill>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just">
                        <a:spcAft>
                          <a:spcPts val="0"/>
                        </a:spcAft>
                      </a:pPr>
                      <a:r>
                        <a:rPr lang="tr-TR" sz="1200" kern="150">
                          <a:solidFill>
                            <a:schemeClr val="tx1"/>
                          </a:solidFill>
                          <a:effectLst/>
                        </a:rPr>
                        <a:t>Temel</a:t>
                      </a:r>
                      <a:endParaRPr lang="tr-TR" sz="1200" kern="150">
                        <a:solidFill>
                          <a:schemeClr val="tx1"/>
                        </a:solidFill>
                        <a:effectLst/>
                        <a:latin typeface="Times New Roman" panose="02020603050405020304" pitchFamily="18" charset="0"/>
                        <a:ea typeface="SimSun" panose="02010600030101010101" pitchFamily="2" charset="-122"/>
                        <a:cs typeface="Mangal"/>
                      </a:endParaRPr>
                    </a:p>
                  </a:txBody>
                  <a:tcPr marL="68580" marR="68580" marT="0" marB="0"/>
                </a:tc>
                <a:extLst>
                  <a:ext uri="{0D108BD9-81ED-4DB2-BD59-A6C34878D82A}">
                    <a16:rowId xmlns:a16="http://schemas.microsoft.com/office/drawing/2014/main" val="245400259"/>
                  </a:ext>
                </a:extLst>
              </a:tr>
              <a:tr h="254000">
                <a:tc vMerge="1">
                  <a:txBody>
                    <a:bodyPr/>
                    <a:lstStyle/>
                    <a:p>
                      <a:endParaRPr lang="tr-TR"/>
                    </a:p>
                  </a:txBody>
                  <a:tcPr/>
                </a:tc>
                <a:tc>
                  <a:txBody>
                    <a:bodyPr/>
                    <a:lstStyle/>
                    <a:p>
                      <a:pPr algn="just">
                        <a:spcAft>
                          <a:spcPts val="0"/>
                        </a:spcAft>
                      </a:pPr>
                      <a:r>
                        <a:rPr lang="tr-TR" sz="1200" kern="150" dirty="0">
                          <a:solidFill>
                            <a:schemeClr val="tx1"/>
                          </a:solidFill>
                          <a:effectLst/>
                        </a:rPr>
                        <a:t>%15 - %39         </a:t>
                      </a:r>
                      <a:endParaRPr lang="tr-TR" sz="1200" kern="150" dirty="0">
                        <a:solidFill>
                          <a:schemeClr val="tx1"/>
                        </a:solidFill>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just">
                        <a:spcAft>
                          <a:spcPts val="0"/>
                        </a:spcAft>
                      </a:pPr>
                      <a:r>
                        <a:rPr lang="tr-TR" sz="1200" kern="150">
                          <a:solidFill>
                            <a:schemeClr val="tx1"/>
                          </a:solidFill>
                          <a:effectLst/>
                        </a:rPr>
                        <a:t>Gümüş</a:t>
                      </a:r>
                      <a:endParaRPr lang="tr-TR" sz="1200" kern="150">
                        <a:solidFill>
                          <a:schemeClr val="tx1"/>
                        </a:solidFill>
                        <a:effectLst/>
                        <a:latin typeface="Times New Roman" panose="02020603050405020304" pitchFamily="18" charset="0"/>
                        <a:ea typeface="SimSun" panose="02010600030101010101" pitchFamily="2" charset="-122"/>
                        <a:cs typeface="Mangal"/>
                      </a:endParaRPr>
                    </a:p>
                  </a:txBody>
                  <a:tcPr marL="68580" marR="68580" marT="0" marB="0"/>
                </a:tc>
                <a:extLst>
                  <a:ext uri="{0D108BD9-81ED-4DB2-BD59-A6C34878D82A}">
                    <a16:rowId xmlns:a16="http://schemas.microsoft.com/office/drawing/2014/main" val="4060909116"/>
                  </a:ext>
                </a:extLst>
              </a:tr>
              <a:tr h="257175">
                <a:tc vMerge="1">
                  <a:txBody>
                    <a:bodyPr/>
                    <a:lstStyle/>
                    <a:p>
                      <a:endParaRPr lang="tr-TR"/>
                    </a:p>
                  </a:txBody>
                  <a:tcPr/>
                </a:tc>
                <a:tc>
                  <a:txBody>
                    <a:bodyPr/>
                    <a:lstStyle/>
                    <a:p>
                      <a:pPr algn="just">
                        <a:spcAft>
                          <a:spcPts val="0"/>
                        </a:spcAft>
                      </a:pPr>
                      <a:r>
                        <a:rPr lang="tr-TR" sz="1200" kern="150" dirty="0">
                          <a:solidFill>
                            <a:schemeClr val="tx1"/>
                          </a:solidFill>
                          <a:effectLst/>
                        </a:rPr>
                        <a:t>%40 - %64</a:t>
                      </a:r>
                      <a:endParaRPr lang="tr-TR" sz="1200" kern="150" dirty="0">
                        <a:solidFill>
                          <a:schemeClr val="tx1"/>
                        </a:solidFill>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just">
                        <a:spcAft>
                          <a:spcPts val="0"/>
                        </a:spcAft>
                      </a:pPr>
                      <a:r>
                        <a:rPr lang="tr-TR" sz="1200" kern="150" dirty="0">
                          <a:solidFill>
                            <a:schemeClr val="tx1"/>
                          </a:solidFill>
                          <a:effectLst/>
                        </a:rPr>
                        <a:t>Altın</a:t>
                      </a:r>
                      <a:endParaRPr lang="tr-TR" sz="1200" kern="150" dirty="0">
                        <a:solidFill>
                          <a:schemeClr val="tx1"/>
                        </a:solidFill>
                        <a:effectLst/>
                        <a:latin typeface="Times New Roman" panose="02020603050405020304" pitchFamily="18" charset="0"/>
                        <a:ea typeface="SimSun" panose="02010600030101010101" pitchFamily="2" charset="-122"/>
                        <a:cs typeface="Mangal"/>
                      </a:endParaRPr>
                    </a:p>
                  </a:txBody>
                  <a:tcPr marL="68580" marR="68580" marT="0" marB="0"/>
                </a:tc>
                <a:extLst>
                  <a:ext uri="{0D108BD9-81ED-4DB2-BD59-A6C34878D82A}">
                    <a16:rowId xmlns:a16="http://schemas.microsoft.com/office/drawing/2014/main" val="3979365770"/>
                  </a:ext>
                </a:extLst>
              </a:tr>
              <a:tr h="31750">
                <a:tc vMerge="1">
                  <a:txBody>
                    <a:bodyPr/>
                    <a:lstStyle/>
                    <a:p>
                      <a:endParaRPr lang="tr-TR"/>
                    </a:p>
                  </a:txBody>
                  <a:tcPr/>
                </a:tc>
                <a:tc>
                  <a:txBody>
                    <a:bodyPr/>
                    <a:lstStyle/>
                    <a:p>
                      <a:pPr algn="just">
                        <a:spcAft>
                          <a:spcPts val="0"/>
                        </a:spcAft>
                      </a:pPr>
                      <a:r>
                        <a:rPr lang="tr-TR" sz="1200" kern="150">
                          <a:effectLst/>
                        </a:rPr>
                        <a:t>%65 ve üzeri </a:t>
                      </a:r>
                      <a:endParaRPr lang="tr-TR" sz="1200" kern="150">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just">
                        <a:spcAft>
                          <a:spcPts val="0"/>
                        </a:spcAft>
                      </a:pPr>
                      <a:r>
                        <a:rPr lang="tr-TR" sz="1200" kern="150" dirty="0">
                          <a:effectLst/>
                        </a:rPr>
                        <a:t>Platin</a:t>
                      </a:r>
                      <a:endParaRPr lang="tr-TR" sz="1200" kern="150" dirty="0">
                        <a:effectLst/>
                        <a:latin typeface="Times New Roman" panose="02020603050405020304" pitchFamily="18" charset="0"/>
                        <a:ea typeface="SimSun" panose="02010600030101010101" pitchFamily="2" charset="-122"/>
                        <a:cs typeface="Mangal"/>
                      </a:endParaRPr>
                    </a:p>
                  </a:txBody>
                  <a:tcPr marL="68580" marR="68580" marT="0" marB="0"/>
                </a:tc>
                <a:extLst>
                  <a:ext uri="{0D108BD9-81ED-4DB2-BD59-A6C34878D82A}">
                    <a16:rowId xmlns:a16="http://schemas.microsoft.com/office/drawing/2014/main" val="3698439635"/>
                  </a:ext>
                </a:extLst>
              </a:tr>
            </a:tbl>
          </a:graphicData>
        </a:graphic>
      </p:graphicFrame>
    </p:spTree>
    <p:extLst>
      <p:ext uri="{BB962C8B-B14F-4D97-AF65-F5344CB8AC3E}">
        <p14:creationId xmlns:p14="http://schemas.microsoft.com/office/powerpoint/2010/main" val="2157830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3</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2181367"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KAPSAM</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2</a:t>
            </a:r>
          </a:p>
          <a:p>
            <a:pPr algn="just"/>
            <a:r>
              <a:rPr lang="tr-TR" sz="1200" dirty="0" smtClean="0">
                <a:effectLst>
                  <a:outerShdw blurRad="38100" dist="38100" dir="2700000" algn="tl">
                    <a:srgbClr val="000000">
                      <a:alpha val="43137"/>
                    </a:srgbClr>
                  </a:outerShdw>
                </a:effectLst>
              </a:rPr>
              <a:t>Sıfır Atık Yönetim Sistemine </a:t>
            </a:r>
            <a:r>
              <a:rPr lang="tr-TR" sz="1200" dirty="0"/>
              <a:t>ilişkin genel ilkeler ile uygulama esaslarının belirlenmesine</a:t>
            </a:r>
            <a:endParaRPr lang="tr-TR" sz="1200" dirty="0" smtClean="0"/>
          </a:p>
          <a:p>
            <a:pPr algn="just"/>
            <a:r>
              <a:rPr lang="tr-TR" sz="1200" dirty="0"/>
              <a:t>Mahalli idareler ve </a:t>
            </a:r>
            <a:r>
              <a:rPr lang="tr-TR" sz="1200" dirty="0" smtClean="0"/>
              <a:t>Ek-1 </a:t>
            </a:r>
            <a:r>
              <a:rPr lang="tr-TR" sz="1200" dirty="0"/>
              <a:t>listede tanımlı diğer yerlerde sıfır atık yönetim sisteminin kurulmasına, </a:t>
            </a:r>
            <a:r>
              <a:rPr lang="tr-TR" sz="1200" dirty="0" smtClean="0"/>
              <a:t> </a:t>
            </a:r>
          </a:p>
          <a:p>
            <a:pPr marL="0" indent="0" algn="just">
              <a:buNone/>
            </a:pPr>
            <a:r>
              <a:rPr lang="tr-TR" sz="1200" dirty="0"/>
              <a:t>ilişkin iş ve işlemler ile tüm tarafların görev, yetki ve yükümlülüklerini kapsar.</a:t>
            </a:r>
          </a:p>
          <a:p>
            <a:pPr algn="just"/>
            <a:endParaRPr lang="tr-TR" sz="1200" dirty="0" smtClean="0"/>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pic>
        <p:nvPicPr>
          <p:cNvPr id="1026" name="Picture 2" descr="http://pagcev.org/upload/files/SIFIR%20ATIK%20TASLAK%20Y%C3%96NETMEL%C4%B0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99932" y="2892691"/>
            <a:ext cx="4823060" cy="267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2361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30</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222615"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EK-4 </a:t>
            </a:r>
            <a:r>
              <a:rPr lang="tr-TR" sz="1200" dirty="0">
                <a:effectLst>
                  <a:outerShdw blurRad="38100" dist="38100" dir="2700000" algn="tl">
                    <a:srgbClr val="000000">
                      <a:alpha val="43137"/>
                    </a:srgbClr>
                  </a:outerShdw>
                </a:effectLst>
              </a:rPr>
              <a:t>SIFIR ATIK </a:t>
            </a:r>
            <a:r>
              <a:rPr lang="tr-TR" sz="1200" dirty="0" smtClean="0">
                <a:effectLst>
                  <a:outerShdw blurRad="38100" dist="38100" dir="2700000" algn="tl">
                    <a:srgbClr val="000000">
                      <a:alpha val="43137"/>
                    </a:srgbClr>
                  </a:outerShdw>
                </a:effectLst>
              </a:rPr>
              <a:t>BELGESİ PUANLAMA KRİTERLERİ</a:t>
            </a:r>
            <a:endParaRPr lang="tr-TR" sz="1200" dirty="0">
              <a:effectLst>
                <a:outerShdw blurRad="38100" dist="38100" dir="2700000" algn="tl">
                  <a:srgbClr val="000000">
                    <a:alpha val="43137"/>
                  </a:srgbClr>
                </a:outerShdw>
              </a:effectLst>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2" name="Dikdörtgen 1"/>
          <p:cNvSpPr/>
          <p:nvPr/>
        </p:nvSpPr>
        <p:spPr>
          <a:xfrm>
            <a:off x="2554638" y="2995059"/>
            <a:ext cx="4025033" cy="246221"/>
          </a:xfrm>
          <a:prstGeom prst="rect">
            <a:avLst/>
          </a:prstGeom>
        </p:spPr>
        <p:txBody>
          <a:bodyPr wrap="square">
            <a:spAutoFit/>
          </a:bodyPr>
          <a:lstStyle/>
          <a:p>
            <a:r>
              <a:rPr lang="tr-TR" sz="1000" dirty="0" smtClean="0">
                <a:solidFill>
                  <a:schemeClr val="tx1">
                    <a:lumMod val="85000"/>
                    <a:lumOff val="15000"/>
                  </a:schemeClr>
                </a:solidFill>
                <a:effectLst>
                  <a:outerShdw blurRad="38100" dist="38100" dir="2700000" algn="tl">
                    <a:srgbClr val="000000">
                      <a:alpha val="43137"/>
                    </a:srgbClr>
                  </a:outerShdw>
                </a:effectLst>
              </a:rPr>
              <a:t>Ek-4/B Bina ve Yerleşkeler için Puanlama Kriterleri ve Belge Seviyeleri</a:t>
            </a:r>
            <a:endParaRPr lang="tr-TR" sz="1000" dirty="0">
              <a:solidFill>
                <a:schemeClr val="tx1">
                  <a:lumMod val="85000"/>
                  <a:lumOff val="15000"/>
                </a:schemeClr>
              </a:solidFill>
              <a:effectLst>
                <a:outerShdw blurRad="38100" dist="38100" dir="2700000" algn="tl">
                  <a:srgbClr val="000000">
                    <a:alpha val="43137"/>
                  </a:srgbClr>
                </a:outerShdw>
              </a:effectLst>
            </a:endParaRPr>
          </a:p>
        </p:txBody>
      </p:sp>
      <p:graphicFrame>
        <p:nvGraphicFramePr>
          <p:cNvPr id="9" name="Tablo 8"/>
          <p:cNvGraphicFramePr>
            <a:graphicFrameLocks noGrp="1"/>
          </p:cNvGraphicFramePr>
          <p:nvPr>
            <p:extLst>
              <p:ext uri="{D42A27DB-BD31-4B8C-83A1-F6EECF244321}">
                <p14:modId xmlns:p14="http://schemas.microsoft.com/office/powerpoint/2010/main" val="610125098"/>
              </p:ext>
            </p:extLst>
          </p:nvPr>
        </p:nvGraphicFramePr>
        <p:xfrm>
          <a:off x="1674512" y="3452597"/>
          <a:ext cx="5937250" cy="914400"/>
        </p:xfrm>
        <a:graphic>
          <a:graphicData uri="http://schemas.openxmlformats.org/drawingml/2006/table">
            <a:tbl>
              <a:tblPr firstRow="1" firstCol="1" bandRow="1">
                <a:tableStyleId>{5C22544A-7EE6-4342-B048-85BDC9FD1C3A}</a:tableStyleId>
              </a:tblPr>
              <a:tblGrid>
                <a:gridCol w="4255467">
                  <a:extLst>
                    <a:ext uri="{9D8B030D-6E8A-4147-A177-3AD203B41FA5}">
                      <a16:colId xmlns:a16="http://schemas.microsoft.com/office/drawing/2014/main" val="103082827"/>
                    </a:ext>
                  </a:extLst>
                </a:gridCol>
                <a:gridCol w="1681783">
                  <a:extLst>
                    <a:ext uri="{9D8B030D-6E8A-4147-A177-3AD203B41FA5}">
                      <a16:colId xmlns:a16="http://schemas.microsoft.com/office/drawing/2014/main" val="3972414197"/>
                    </a:ext>
                  </a:extLst>
                </a:gridCol>
              </a:tblGrid>
              <a:tr h="901290">
                <a:tc>
                  <a:txBody>
                    <a:bodyPr/>
                    <a:lstStyle/>
                    <a:p>
                      <a:pPr algn="l">
                        <a:spcAft>
                          <a:spcPts val="0"/>
                        </a:spcAft>
                      </a:pPr>
                      <a:r>
                        <a:rPr lang="tr-TR" sz="1200" kern="150" dirty="0">
                          <a:solidFill>
                            <a:schemeClr val="tx1"/>
                          </a:solidFill>
                          <a:effectLst/>
                        </a:rPr>
                        <a:t>Düzenli depolama/yakmaya gönderilmeyen atık miktarının oluşan atık miktarına oranı </a:t>
                      </a:r>
                    </a:p>
                    <a:p>
                      <a:pPr algn="just">
                        <a:spcAft>
                          <a:spcPts val="0"/>
                        </a:spcAft>
                      </a:pPr>
                      <a:r>
                        <a:rPr lang="tr-TR" sz="1200" b="0" kern="150" dirty="0">
                          <a:solidFill>
                            <a:schemeClr val="tx1"/>
                          </a:solidFill>
                          <a:effectLst/>
                        </a:rPr>
                        <a:t>Oran=Düzenli depolama veya yakmaya gönderilmeyen atık miktarı / oluşan atık miktarı</a:t>
                      </a:r>
                    </a:p>
                    <a:p>
                      <a:pPr algn="just">
                        <a:spcAft>
                          <a:spcPts val="0"/>
                        </a:spcAft>
                      </a:pPr>
                      <a:r>
                        <a:rPr lang="tr-TR" sz="1200" kern="150" dirty="0">
                          <a:solidFill>
                            <a:schemeClr val="tx1"/>
                          </a:solidFill>
                          <a:effectLst/>
                        </a:rPr>
                        <a:t> </a:t>
                      </a:r>
                      <a:endParaRPr lang="tr-TR" sz="1200" kern="150" dirty="0">
                        <a:solidFill>
                          <a:schemeClr val="tx1"/>
                        </a:solidFill>
                        <a:effectLst/>
                        <a:latin typeface="Times New Roman" panose="02020603050405020304" pitchFamily="18" charset="0"/>
                        <a:ea typeface="SimSun" panose="02010600030101010101" pitchFamily="2" charset="-122"/>
                        <a:cs typeface="Mangal"/>
                      </a:endParaRPr>
                    </a:p>
                  </a:txBody>
                  <a:tcPr marL="67597" marR="67597" marT="0" marB="0"/>
                </a:tc>
                <a:tc>
                  <a:txBody>
                    <a:bodyPr/>
                    <a:lstStyle/>
                    <a:p>
                      <a:pPr algn="just">
                        <a:spcAft>
                          <a:spcPts val="0"/>
                        </a:spcAft>
                      </a:pPr>
                      <a:r>
                        <a:rPr lang="tr-TR" sz="1200" kern="150" dirty="0">
                          <a:solidFill>
                            <a:schemeClr val="tx1"/>
                          </a:solidFill>
                          <a:effectLst/>
                        </a:rPr>
                        <a:t>Puan</a:t>
                      </a:r>
                    </a:p>
                    <a:p>
                      <a:pPr algn="just">
                        <a:spcAft>
                          <a:spcPts val="0"/>
                        </a:spcAft>
                        <a:tabLst>
                          <a:tab pos="954405" algn="l"/>
                        </a:tabLst>
                      </a:pPr>
                      <a:r>
                        <a:rPr lang="tr-TR" sz="1200" b="0" kern="150" dirty="0">
                          <a:solidFill>
                            <a:schemeClr val="tx1"/>
                          </a:solidFill>
                          <a:effectLst/>
                        </a:rPr>
                        <a:t>%60-70       2 puan</a:t>
                      </a:r>
                    </a:p>
                    <a:p>
                      <a:pPr algn="just">
                        <a:spcAft>
                          <a:spcPts val="0"/>
                        </a:spcAft>
                      </a:pPr>
                      <a:r>
                        <a:rPr lang="tr-TR" sz="1200" b="0" kern="150" dirty="0">
                          <a:solidFill>
                            <a:schemeClr val="tx1"/>
                          </a:solidFill>
                          <a:effectLst/>
                        </a:rPr>
                        <a:t>%70,1-80     4 puan</a:t>
                      </a:r>
                    </a:p>
                    <a:p>
                      <a:pPr algn="just">
                        <a:spcAft>
                          <a:spcPts val="0"/>
                        </a:spcAft>
                      </a:pPr>
                      <a:r>
                        <a:rPr lang="tr-TR" sz="1200" b="0" kern="150" dirty="0">
                          <a:solidFill>
                            <a:schemeClr val="tx1"/>
                          </a:solidFill>
                          <a:effectLst/>
                        </a:rPr>
                        <a:t>%80,1-90     6  puan</a:t>
                      </a:r>
                    </a:p>
                    <a:p>
                      <a:pPr algn="just">
                        <a:spcAft>
                          <a:spcPts val="0"/>
                        </a:spcAft>
                      </a:pPr>
                      <a:r>
                        <a:rPr lang="tr-TR" sz="1200" b="0" kern="150" dirty="0">
                          <a:solidFill>
                            <a:schemeClr val="tx1"/>
                          </a:solidFill>
                          <a:effectLst/>
                        </a:rPr>
                        <a:t>%90,1-100   8  puan</a:t>
                      </a:r>
                      <a:endParaRPr lang="tr-TR" sz="1200" b="0" kern="150" dirty="0">
                        <a:solidFill>
                          <a:schemeClr val="tx1"/>
                        </a:solidFill>
                        <a:effectLst/>
                        <a:latin typeface="Times New Roman" panose="02020603050405020304" pitchFamily="18" charset="0"/>
                        <a:ea typeface="SimSun" panose="02010600030101010101" pitchFamily="2" charset="-122"/>
                        <a:cs typeface="Mangal"/>
                      </a:endParaRPr>
                    </a:p>
                  </a:txBody>
                  <a:tcPr marL="67597" marR="67597" marT="0" marB="0"/>
                </a:tc>
                <a:extLst>
                  <a:ext uri="{0D108BD9-81ED-4DB2-BD59-A6C34878D82A}">
                    <a16:rowId xmlns:a16="http://schemas.microsoft.com/office/drawing/2014/main" val="1278995798"/>
                  </a:ext>
                </a:extLst>
              </a:tr>
            </a:tbl>
          </a:graphicData>
        </a:graphic>
      </p:graphicFrame>
      <p:sp>
        <p:nvSpPr>
          <p:cNvPr id="10" name="Dikdörtgen 9"/>
          <p:cNvSpPr/>
          <p:nvPr/>
        </p:nvSpPr>
        <p:spPr>
          <a:xfrm>
            <a:off x="2842963" y="4346616"/>
            <a:ext cx="4025033" cy="246221"/>
          </a:xfrm>
          <a:prstGeom prst="rect">
            <a:avLst/>
          </a:prstGeom>
        </p:spPr>
        <p:txBody>
          <a:bodyPr wrap="square">
            <a:spAutoFit/>
          </a:bodyPr>
          <a:lstStyle/>
          <a:p>
            <a:r>
              <a:rPr lang="tr-TR" sz="1000" dirty="0" smtClean="0">
                <a:solidFill>
                  <a:schemeClr val="tx1">
                    <a:lumMod val="85000"/>
                    <a:lumOff val="15000"/>
                  </a:schemeClr>
                </a:solidFill>
              </a:rPr>
              <a:t>1. Zorunlu kriter*</a:t>
            </a:r>
            <a:endParaRPr lang="tr-TR" sz="1000" dirty="0">
              <a:solidFill>
                <a:schemeClr val="tx1">
                  <a:lumMod val="85000"/>
                  <a:lumOff val="15000"/>
                </a:schemeClr>
              </a:solidFill>
            </a:endParaRPr>
          </a:p>
        </p:txBody>
      </p:sp>
    </p:spTree>
    <p:extLst>
      <p:ext uri="{BB962C8B-B14F-4D97-AF65-F5344CB8AC3E}">
        <p14:creationId xmlns:p14="http://schemas.microsoft.com/office/powerpoint/2010/main" val="41329845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31</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455845" y="2095983"/>
            <a:ext cx="6222615"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EK-4 </a:t>
            </a:r>
            <a:r>
              <a:rPr lang="tr-TR" sz="1200" dirty="0">
                <a:effectLst>
                  <a:outerShdw blurRad="38100" dist="38100" dir="2700000" algn="tl">
                    <a:srgbClr val="000000">
                      <a:alpha val="43137"/>
                    </a:srgbClr>
                  </a:outerShdw>
                </a:effectLst>
              </a:rPr>
              <a:t>SIFIR ATIK </a:t>
            </a:r>
            <a:r>
              <a:rPr lang="tr-TR" sz="1200" dirty="0" smtClean="0">
                <a:effectLst>
                  <a:outerShdw blurRad="38100" dist="38100" dir="2700000" algn="tl">
                    <a:srgbClr val="000000">
                      <a:alpha val="43137"/>
                    </a:srgbClr>
                  </a:outerShdw>
                </a:effectLst>
              </a:rPr>
              <a:t>BELGESİ PUANLAMA KRİTERLERİ</a:t>
            </a:r>
            <a:endParaRPr lang="tr-TR" sz="1200" dirty="0">
              <a:effectLst>
                <a:outerShdw blurRad="38100" dist="38100" dir="2700000" algn="tl">
                  <a:srgbClr val="000000">
                    <a:alpha val="43137"/>
                  </a:srgbClr>
                </a:outerShdw>
              </a:effectLst>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2" name="Dikdörtgen 1"/>
          <p:cNvSpPr/>
          <p:nvPr/>
        </p:nvSpPr>
        <p:spPr>
          <a:xfrm>
            <a:off x="2582448" y="2344822"/>
            <a:ext cx="4025033" cy="461665"/>
          </a:xfrm>
          <a:prstGeom prst="rect">
            <a:avLst/>
          </a:prstGeom>
        </p:spPr>
        <p:txBody>
          <a:bodyPr wrap="square">
            <a:spAutoFit/>
          </a:bodyPr>
          <a:lstStyle/>
          <a:p>
            <a:r>
              <a:rPr lang="tr-TR" sz="1200" dirty="0" smtClean="0">
                <a:solidFill>
                  <a:schemeClr val="tx1">
                    <a:lumMod val="85000"/>
                    <a:lumOff val="15000"/>
                  </a:schemeClr>
                </a:solidFill>
                <a:effectLst>
                  <a:outerShdw blurRad="38100" dist="38100" dir="2700000" algn="tl">
                    <a:srgbClr val="000000">
                      <a:alpha val="43137"/>
                    </a:srgbClr>
                  </a:outerShdw>
                </a:effectLst>
              </a:rPr>
              <a:t>Ek-4/B Bina ve Yerleşkeler için Puanlama Kriterleri ve Belge Seviyeleri</a:t>
            </a:r>
            <a:endParaRPr lang="tr-TR" sz="1200" dirty="0">
              <a:solidFill>
                <a:schemeClr val="tx1">
                  <a:lumMod val="85000"/>
                  <a:lumOff val="15000"/>
                </a:schemeClr>
              </a:solidFill>
              <a:effectLst>
                <a:outerShdw blurRad="38100" dist="38100" dir="2700000" algn="tl">
                  <a:srgbClr val="000000">
                    <a:alpha val="43137"/>
                  </a:srgbClr>
                </a:outerShdw>
              </a:effectLst>
            </a:endParaRPr>
          </a:p>
        </p:txBody>
      </p:sp>
      <p:sp>
        <p:nvSpPr>
          <p:cNvPr id="10" name="Dikdörtgen 9"/>
          <p:cNvSpPr/>
          <p:nvPr/>
        </p:nvSpPr>
        <p:spPr>
          <a:xfrm>
            <a:off x="2554637" y="5821898"/>
            <a:ext cx="4025033" cy="246221"/>
          </a:xfrm>
          <a:prstGeom prst="rect">
            <a:avLst/>
          </a:prstGeom>
        </p:spPr>
        <p:txBody>
          <a:bodyPr wrap="square">
            <a:spAutoFit/>
          </a:bodyPr>
          <a:lstStyle/>
          <a:p>
            <a:r>
              <a:rPr lang="tr-TR" sz="1000" dirty="0">
                <a:solidFill>
                  <a:schemeClr val="tx1">
                    <a:lumMod val="85000"/>
                    <a:lumOff val="15000"/>
                  </a:schemeClr>
                </a:solidFill>
              </a:rPr>
              <a:t>2</a:t>
            </a:r>
            <a:r>
              <a:rPr lang="tr-TR" sz="1000" dirty="0" smtClean="0">
                <a:solidFill>
                  <a:schemeClr val="tx1">
                    <a:lumMod val="85000"/>
                    <a:lumOff val="15000"/>
                  </a:schemeClr>
                </a:solidFill>
              </a:rPr>
              <a:t>. Seçmeli kriterler</a:t>
            </a:r>
            <a:endParaRPr lang="tr-TR" sz="1000" dirty="0">
              <a:solidFill>
                <a:schemeClr val="tx1">
                  <a:lumMod val="85000"/>
                  <a:lumOff val="15000"/>
                </a:schemeClr>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175566533"/>
              </p:ext>
            </p:extLst>
          </p:nvPr>
        </p:nvGraphicFramePr>
        <p:xfrm>
          <a:off x="1242164" y="2614101"/>
          <a:ext cx="6705600" cy="3454018"/>
        </p:xfrm>
        <a:graphic>
          <a:graphicData uri="http://schemas.openxmlformats.org/drawingml/2006/table">
            <a:tbl>
              <a:tblPr firstRow="1" firstCol="1" bandRow="1">
                <a:tableStyleId>{5C22544A-7EE6-4342-B048-85BDC9FD1C3A}</a:tableStyleId>
              </a:tblPr>
              <a:tblGrid>
                <a:gridCol w="5566577">
                  <a:extLst>
                    <a:ext uri="{9D8B030D-6E8A-4147-A177-3AD203B41FA5}">
                      <a16:colId xmlns:a16="http://schemas.microsoft.com/office/drawing/2014/main" val="501477557"/>
                    </a:ext>
                  </a:extLst>
                </a:gridCol>
                <a:gridCol w="1139023">
                  <a:extLst>
                    <a:ext uri="{9D8B030D-6E8A-4147-A177-3AD203B41FA5}">
                      <a16:colId xmlns:a16="http://schemas.microsoft.com/office/drawing/2014/main" val="762562431"/>
                    </a:ext>
                  </a:extLst>
                </a:gridCol>
              </a:tblGrid>
              <a:tr h="249554">
                <a:tc>
                  <a:txBody>
                    <a:bodyPr/>
                    <a:lstStyle/>
                    <a:p>
                      <a:pPr algn="just">
                        <a:spcAft>
                          <a:spcPts val="0"/>
                        </a:spcAft>
                      </a:pPr>
                      <a:r>
                        <a:rPr lang="tr-TR" sz="1000" kern="150" dirty="0">
                          <a:solidFill>
                            <a:schemeClr val="tx1"/>
                          </a:solidFill>
                          <a:effectLst/>
                        </a:rPr>
                        <a:t>Atık </a:t>
                      </a:r>
                      <a:r>
                        <a:rPr lang="tr-TR" sz="1000" kern="150" dirty="0" err="1">
                          <a:solidFill>
                            <a:schemeClr val="tx1"/>
                          </a:solidFill>
                          <a:effectLst/>
                        </a:rPr>
                        <a:t>Azaltımı</a:t>
                      </a:r>
                      <a:r>
                        <a:rPr lang="tr-TR" sz="1000" kern="150" dirty="0">
                          <a:solidFill>
                            <a:schemeClr val="tx1"/>
                          </a:solidFill>
                          <a:effectLst/>
                        </a:rPr>
                        <a:t>/Önlenmesi </a:t>
                      </a:r>
                      <a:endParaRPr lang="tr-TR" sz="1000" kern="150" dirty="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tc>
                  <a:txBody>
                    <a:bodyPr/>
                    <a:lstStyle/>
                    <a:p>
                      <a:pPr algn="ctr">
                        <a:spcAft>
                          <a:spcPts val="0"/>
                        </a:spcAft>
                      </a:pPr>
                      <a:r>
                        <a:rPr lang="tr-TR" sz="1000" kern="150">
                          <a:solidFill>
                            <a:schemeClr val="tx1"/>
                          </a:solidFill>
                          <a:effectLst/>
                        </a:rPr>
                        <a:t>Puan</a:t>
                      </a:r>
                      <a:endParaRPr lang="tr-TR" sz="1000" kern="15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extLst>
                  <a:ext uri="{0D108BD9-81ED-4DB2-BD59-A6C34878D82A}">
                    <a16:rowId xmlns:a16="http://schemas.microsoft.com/office/drawing/2014/main" val="3454911376"/>
                  </a:ext>
                </a:extLst>
              </a:tr>
              <a:tr h="372237">
                <a:tc>
                  <a:txBody>
                    <a:bodyPr/>
                    <a:lstStyle/>
                    <a:p>
                      <a:pPr algn="just">
                        <a:spcAft>
                          <a:spcPts val="0"/>
                        </a:spcAft>
                      </a:pPr>
                      <a:r>
                        <a:rPr lang="tr-TR" sz="1000" b="0" kern="150" dirty="0">
                          <a:solidFill>
                            <a:schemeClr val="tx1"/>
                          </a:solidFill>
                          <a:effectLst/>
                        </a:rPr>
                        <a:t>Atık oluşumunun önlenmesi veya azaltılması için en az bir çalışmanın yapılmış olması (Yönetmeliğin ek-2’sinde verilen önlemeye ilişkin esaslar da göz önünde bulundurulabilir.)</a:t>
                      </a:r>
                      <a:endParaRPr lang="tr-TR" sz="1000" b="0" kern="150" dirty="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tc>
                  <a:txBody>
                    <a:bodyPr/>
                    <a:lstStyle/>
                    <a:p>
                      <a:pPr algn="ctr">
                        <a:spcAft>
                          <a:spcPts val="0"/>
                        </a:spcAft>
                      </a:pPr>
                      <a:r>
                        <a:rPr lang="tr-TR" sz="1000" kern="150">
                          <a:solidFill>
                            <a:schemeClr val="tx1"/>
                          </a:solidFill>
                          <a:effectLst/>
                        </a:rPr>
                        <a:t>Her çalışma 1 puan</a:t>
                      </a:r>
                    </a:p>
                    <a:p>
                      <a:pPr algn="ctr">
                        <a:spcAft>
                          <a:spcPts val="0"/>
                        </a:spcAft>
                      </a:pPr>
                      <a:r>
                        <a:rPr lang="tr-TR" sz="1000" kern="150">
                          <a:solidFill>
                            <a:schemeClr val="tx1"/>
                          </a:solidFill>
                          <a:effectLst/>
                        </a:rPr>
                        <a:t>Toplamda en fazla 4 puan</a:t>
                      </a:r>
                      <a:endParaRPr lang="tr-TR" sz="1000" kern="15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extLst>
                  <a:ext uri="{0D108BD9-81ED-4DB2-BD59-A6C34878D82A}">
                    <a16:rowId xmlns:a16="http://schemas.microsoft.com/office/drawing/2014/main" val="3248082948"/>
                  </a:ext>
                </a:extLst>
              </a:tr>
              <a:tr h="171461">
                <a:tc>
                  <a:txBody>
                    <a:bodyPr/>
                    <a:lstStyle/>
                    <a:p>
                      <a:pPr>
                        <a:spcAft>
                          <a:spcPts val="0"/>
                        </a:spcAft>
                      </a:pPr>
                      <a:r>
                        <a:rPr lang="tr-TR" sz="1000" b="0" kern="150" dirty="0" err="1">
                          <a:solidFill>
                            <a:schemeClr val="tx1"/>
                          </a:solidFill>
                          <a:effectLst/>
                        </a:rPr>
                        <a:t>Atıksu</a:t>
                      </a:r>
                      <a:r>
                        <a:rPr lang="tr-TR" sz="1000" b="0" kern="150" dirty="0">
                          <a:solidFill>
                            <a:schemeClr val="tx1"/>
                          </a:solidFill>
                          <a:effectLst/>
                        </a:rPr>
                        <a:t> </a:t>
                      </a:r>
                      <a:r>
                        <a:rPr lang="tr-TR" sz="1000" b="0" kern="150" dirty="0" err="1">
                          <a:solidFill>
                            <a:schemeClr val="tx1"/>
                          </a:solidFill>
                          <a:effectLst/>
                        </a:rPr>
                        <a:t>azaltımı</a:t>
                      </a:r>
                      <a:r>
                        <a:rPr lang="tr-TR" sz="1000" b="0" kern="150" dirty="0">
                          <a:solidFill>
                            <a:schemeClr val="tx1"/>
                          </a:solidFill>
                          <a:effectLst/>
                        </a:rPr>
                        <a:t> veya atık suyun yeniden kullanımına yönelik faaliyetin olması </a:t>
                      </a:r>
                    </a:p>
                    <a:p>
                      <a:pPr>
                        <a:spcAft>
                          <a:spcPts val="0"/>
                        </a:spcAft>
                      </a:pPr>
                      <a:r>
                        <a:rPr lang="tr-TR" sz="1000" b="0" kern="150" dirty="0">
                          <a:solidFill>
                            <a:schemeClr val="tx1"/>
                          </a:solidFill>
                          <a:effectLst/>
                        </a:rPr>
                        <a:t> </a:t>
                      </a:r>
                      <a:endParaRPr lang="tr-TR" sz="1000" b="0" kern="150" dirty="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tc>
                  <a:txBody>
                    <a:bodyPr/>
                    <a:lstStyle/>
                    <a:p>
                      <a:pPr algn="ctr">
                        <a:spcAft>
                          <a:spcPts val="0"/>
                        </a:spcAft>
                      </a:pPr>
                      <a:r>
                        <a:rPr lang="tr-TR" sz="1000" kern="150">
                          <a:solidFill>
                            <a:schemeClr val="tx1"/>
                          </a:solidFill>
                          <a:effectLst/>
                        </a:rPr>
                        <a:t>1</a:t>
                      </a:r>
                      <a:endParaRPr lang="tr-TR" sz="1000" kern="15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extLst>
                  <a:ext uri="{0D108BD9-81ED-4DB2-BD59-A6C34878D82A}">
                    <a16:rowId xmlns:a16="http://schemas.microsoft.com/office/drawing/2014/main" val="1094879282"/>
                  </a:ext>
                </a:extLst>
              </a:tr>
              <a:tr h="124079">
                <a:tc>
                  <a:txBody>
                    <a:bodyPr/>
                    <a:lstStyle/>
                    <a:p>
                      <a:pPr algn="just">
                        <a:spcAft>
                          <a:spcPts val="0"/>
                        </a:spcAft>
                      </a:pPr>
                      <a:r>
                        <a:rPr lang="tr-TR" sz="1000" b="0" kern="150" dirty="0">
                          <a:solidFill>
                            <a:schemeClr val="tx1"/>
                          </a:solidFill>
                          <a:effectLst/>
                        </a:rPr>
                        <a:t>Yeniden Kullanım </a:t>
                      </a:r>
                      <a:endParaRPr lang="tr-TR" sz="1000" b="0" kern="150" dirty="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tc>
                  <a:txBody>
                    <a:bodyPr/>
                    <a:lstStyle/>
                    <a:p>
                      <a:pPr algn="ctr">
                        <a:spcAft>
                          <a:spcPts val="0"/>
                        </a:spcAft>
                      </a:pPr>
                      <a:r>
                        <a:rPr lang="tr-TR" sz="1000" kern="150">
                          <a:solidFill>
                            <a:schemeClr val="tx1"/>
                          </a:solidFill>
                          <a:effectLst/>
                        </a:rPr>
                        <a:t>Puan</a:t>
                      </a:r>
                      <a:endParaRPr lang="tr-TR" sz="1000" kern="15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extLst>
                  <a:ext uri="{0D108BD9-81ED-4DB2-BD59-A6C34878D82A}">
                    <a16:rowId xmlns:a16="http://schemas.microsoft.com/office/drawing/2014/main" val="561285577"/>
                  </a:ext>
                </a:extLst>
              </a:tr>
              <a:tr h="496316">
                <a:tc>
                  <a:txBody>
                    <a:bodyPr/>
                    <a:lstStyle/>
                    <a:p>
                      <a:pPr algn="just">
                        <a:spcAft>
                          <a:spcPts val="0"/>
                        </a:spcAft>
                      </a:pPr>
                      <a:r>
                        <a:rPr lang="tr-TR" sz="1000" b="0" kern="150" dirty="0">
                          <a:solidFill>
                            <a:schemeClr val="tx1"/>
                          </a:solidFill>
                          <a:effectLst/>
                        </a:rPr>
                        <a:t>Kullanım ömrü dolan ancak, yeniden kullanılabilir durumdaki malzemelerin/ürünlerin kendi bünyesinde veya üçüncü kişiler tarafından yeniden kullanılmasının sağlanması için gerçekleştirilen en az bir çalışmanın yapılmış olması </a:t>
                      </a:r>
                      <a:endParaRPr lang="tr-TR" sz="1000" b="0" kern="150" dirty="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tc>
                  <a:txBody>
                    <a:bodyPr/>
                    <a:lstStyle/>
                    <a:p>
                      <a:pPr algn="ctr">
                        <a:spcAft>
                          <a:spcPts val="0"/>
                        </a:spcAft>
                      </a:pPr>
                      <a:r>
                        <a:rPr lang="tr-TR" sz="1000" kern="150">
                          <a:solidFill>
                            <a:schemeClr val="tx1"/>
                          </a:solidFill>
                          <a:effectLst/>
                        </a:rPr>
                        <a:t>1</a:t>
                      </a:r>
                      <a:endParaRPr lang="tr-TR" sz="1000" kern="15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extLst>
                  <a:ext uri="{0D108BD9-81ED-4DB2-BD59-A6C34878D82A}">
                    <a16:rowId xmlns:a16="http://schemas.microsoft.com/office/drawing/2014/main" val="642051813"/>
                  </a:ext>
                </a:extLst>
              </a:tr>
              <a:tr h="124079">
                <a:tc>
                  <a:txBody>
                    <a:bodyPr/>
                    <a:lstStyle/>
                    <a:p>
                      <a:pPr algn="just">
                        <a:spcAft>
                          <a:spcPts val="0"/>
                        </a:spcAft>
                      </a:pPr>
                      <a:r>
                        <a:rPr lang="tr-TR" sz="1000" b="0" kern="150" dirty="0">
                          <a:solidFill>
                            <a:schemeClr val="tx1"/>
                          </a:solidFill>
                          <a:effectLst/>
                        </a:rPr>
                        <a:t>Tedarik </a:t>
                      </a:r>
                      <a:endParaRPr lang="tr-TR" sz="1000" b="0" kern="150" dirty="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tc>
                  <a:txBody>
                    <a:bodyPr/>
                    <a:lstStyle/>
                    <a:p>
                      <a:pPr algn="ctr">
                        <a:spcAft>
                          <a:spcPts val="0"/>
                        </a:spcAft>
                      </a:pPr>
                      <a:r>
                        <a:rPr lang="tr-TR" sz="1000" kern="150">
                          <a:solidFill>
                            <a:schemeClr val="tx1"/>
                          </a:solidFill>
                          <a:effectLst/>
                        </a:rPr>
                        <a:t>Puan</a:t>
                      </a:r>
                      <a:endParaRPr lang="tr-TR" sz="1000" kern="15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extLst>
                  <a:ext uri="{0D108BD9-81ED-4DB2-BD59-A6C34878D82A}">
                    <a16:rowId xmlns:a16="http://schemas.microsoft.com/office/drawing/2014/main" val="1833922651"/>
                  </a:ext>
                </a:extLst>
              </a:tr>
              <a:tr h="496316">
                <a:tc>
                  <a:txBody>
                    <a:bodyPr/>
                    <a:lstStyle/>
                    <a:p>
                      <a:pPr algn="just">
                        <a:spcAft>
                          <a:spcPts val="0"/>
                        </a:spcAft>
                      </a:pPr>
                      <a:r>
                        <a:rPr lang="tr-TR" sz="1000" b="0" kern="150" dirty="0">
                          <a:solidFill>
                            <a:schemeClr val="tx1"/>
                          </a:solidFill>
                          <a:effectLst/>
                        </a:rPr>
                        <a:t>Geri dönüştürülebilir ürünlerin/malzemelerin tercihine yönelik en az bir uygulamaya geçilmiş olması (tedarik edilen ürünlerin ağırlıkça en az %70’inin yeniden kullanılabilir veya geri dönüştürülebilir özellikte olması)</a:t>
                      </a:r>
                      <a:endParaRPr lang="tr-TR" sz="1000" b="0" kern="150" dirty="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tc>
                  <a:txBody>
                    <a:bodyPr/>
                    <a:lstStyle/>
                    <a:p>
                      <a:pPr algn="ctr">
                        <a:spcAft>
                          <a:spcPts val="0"/>
                        </a:spcAft>
                      </a:pPr>
                      <a:r>
                        <a:rPr lang="tr-TR" sz="1000" kern="150">
                          <a:solidFill>
                            <a:schemeClr val="tx1"/>
                          </a:solidFill>
                          <a:effectLst/>
                        </a:rPr>
                        <a:t>1</a:t>
                      </a:r>
                      <a:endParaRPr lang="tr-TR" sz="1000" kern="15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extLst>
                  <a:ext uri="{0D108BD9-81ED-4DB2-BD59-A6C34878D82A}">
                    <a16:rowId xmlns:a16="http://schemas.microsoft.com/office/drawing/2014/main" val="2239591664"/>
                  </a:ext>
                </a:extLst>
              </a:tr>
              <a:tr h="372237">
                <a:tc>
                  <a:txBody>
                    <a:bodyPr/>
                    <a:lstStyle/>
                    <a:p>
                      <a:pPr algn="just">
                        <a:spcAft>
                          <a:spcPts val="0"/>
                        </a:spcAft>
                      </a:pPr>
                      <a:r>
                        <a:rPr lang="tr-TR" sz="1000" b="0" kern="150" dirty="0">
                          <a:solidFill>
                            <a:schemeClr val="tx1"/>
                          </a:solidFill>
                          <a:effectLst/>
                        </a:rPr>
                        <a:t>Tüketici kullanımı sonrası oluşan atıklardan elde edilen geri dönüştürülmüş malzeme içeriği ağırlıkça minimum yüzde on olan en az bir ürün grubunun kullanılması</a:t>
                      </a:r>
                      <a:endParaRPr lang="tr-TR" sz="1000" b="0" kern="150" dirty="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tc>
                  <a:txBody>
                    <a:bodyPr/>
                    <a:lstStyle/>
                    <a:p>
                      <a:pPr algn="ctr">
                        <a:spcAft>
                          <a:spcPts val="0"/>
                        </a:spcAft>
                      </a:pPr>
                      <a:r>
                        <a:rPr lang="tr-TR" sz="1000" kern="150">
                          <a:solidFill>
                            <a:schemeClr val="tx1"/>
                          </a:solidFill>
                          <a:effectLst/>
                        </a:rPr>
                        <a:t>1</a:t>
                      </a:r>
                      <a:endParaRPr lang="tr-TR" sz="1000" kern="15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extLst>
                  <a:ext uri="{0D108BD9-81ED-4DB2-BD59-A6C34878D82A}">
                    <a16:rowId xmlns:a16="http://schemas.microsoft.com/office/drawing/2014/main" val="607674109"/>
                  </a:ext>
                </a:extLst>
              </a:tr>
              <a:tr h="372237">
                <a:tc>
                  <a:txBody>
                    <a:bodyPr/>
                    <a:lstStyle/>
                    <a:p>
                      <a:pPr algn="just">
                        <a:spcAft>
                          <a:spcPts val="0"/>
                        </a:spcAft>
                      </a:pPr>
                      <a:r>
                        <a:rPr lang="tr-TR" sz="1000" b="0" kern="150" dirty="0">
                          <a:solidFill>
                            <a:schemeClr val="tx1"/>
                          </a:solidFill>
                          <a:effectLst/>
                        </a:rPr>
                        <a:t>En az bir üründe, malzemede veya hizmette sıfır atık belgesi olan tedarikçilerin tercih edilmesi (Bu uygulamaya 2021’den itibaren puanlanmaya başlanacaktır.)</a:t>
                      </a:r>
                      <a:endParaRPr lang="tr-TR" sz="1000" b="0" kern="150" dirty="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tc>
                  <a:txBody>
                    <a:bodyPr/>
                    <a:lstStyle/>
                    <a:p>
                      <a:pPr algn="ctr">
                        <a:spcAft>
                          <a:spcPts val="0"/>
                        </a:spcAft>
                      </a:pPr>
                      <a:r>
                        <a:rPr lang="tr-TR" sz="1000" kern="150" dirty="0">
                          <a:solidFill>
                            <a:schemeClr val="tx1"/>
                          </a:solidFill>
                          <a:effectLst/>
                        </a:rPr>
                        <a:t>1</a:t>
                      </a:r>
                      <a:endParaRPr lang="tr-TR" sz="1000" kern="150" dirty="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extLst>
                  <a:ext uri="{0D108BD9-81ED-4DB2-BD59-A6C34878D82A}">
                    <a16:rowId xmlns:a16="http://schemas.microsoft.com/office/drawing/2014/main" val="4136201974"/>
                  </a:ext>
                </a:extLst>
              </a:tr>
              <a:tr h="248158">
                <a:tc>
                  <a:txBody>
                    <a:bodyPr/>
                    <a:lstStyle/>
                    <a:p>
                      <a:pPr algn="just">
                        <a:spcAft>
                          <a:spcPts val="0"/>
                        </a:spcAft>
                      </a:pPr>
                      <a:r>
                        <a:rPr lang="tr-TR" sz="1000" b="0" kern="150" dirty="0">
                          <a:solidFill>
                            <a:schemeClr val="tx1"/>
                          </a:solidFill>
                          <a:effectLst/>
                        </a:rPr>
                        <a:t>Ulusal ya da uluslararası geçerliliği olan çevre etiketine sahip olan en az bir ürünün tercih edilmesi</a:t>
                      </a:r>
                      <a:endParaRPr lang="tr-TR" sz="1000" b="0" kern="150" dirty="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tc>
                  <a:txBody>
                    <a:bodyPr/>
                    <a:lstStyle/>
                    <a:p>
                      <a:pPr algn="ctr">
                        <a:spcAft>
                          <a:spcPts val="0"/>
                        </a:spcAft>
                      </a:pPr>
                      <a:r>
                        <a:rPr lang="tr-TR" sz="1000" kern="150" dirty="0">
                          <a:solidFill>
                            <a:schemeClr val="tx1"/>
                          </a:solidFill>
                          <a:effectLst/>
                        </a:rPr>
                        <a:t>1</a:t>
                      </a:r>
                      <a:endParaRPr lang="tr-TR" sz="1000" kern="150" dirty="0">
                        <a:solidFill>
                          <a:schemeClr val="tx1"/>
                        </a:solidFill>
                        <a:effectLst/>
                        <a:latin typeface="Times New Roman" panose="02020603050405020304" pitchFamily="18" charset="0"/>
                        <a:ea typeface="SimSun" panose="02010600030101010101" pitchFamily="2" charset="-122"/>
                        <a:cs typeface="Mangal"/>
                      </a:endParaRPr>
                    </a:p>
                  </a:txBody>
                  <a:tcPr marL="46530" marR="46530" marT="0" marB="0"/>
                </a:tc>
                <a:extLst>
                  <a:ext uri="{0D108BD9-81ED-4DB2-BD59-A6C34878D82A}">
                    <a16:rowId xmlns:a16="http://schemas.microsoft.com/office/drawing/2014/main" val="2934655321"/>
                  </a:ext>
                </a:extLst>
              </a:tr>
            </a:tbl>
          </a:graphicData>
        </a:graphic>
      </p:graphicFrame>
    </p:spTree>
    <p:extLst>
      <p:ext uri="{BB962C8B-B14F-4D97-AF65-F5344CB8AC3E}">
        <p14:creationId xmlns:p14="http://schemas.microsoft.com/office/powerpoint/2010/main" val="644495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32</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222615"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EK-4 </a:t>
            </a:r>
            <a:r>
              <a:rPr lang="tr-TR" sz="1200" dirty="0">
                <a:effectLst>
                  <a:outerShdw blurRad="38100" dist="38100" dir="2700000" algn="tl">
                    <a:srgbClr val="000000">
                      <a:alpha val="43137"/>
                    </a:srgbClr>
                  </a:outerShdw>
                </a:effectLst>
              </a:rPr>
              <a:t>SIFIR ATIK </a:t>
            </a:r>
            <a:r>
              <a:rPr lang="tr-TR" sz="1200" dirty="0" smtClean="0">
                <a:effectLst>
                  <a:outerShdw blurRad="38100" dist="38100" dir="2700000" algn="tl">
                    <a:srgbClr val="000000">
                      <a:alpha val="43137"/>
                    </a:srgbClr>
                  </a:outerShdw>
                </a:effectLst>
              </a:rPr>
              <a:t>BELGESİ PUANLAMA KRİTERLERİ</a:t>
            </a:r>
            <a:endParaRPr lang="tr-TR" sz="1200" dirty="0">
              <a:effectLst>
                <a:outerShdw blurRad="38100" dist="38100" dir="2700000" algn="tl">
                  <a:srgbClr val="000000">
                    <a:alpha val="43137"/>
                  </a:srgbClr>
                </a:outerShdw>
              </a:effectLst>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2" name="Dikdörtgen 1"/>
          <p:cNvSpPr/>
          <p:nvPr/>
        </p:nvSpPr>
        <p:spPr>
          <a:xfrm>
            <a:off x="2554638" y="3108111"/>
            <a:ext cx="4025033" cy="246221"/>
          </a:xfrm>
          <a:prstGeom prst="rect">
            <a:avLst/>
          </a:prstGeom>
        </p:spPr>
        <p:txBody>
          <a:bodyPr wrap="square">
            <a:spAutoFit/>
          </a:bodyPr>
          <a:lstStyle/>
          <a:p>
            <a:r>
              <a:rPr lang="tr-TR" sz="1000" dirty="0" smtClean="0">
                <a:solidFill>
                  <a:schemeClr val="tx1">
                    <a:lumMod val="85000"/>
                    <a:lumOff val="15000"/>
                  </a:schemeClr>
                </a:solidFill>
                <a:effectLst>
                  <a:outerShdw blurRad="38100" dist="38100" dir="2700000" algn="tl">
                    <a:srgbClr val="000000">
                      <a:alpha val="43137"/>
                    </a:srgbClr>
                  </a:outerShdw>
                </a:effectLst>
              </a:rPr>
              <a:t>Bina ve Yerleşkeler için Sıfır Atık Belge Seviyeleri</a:t>
            </a:r>
            <a:endParaRPr lang="tr-TR" sz="1000" dirty="0">
              <a:solidFill>
                <a:schemeClr val="tx1">
                  <a:lumMod val="85000"/>
                  <a:lumOff val="15000"/>
                </a:schemeClr>
              </a:solidFill>
              <a:effectLst>
                <a:outerShdw blurRad="38100" dist="38100" dir="2700000" algn="tl">
                  <a:srgbClr val="000000">
                    <a:alpha val="43137"/>
                  </a:srgbClr>
                </a:outerShdw>
              </a:effectLst>
            </a:endParaRPr>
          </a:p>
        </p:txBody>
      </p:sp>
      <p:graphicFrame>
        <p:nvGraphicFramePr>
          <p:cNvPr id="9" name="Tablo 8"/>
          <p:cNvGraphicFramePr>
            <a:graphicFrameLocks noGrp="1"/>
          </p:cNvGraphicFramePr>
          <p:nvPr>
            <p:extLst>
              <p:ext uri="{D42A27DB-BD31-4B8C-83A1-F6EECF244321}">
                <p14:modId xmlns:p14="http://schemas.microsoft.com/office/powerpoint/2010/main" val="1745190712"/>
              </p:ext>
            </p:extLst>
          </p:nvPr>
        </p:nvGraphicFramePr>
        <p:xfrm>
          <a:off x="1621364" y="3510743"/>
          <a:ext cx="5758180" cy="365760"/>
        </p:xfrm>
        <a:graphic>
          <a:graphicData uri="http://schemas.openxmlformats.org/drawingml/2006/table">
            <a:tbl>
              <a:tblPr firstRow="1" firstCol="1" bandRow="1">
                <a:tableStyleId>{5C22544A-7EE6-4342-B048-85BDC9FD1C3A}</a:tableStyleId>
              </a:tblPr>
              <a:tblGrid>
                <a:gridCol w="1511300">
                  <a:extLst>
                    <a:ext uri="{9D8B030D-6E8A-4147-A177-3AD203B41FA5}">
                      <a16:colId xmlns:a16="http://schemas.microsoft.com/office/drawing/2014/main" val="2573724815"/>
                    </a:ext>
                  </a:extLst>
                </a:gridCol>
                <a:gridCol w="1061720">
                  <a:extLst>
                    <a:ext uri="{9D8B030D-6E8A-4147-A177-3AD203B41FA5}">
                      <a16:colId xmlns:a16="http://schemas.microsoft.com/office/drawing/2014/main" val="4140828680"/>
                    </a:ext>
                  </a:extLst>
                </a:gridCol>
                <a:gridCol w="1061720">
                  <a:extLst>
                    <a:ext uri="{9D8B030D-6E8A-4147-A177-3AD203B41FA5}">
                      <a16:colId xmlns:a16="http://schemas.microsoft.com/office/drawing/2014/main" val="258364678"/>
                    </a:ext>
                  </a:extLst>
                </a:gridCol>
                <a:gridCol w="1061720">
                  <a:extLst>
                    <a:ext uri="{9D8B030D-6E8A-4147-A177-3AD203B41FA5}">
                      <a16:colId xmlns:a16="http://schemas.microsoft.com/office/drawing/2014/main" val="3930437258"/>
                    </a:ext>
                  </a:extLst>
                </a:gridCol>
                <a:gridCol w="1061720">
                  <a:extLst>
                    <a:ext uri="{9D8B030D-6E8A-4147-A177-3AD203B41FA5}">
                      <a16:colId xmlns:a16="http://schemas.microsoft.com/office/drawing/2014/main" val="3483949016"/>
                    </a:ext>
                  </a:extLst>
                </a:gridCol>
              </a:tblGrid>
              <a:tr h="0">
                <a:tc>
                  <a:txBody>
                    <a:bodyPr/>
                    <a:lstStyle/>
                    <a:p>
                      <a:pPr algn="just">
                        <a:spcAft>
                          <a:spcPts val="0"/>
                        </a:spcAft>
                      </a:pPr>
                      <a:r>
                        <a:rPr lang="tr-TR" sz="1200" kern="150">
                          <a:effectLst/>
                        </a:rPr>
                        <a:t> </a:t>
                      </a:r>
                      <a:endParaRPr lang="tr-TR" sz="1200" kern="150">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ctr">
                        <a:spcAft>
                          <a:spcPts val="0"/>
                        </a:spcAft>
                      </a:pPr>
                      <a:r>
                        <a:rPr lang="tr-TR" sz="1200" kern="150">
                          <a:effectLst/>
                        </a:rPr>
                        <a:t>Temel</a:t>
                      </a:r>
                      <a:endParaRPr lang="tr-TR" sz="1200" kern="150">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ctr">
                        <a:spcAft>
                          <a:spcPts val="0"/>
                        </a:spcAft>
                      </a:pPr>
                      <a:r>
                        <a:rPr lang="tr-TR" sz="1200" kern="150">
                          <a:effectLst/>
                        </a:rPr>
                        <a:t>GÜMÜŞ</a:t>
                      </a:r>
                      <a:endParaRPr lang="tr-TR" sz="1200" kern="150">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ctr">
                        <a:spcAft>
                          <a:spcPts val="0"/>
                        </a:spcAft>
                      </a:pPr>
                      <a:r>
                        <a:rPr lang="tr-TR" sz="1200" kern="150">
                          <a:effectLst/>
                        </a:rPr>
                        <a:t>ALTIN</a:t>
                      </a:r>
                      <a:endParaRPr lang="tr-TR" sz="1200" kern="150">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ctr">
                        <a:spcAft>
                          <a:spcPts val="0"/>
                        </a:spcAft>
                      </a:pPr>
                      <a:r>
                        <a:rPr lang="tr-TR" sz="1200" kern="150">
                          <a:effectLst/>
                        </a:rPr>
                        <a:t>PLATİN</a:t>
                      </a:r>
                      <a:endParaRPr lang="tr-TR" sz="1200" kern="150">
                        <a:effectLst/>
                        <a:latin typeface="Times New Roman" panose="02020603050405020304" pitchFamily="18" charset="0"/>
                        <a:ea typeface="SimSun" panose="02010600030101010101" pitchFamily="2" charset="-122"/>
                        <a:cs typeface="Mangal"/>
                      </a:endParaRPr>
                    </a:p>
                  </a:txBody>
                  <a:tcPr marL="68580" marR="68580" marT="0" marB="0"/>
                </a:tc>
                <a:extLst>
                  <a:ext uri="{0D108BD9-81ED-4DB2-BD59-A6C34878D82A}">
                    <a16:rowId xmlns:a16="http://schemas.microsoft.com/office/drawing/2014/main" val="2726344569"/>
                  </a:ext>
                </a:extLst>
              </a:tr>
              <a:tr h="0">
                <a:tc>
                  <a:txBody>
                    <a:bodyPr/>
                    <a:lstStyle/>
                    <a:p>
                      <a:pPr algn="just">
                        <a:spcAft>
                          <a:spcPts val="0"/>
                        </a:spcAft>
                      </a:pPr>
                      <a:r>
                        <a:rPr lang="tr-TR" sz="1200" kern="150">
                          <a:effectLst/>
                        </a:rPr>
                        <a:t>Toplam Puan</a:t>
                      </a:r>
                      <a:endParaRPr lang="tr-TR" sz="1200" kern="150">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ctr">
                        <a:spcAft>
                          <a:spcPts val="0"/>
                        </a:spcAft>
                      </a:pPr>
                      <a:r>
                        <a:rPr lang="tr-TR" sz="1200" kern="150">
                          <a:effectLst/>
                        </a:rPr>
                        <a:t>-</a:t>
                      </a:r>
                      <a:endParaRPr lang="tr-TR" sz="1200" kern="150">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ctr">
                        <a:spcAft>
                          <a:spcPts val="0"/>
                        </a:spcAft>
                      </a:pPr>
                      <a:r>
                        <a:rPr lang="tr-TR" sz="1200" kern="150">
                          <a:effectLst/>
                        </a:rPr>
                        <a:t>10-12</a:t>
                      </a:r>
                      <a:endParaRPr lang="tr-TR" sz="1200" kern="150">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ctr">
                        <a:spcAft>
                          <a:spcPts val="0"/>
                        </a:spcAft>
                      </a:pPr>
                      <a:r>
                        <a:rPr lang="tr-TR" sz="1200" kern="150">
                          <a:effectLst/>
                        </a:rPr>
                        <a:t>13-15</a:t>
                      </a:r>
                      <a:endParaRPr lang="tr-TR" sz="1200" kern="150">
                        <a:effectLst/>
                        <a:latin typeface="Times New Roman" panose="02020603050405020304" pitchFamily="18" charset="0"/>
                        <a:ea typeface="SimSun" panose="02010600030101010101" pitchFamily="2" charset="-122"/>
                        <a:cs typeface="Mangal"/>
                      </a:endParaRPr>
                    </a:p>
                  </a:txBody>
                  <a:tcPr marL="68580" marR="68580" marT="0" marB="0"/>
                </a:tc>
                <a:tc>
                  <a:txBody>
                    <a:bodyPr/>
                    <a:lstStyle/>
                    <a:p>
                      <a:pPr algn="ctr">
                        <a:spcAft>
                          <a:spcPts val="0"/>
                        </a:spcAft>
                      </a:pPr>
                      <a:r>
                        <a:rPr lang="tr-TR" sz="1200" kern="150" dirty="0">
                          <a:effectLst/>
                        </a:rPr>
                        <a:t>16-18</a:t>
                      </a:r>
                      <a:endParaRPr lang="tr-TR" sz="1200" kern="150" dirty="0">
                        <a:effectLst/>
                        <a:latin typeface="Times New Roman" panose="02020603050405020304" pitchFamily="18" charset="0"/>
                        <a:ea typeface="SimSun" panose="02010600030101010101" pitchFamily="2" charset="-122"/>
                        <a:cs typeface="Mangal"/>
                      </a:endParaRPr>
                    </a:p>
                  </a:txBody>
                  <a:tcPr marL="68580" marR="68580" marT="0" marB="0"/>
                </a:tc>
                <a:extLst>
                  <a:ext uri="{0D108BD9-81ED-4DB2-BD59-A6C34878D82A}">
                    <a16:rowId xmlns:a16="http://schemas.microsoft.com/office/drawing/2014/main" val="1502668400"/>
                  </a:ext>
                </a:extLst>
              </a:tr>
            </a:tbl>
          </a:graphicData>
        </a:graphic>
      </p:graphicFrame>
    </p:spTree>
    <p:extLst>
      <p:ext uri="{BB962C8B-B14F-4D97-AF65-F5344CB8AC3E}">
        <p14:creationId xmlns:p14="http://schemas.microsoft.com/office/powerpoint/2010/main" val="40589088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33</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081501"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SIFIR ATIK BELGESİ ALMA YÜKÜMLÜLÜĞÜ</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17</a:t>
            </a:r>
          </a:p>
          <a:p>
            <a:pPr algn="just"/>
            <a:r>
              <a:rPr lang="tr-TR" sz="1200" dirty="0" smtClean="0"/>
              <a:t>(</a:t>
            </a:r>
            <a:r>
              <a:rPr lang="tr-TR" sz="1200" dirty="0"/>
              <a:t>1) Sıfır atık yönetim sistemini kurmakla yükümlü ek-1 listedeki yerler, bu Yönetmeliğin 18 inci maddesinde tanımlanan süreç doğrultusunda temel seviyede Sıfır Atık Belgesi için müracaat ederler. Diğer yerler ise talep etmeleri halinde belge başvuru için müracaatta bulunabilir. Ancak, konutlar belediyelerin sıfır atık yönetim sistemi içerisinde değerlendirilir, ayrıca sıfır atık belgesi düzenlenmez.</a:t>
            </a:r>
          </a:p>
          <a:p>
            <a:pPr algn="just"/>
            <a:r>
              <a:rPr lang="tr-TR" sz="1200" dirty="0"/>
              <a:t>(2) Temel seviyede sıfır atık belgesine sahip yerlerden; organize sanayi bölgeleri, alışveriş merkezleri, havalimanları, tren ve otobüs terminalleri, yat limanları ve gemi limanları, 50 oda ve üstü konaklama kapasiteli turizm işletmeleri ile il belediyeleri ve nüfusu elli binin üzerindeki ilçe belediyeleri gümüş, altın veya platin nitelikteki sıfır atık belgesini almakla yükümlüdür.  Diğer yerler ise, talep etmeleri halinde gümüş, altın ve platin nitelikteki sıfır atık belgesi için başvuruda bulunabilirler.</a:t>
            </a:r>
          </a:p>
          <a:p>
            <a:pPr lvl="1" algn="just"/>
            <a:endParaRPr lang="tr-TR" sz="1200" dirty="0"/>
          </a:p>
          <a:p>
            <a:pPr algn="just"/>
            <a:endParaRPr lang="tr-TR" sz="1200" dirty="0"/>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9" name="Dikdörtgen 8"/>
          <p:cNvSpPr/>
          <p:nvPr/>
        </p:nvSpPr>
        <p:spPr>
          <a:xfrm>
            <a:off x="4111581" y="5858742"/>
            <a:ext cx="455574" cy="153888"/>
          </a:xfrm>
          <a:prstGeom prst="rect">
            <a:avLst/>
          </a:prstGeom>
        </p:spPr>
        <p:txBody>
          <a:bodyPr wrap="none">
            <a:spAutoFit/>
          </a:bodyPr>
          <a:lstStyle/>
          <a:p>
            <a:pPr algn="just"/>
            <a:r>
              <a:rPr lang="tr-TR" sz="400" dirty="0">
                <a:solidFill>
                  <a:schemeClr val="tx1">
                    <a:lumMod val="85000"/>
                    <a:lumOff val="15000"/>
                  </a:schemeClr>
                </a:solidFill>
              </a:rPr>
              <a:t>flaticon.com</a:t>
            </a:r>
          </a:p>
        </p:txBody>
      </p:sp>
      <p:pic>
        <p:nvPicPr>
          <p:cNvPr id="3" name="Resim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8236" y="5332365"/>
            <a:ext cx="603321" cy="603321"/>
          </a:xfrm>
          <a:prstGeom prst="rect">
            <a:avLst/>
          </a:prstGeom>
        </p:spPr>
      </p:pic>
    </p:spTree>
    <p:extLst>
      <p:ext uri="{BB962C8B-B14F-4D97-AF65-F5344CB8AC3E}">
        <p14:creationId xmlns:p14="http://schemas.microsoft.com/office/powerpoint/2010/main" val="23298562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34</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081501"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SIFIR ATIK BELGESİNE BAŞVURU VE BAŞVURUNUN DEĞERLENDİRİLMESİ </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18</a:t>
            </a:r>
          </a:p>
          <a:p>
            <a:pPr algn="just"/>
            <a:r>
              <a:rPr lang="tr-TR" sz="1200" dirty="0">
                <a:effectLst>
                  <a:outerShdw blurRad="38100" dist="38100" dir="2700000" algn="tl">
                    <a:srgbClr val="000000">
                      <a:alpha val="43137"/>
                    </a:srgbClr>
                  </a:outerShdw>
                </a:effectLst>
              </a:rPr>
              <a:t>(1) Temel seviyedeki sıfır atık belgesi için;</a:t>
            </a:r>
          </a:p>
          <a:p>
            <a:pPr algn="just"/>
            <a:r>
              <a:rPr lang="tr-TR" sz="1200" dirty="0"/>
              <a:t>a) Belge başvurusu ek-3’te yer alan kriterler doğrultusunda sıfır atık yönetim sistemini kuran bina ve yerleşkeler ile mahalli idareler için yapılır. Bir bina veya yerleşke içerisinde birden fazla kurum, kuruluş, işletme olması durumunda, o bina veya yerleşke tarafından ortak başvuru yapılabilir.</a:t>
            </a:r>
          </a:p>
          <a:p>
            <a:pPr algn="just"/>
            <a:r>
              <a:rPr lang="tr-TR" sz="1200" dirty="0"/>
              <a:t>b) Başvurular sıfır atık yönetim sistemini kuran kurum/kuruluş/işletmelerin her bina ve yerleşkesi için ayrı gerçekleştirilir.</a:t>
            </a:r>
          </a:p>
          <a:p>
            <a:pPr algn="just"/>
            <a:r>
              <a:rPr lang="tr-TR" sz="1200" dirty="0"/>
              <a:t>c) Başvurular sıfır atık bilgi sistemi üzerinden çevre görevlisi tarafından yapılır. </a:t>
            </a:r>
          </a:p>
          <a:p>
            <a:pPr algn="just"/>
            <a:r>
              <a:rPr lang="tr-TR" sz="1200" dirty="0"/>
              <a:t>ç) Yapılan başvurular il müdürlüğü tarafından değerlendirmeye alınır. </a:t>
            </a:r>
          </a:p>
          <a:p>
            <a:pPr algn="just"/>
            <a:r>
              <a:rPr lang="tr-TR" sz="1200" dirty="0"/>
              <a:t>d) Yapılan değerlendirme sonucunda ek-3’te yer alan kriterleri sağladığı tespit edilen yerlere temel seviyede Sıfır Atık Belgesi düzenlenir. </a:t>
            </a: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14082050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35</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081501"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SIFIR ATIK BELGESİNE BAŞVURU VE BAŞVURUNUN DEĞERLENDİRİLMESİ </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18</a:t>
            </a:r>
          </a:p>
          <a:p>
            <a:pPr algn="just"/>
            <a:r>
              <a:rPr lang="tr-TR" sz="1200" dirty="0">
                <a:effectLst>
                  <a:outerShdw blurRad="38100" dist="38100" dir="2700000" algn="tl">
                    <a:srgbClr val="000000">
                      <a:alpha val="43137"/>
                    </a:srgbClr>
                  </a:outerShdw>
                </a:effectLst>
              </a:rPr>
              <a:t>(1) </a:t>
            </a:r>
            <a:r>
              <a:rPr lang="tr-TR" sz="1200" dirty="0" smtClean="0">
                <a:effectLst>
                  <a:outerShdw blurRad="38100" dist="38100" dir="2700000" algn="tl">
                    <a:srgbClr val="000000">
                      <a:alpha val="43137"/>
                    </a:srgbClr>
                  </a:outerShdw>
                </a:effectLst>
              </a:rPr>
              <a:t>Gümüş, altın, platin seviyelerindeki </a:t>
            </a:r>
            <a:r>
              <a:rPr lang="tr-TR" sz="1200" dirty="0">
                <a:effectLst>
                  <a:outerShdw blurRad="38100" dist="38100" dir="2700000" algn="tl">
                    <a:srgbClr val="000000">
                      <a:alpha val="43137"/>
                    </a:srgbClr>
                  </a:outerShdw>
                </a:effectLst>
              </a:rPr>
              <a:t>sıfır atık belgesi için;</a:t>
            </a:r>
          </a:p>
          <a:p>
            <a:pPr algn="just"/>
            <a:r>
              <a:rPr lang="tr-TR" sz="1200" dirty="0" smtClean="0"/>
              <a:t>a</a:t>
            </a:r>
            <a:r>
              <a:rPr lang="tr-TR" sz="1200" dirty="0"/>
              <a:t>) Bu Yönetmeliğin 17 </a:t>
            </a:r>
            <a:r>
              <a:rPr lang="tr-TR" sz="1200" dirty="0" err="1"/>
              <a:t>nci</a:t>
            </a:r>
            <a:r>
              <a:rPr lang="tr-TR" sz="1200" dirty="0"/>
              <a:t> maddesinin ikinci fıkrasında yükümlülüğü bulunan yerler, temel seviyedeki sıfır atık belgesinin alınmasını takip eden on iki aylık süre sonunda bir yıllık çalışmaya istinaden ek-4’te yer alan puanlama kriterlerine esas bilgi ve belgeleri sıfır atık bilgi sistemine yükleyerek müracaat ederler. Diğer yerler ise talep etmeleri halinde bu belgeler için başvuruda bulunabilirler. Ek-4/A’da mahalli idareler için puanlama kriterleri, ek-4/B’de ise bina ve yerleşkeler için puanlama kriteri yer almaktadır. </a:t>
            </a:r>
          </a:p>
          <a:p>
            <a:pPr algn="just"/>
            <a:r>
              <a:rPr lang="tr-TR" sz="1200" dirty="0" smtClean="0"/>
              <a:t>b) </a:t>
            </a:r>
            <a:r>
              <a:rPr lang="tr-TR" sz="1200" dirty="0"/>
              <a:t>Yapılan başvurular il müdürlüğü tarafından değerlendirmeye alınır. </a:t>
            </a:r>
          </a:p>
          <a:p>
            <a:pPr algn="just"/>
            <a:r>
              <a:rPr lang="tr-TR" sz="1200" dirty="0"/>
              <a:t>(3) Sıfır atık belgelerinin geçerliliği beş yıldır. </a:t>
            </a: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9" name="Dikdörtgen 8"/>
          <p:cNvSpPr/>
          <p:nvPr/>
        </p:nvSpPr>
        <p:spPr>
          <a:xfrm>
            <a:off x="4429897" y="5887210"/>
            <a:ext cx="455574" cy="153888"/>
          </a:xfrm>
          <a:prstGeom prst="rect">
            <a:avLst/>
          </a:prstGeom>
        </p:spPr>
        <p:txBody>
          <a:bodyPr wrap="none">
            <a:spAutoFit/>
          </a:bodyPr>
          <a:lstStyle/>
          <a:p>
            <a:pPr algn="just"/>
            <a:r>
              <a:rPr lang="tr-TR" sz="400" dirty="0" smtClean="0">
                <a:solidFill>
                  <a:schemeClr val="tx1">
                    <a:lumMod val="85000"/>
                    <a:lumOff val="15000"/>
                  </a:schemeClr>
                </a:solidFill>
              </a:rPr>
              <a:t>laticon.com</a:t>
            </a:r>
            <a:endParaRPr lang="tr-TR" sz="400" dirty="0">
              <a:solidFill>
                <a:schemeClr val="tx1">
                  <a:lumMod val="85000"/>
                  <a:lumOff val="15000"/>
                </a:schemeClr>
              </a:solidFill>
            </a:endParaRPr>
          </a:p>
        </p:txBody>
      </p:sp>
      <p:pic>
        <p:nvPicPr>
          <p:cNvPr id="3" name="Resim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84914" y="5460629"/>
            <a:ext cx="436585" cy="436585"/>
          </a:xfrm>
          <a:prstGeom prst="rect">
            <a:avLst/>
          </a:prstGeom>
        </p:spPr>
      </p:pic>
    </p:spTree>
    <p:extLst>
      <p:ext uri="{BB962C8B-B14F-4D97-AF65-F5344CB8AC3E}">
        <p14:creationId xmlns:p14="http://schemas.microsoft.com/office/powerpoint/2010/main" val="10158322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36</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081501"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SIFIR ATIK BELGESİNE SAHİP YERLERİN DENETİMİ VE İZLENMESİ </a:t>
            </a:r>
          </a:p>
          <a:p>
            <a:pPr marL="0" indent="0" algn="ctr">
              <a:buFont typeface="Arial" panose="020B0604020202020204" pitchFamily="34" charset="0"/>
              <a:buNone/>
            </a:pPr>
            <a:endParaRPr lang="tr-TR" sz="1200" dirty="0" smtClean="0">
              <a:effectLst>
                <a:outerShdw blurRad="38100" dist="38100" dir="2700000" algn="tl">
                  <a:srgbClr val="000000">
                    <a:alpha val="43137"/>
                  </a:srgbClr>
                </a:outerShdw>
              </a:effectLst>
            </a:endParaRP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21</a:t>
            </a:r>
          </a:p>
          <a:p>
            <a:pPr algn="just"/>
            <a:r>
              <a:rPr lang="tr-TR" sz="1200" dirty="0" smtClean="0"/>
              <a:t>(</a:t>
            </a:r>
            <a:r>
              <a:rPr lang="tr-TR" sz="1200" dirty="0"/>
              <a:t>1) Sıfır atık belgesine sahip yerler il müdürlükleri tarafından asgari iki yılda bir olmak üzere denetlenir.</a:t>
            </a:r>
          </a:p>
          <a:p>
            <a:r>
              <a:rPr lang="tr-TR" sz="1200" dirty="0"/>
              <a:t>(</a:t>
            </a:r>
            <a:r>
              <a:rPr lang="tr-TR" sz="1200" dirty="0" smtClean="0"/>
              <a:t>2) Yapılan </a:t>
            </a:r>
            <a:r>
              <a:rPr lang="tr-TR" sz="1200" dirty="0"/>
              <a:t>denetimlerde, belge sahibi yerlerin bu Yönetmelikte belirlenmiş belge esaslarına ve kriterlerine uygun olarak faaliyetlerini sürdürüp sürdürmediği kontrol edilir.</a:t>
            </a:r>
          </a:p>
          <a:p>
            <a:r>
              <a:rPr lang="tr-TR" sz="1200" dirty="0"/>
              <a:t>(3) Yapılan denetimde uygunsuzluğun tespiti durumunda bu Yönetmeliğin 19 </a:t>
            </a:r>
            <a:r>
              <a:rPr lang="tr-TR" sz="1200" dirty="0" smtClean="0"/>
              <a:t>uncu maddesinde </a:t>
            </a:r>
            <a:r>
              <a:rPr lang="tr-TR" sz="1200" dirty="0"/>
              <a:t>belirtilen hükümler uygulanır. </a:t>
            </a:r>
            <a:endParaRPr lang="tr-TR" sz="1200" dirty="0" smtClean="0"/>
          </a:p>
          <a:p>
            <a:pPr marL="0" indent="0">
              <a:buNone/>
            </a:pPr>
            <a:r>
              <a:rPr lang="tr-TR" sz="1200" b="1" dirty="0" smtClean="0"/>
              <a:t> </a:t>
            </a:r>
            <a:endParaRPr lang="tr-TR" sz="1200" dirty="0" smtClean="0"/>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9" name="Dikdörtgen 8"/>
          <p:cNvSpPr/>
          <p:nvPr/>
        </p:nvSpPr>
        <p:spPr>
          <a:xfrm>
            <a:off x="4248171" y="5851190"/>
            <a:ext cx="399446" cy="215444"/>
          </a:xfrm>
          <a:prstGeom prst="rect">
            <a:avLst/>
          </a:prstGeom>
        </p:spPr>
        <p:txBody>
          <a:bodyPr wrap="square">
            <a:spAutoFit/>
          </a:bodyPr>
          <a:lstStyle/>
          <a:p>
            <a:pPr algn="just"/>
            <a:r>
              <a:rPr lang="tr-TR" sz="400" dirty="0">
                <a:solidFill>
                  <a:schemeClr val="tx1">
                    <a:lumMod val="85000"/>
                    <a:lumOff val="15000"/>
                  </a:schemeClr>
                </a:solidFill>
              </a:rPr>
              <a:t>flaticon.com</a:t>
            </a:r>
          </a:p>
        </p:txBody>
      </p:sp>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38209" y="5301343"/>
            <a:ext cx="538007" cy="538007"/>
          </a:xfrm>
          <a:prstGeom prst="rect">
            <a:avLst/>
          </a:prstGeom>
        </p:spPr>
      </p:pic>
    </p:spTree>
    <p:extLst>
      <p:ext uri="{BB962C8B-B14F-4D97-AF65-F5344CB8AC3E}">
        <p14:creationId xmlns:p14="http://schemas.microsoft.com/office/powerpoint/2010/main" val="39370394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37</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081501"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SIFIR ATIK KOORDİNASYON KURULU </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22</a:t>
            </a:r>
          </a:p>
          <a:p>
            <a:pPr algn="just"/>
            <a:r>
              <a:rPr lang="tr-TR" sz="1200" dirty="0" smtClean="0"/>
              <a:t>Sıfır Atık Koordinasyon Kurulu </a:t>
            </a:r>
            <a:r>
              <a:rPr lang="tr-TR" sz="1200" dirty="0"/>
              <a:t>kamu kurum/kuruluşları ve ilgili sektör temsilcilerinden oluşur.</a:t>
            </a:r>
          </a:p>
          <a:p>
            <a:pPr lvl="1" algn="just"/>
            <a:r>
              <a:rPr lang="tr-TR" sz="1200" dirty="0"/>
              <a:t>Yılda bir kez toplanır.</a:t>
            </a:r>
          </a:p>
          <a:p>
            <a:pPr lvl="1" algn="just"/>
            <a:r>
              <a:rPr lang="tr-TR" sz="1200" dirty="0" err="1"/>
              <a:t>Sekreteryası</a:t>
            </a:r>
            <a:r>
              <a:rPr lang="tr-TR" sz="1200" dirty="0"/>
              <a:t> Bakanlık tarafından yürütülür.</a:t>
            </a:r>
          </a:p>
          <a:p>
            <a:pPr algn="just"/>
            <a:endParaRPr lang="tr-TR" sz="1200" dirty="0"/>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9" name="Dikdörtgen 8"/>
          <p:cNvSpPr/>
          <p:nvPr/>
        </p:nvSpPr>
        <p:spPr>
          <a:xfrm>
            <a:off x="4310327" y="5214256"/>
            <a:ext cx="455574" cy="153888"/>
          </a:xfrm>
          <a:prstGeom prst="rect">
            <a:avLst/>
          </a:prstGeom>
        </p:spPr>
        <p:txBody>
          <a:bodyPr wrap="none">
            <a:spAutoFit/>
          </a:bodyPr>
          <a:lstStyle/>
          <a:p>
            <a:pPr algn="just"/>
            <a:r>
              <a:rPr lang="tr-TR" sz="400" dirty="0">
                <a:solidFill>
                  <a:schemeClr val="tx1">
                    <a:lumMod val="85000"/>
                    <a:lumOff val="15000"/>
                  </a:schemeClr>
                </a:solidFill>
              </a:rPr>
              <a:t>flaticon.com</a:t>
            </a:r>
          </a:p>
        </p:txBody>
      </p:sp>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2340" y="4478454"/>
            <a:ext cx="735802" cy="735802"/>
          </a:xfrm>
          <a:prstGeom prst="rect">
            <a:avLst/>
          </a:prstGeom>
        </p:spPr>
      </p:pic>
    </p:spTree>
    <p:extLst>
      <p:ext uri="{BB962C8B-B14F-4D97-AF65-F5344CB8AC3E}">
        <p14:creationId xmlns:p14="http://schemas.microsoft.com/office/powerpoint/2010/main" val="27937970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38</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081501"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İDARİ YAPTIRIM </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23</a:t>
            </a:r>
          </a:p>
          <a:p>
            <a:pPr algn="just"/>
            <a:r>
              <a:rPr lang="tr-TR" sz="1200" dirty="0" smtClean="0"/>
              <a:t>2872 </a:t>
            </a:r>
            <a:r>
              <a:rPr lang="tr-TR" sz="1200" dirty="0"/>
              <a:t>sayılı Çevre Kanununda, </a:t>
            </a:r>
          </a:p>
          <a:p>
            <a:pPr algn="just"/>
            <a:r>
              <a:rPr lang="tr-TR" sz="1200" dirty="0"/>
              <a:t>10/7/2004 tarihli ve 5216 sayılı Büyükşehir Belediyesi Kanunu</a:t>
            </a:r>
          </a:p>
          <a:p>
            <a:pPr algn="just"/>
            <a:r>
              <a:rPr lang="tr-TR" sz="1200" dirty="0"/>
              <a:t>3/7/2005 tarihli ve 5393 sayılı Belediye Kanunu</a:t>
            </a:r>
          </a:p>
          <a:p>
            <a:pPr algn="just"/>
            <a:r>
              <a:rPr lang="tr-TR" sz="1200" dirty="0"/>
              <a:t>30/3/2005 tarihli ve 5326 sayılı Kabahatler Kanunu</a:t>
            </a:r>
          </a:p>
          <a:p>
            <a:pPr algn="just"/>
            <a:r>
              <a:rPr lang="tr-TR" sz="1200" dirty="0"/>
              <a:t>ilgili diğer mevzuatta idari yaptırım öngörülen fiillerin tespiti halinde yetkili mercilerce idari yaptırım uygulanır.</a:t>
            </a:r>
          </a:p>
          <a:p>
            <a:pPr lvl="1"/>
            <a:endParaRPr lang="tr-TR" sz="1200" dirty="0"/>
          </a:p>
          <a:p>
            <a:endParaRPr lang="tr-TR" sz="1200" dirty="0"/>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9" name="Dikdörtgen 8"/>
          <p:cNvSpPr/>
          <p:nvPr/>
        </p:nvSpPr>
        <p:spPr>
          <a:xfrm>
            <a:off x="4088182" y="5533835"/>
            <a:ext cx="455574" cy="153888"/>
          </a:xfrm>
          <a:prstGeom prst="rect">
            <a:avLst/>
          </a:prstGeom>
        </p:spPr>
        <p:txBody>
          <a:bodyPr wrap="none">
            <a:spAutoFit/>
          </a:bodyPr>
          <a:lstStyle/>
          <a:p>
            <a:pPr algn="just"/>
            <a:r>
              <a:rPr lang="tr-TR" sz="400" dirty="0">
                <a:solidFill>
                  <a:schemeClr val="tx1">
                    <a:lumMod val="85000"/>
                    <a:lumOff val="15000"/>
                  </a:schemeClr>
                </a:solidFill>
              </a:rPr>
              <a:t>flaticon.com</a:t>
            </a:r>
          </a:p>
        </p:txBody>
      </p:sp>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96263" y="4898571"/>
            <a:ext cx="635264" cy="635264"/>
          </a:xfrm>
          <a:prstGeom prst="rect">
            <a:avLst/>
          </a:prstGeom>
        </p:spPr>
      </p:pic>
    </p:spTree>
    <p:extLst>
      <p:ext uri="{BB962C8B-B14F-4D97-AF65-F5344CB8AC3E}">
        <p14:creationId xmlns:p14="http://schemas.microsoft.com/office/powerpoint/2010/main" val="35129176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39</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222615"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EK-5 TOPLAMA </a:t>
            </a:r>
            <a:r>
              <a:rPr lang="tr-TR" sz="1200" dirty="0">
                <a:effectLst>
                  <a:outerShdw blurRad="38100" dist="38100" dir="2700000" algn="tl">
                    <a:srgbClr val="000000">
                      <a:alpha val="43137"/>
                    </a:srgbClr>
                  </a:outerShdw>
                </a:effectLst>
              </a:rPr>
              <a:t>SİSTEMİNE İLİŞKİN AÇIKLAYICI ÖRNEKLER</a:t>
            </a:r>
          </a:p>
        </p:txBody>
      </p:sp>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15" name="Rectangle 8"/>
          <p:cNvSpPr>
            <a:spLocks noChangeArrowheads="1"/>
          </p:cNvSpPr>
          <p:nvPr/>
        </p:nvSpPr>
        <p:spPr bwMode="auto">
          <a:xfrm>
            <a:off x="1890584" y="291619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6" name="Nesne 15"/>
          <p:cNvGraphicFramePr>
            <a:graphicFrameLocks noChangeAspect="1"/>
          </p:cNvGraphicFramePr>
          <p:nvPr>
            <p:extLst>
              <p:ext uri="{D42A27DB-BD31-4B8C-83A1-F6EECF244321}">
                <p14:modId xmlns:p14="http://schemas.microsoft.com/office/powerpoint/2010/main" val="3614078369"/>
              </p:ext>
            </p:extLst>
          </p:nvPr>
        </p:nvGraphicFramePr>
        <p:xfrm>
          <a:off x="997150" y="2757965"/>
          <a:ext cx="1060006" cy="1361930"/>
        </p:xfrm>
        <a:graphic>
          <a:graphicData uri="http://schemas.openxmlformats.org/presentationml/2006/ole">
            <mc:AlternateContent xmlns:mc="http://schemas.openxmlformats.org/markup-compatibility/2006">
              <mc:Choice xmlns:v="urn:schemas-microsoft-com:vml" Requires="v">
                <p:oleObj spid="_x0000_s5395" name="Bit Eşlem Resmi" r:id="rId5" imgW="1495634" imgH="1943371" progId="Paint.Picture">
                  <p:embed/>
                </p:oleObj>
              </mc:Choice>
              <mc:Fallback>
                <p:oleObj name="Bit Eşlem Resmi" r:id="rId5" imgW="1495634" imgH="1943371" progId="Paint.Picture">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7150" y="2757965"/>
                        <a:ext cx="1060006" cy="1361930"/>
                      </a:xfrm>
                      <a:prstGeom prst="rect">
                        <a:avLst/>
                      </a:prstGeom>
                      <a:noFill/>
                    </p:spPr>
                  </p:pic>
                </p:oleObj>
              </mc:Fallback>
            </mc:AlternateContent>
          </a:graphicData>
        </a:graphic>
      </p:graphicFrame>
      <p:graphicFrame>
        <p:nvGraphicFramePr>
          <p:cNvPr id="17" name="Tablo 16"/>
          <p:cNvGraphicFramePr>
            <a:graphicFrameLocks noGrp="1"/>
          </p:cNvGraphicFramePr>
          <p:nvPr>
            <p:extLst>
              <p:ext uri="{D42A27DB-BD31-4B8C-83A1-F6EECF244321}">
                <p14:modId xmlns:p14="http://schemas.microsoft.com/office/powerpoint/2010/main" val="1702642676"/>
              </p:ext>
            </p:extLst>
          </p:nvPr>
        </p:nvGraphicFramePr>
        <p:xfrm>
          <a:off x="2111794" y="2772230"/>
          <a:ext cx="2384343" cy="1371600"/>
        </p:xfrm>
        <a:graphic>
          <a:graphicData uri="http://schemas.openxmlformats.org/drawingml/2006/table">
            <a:tbl>
              <a:tblPr>
                <a:tableStyleId>{5C22544A-7EE6-4342-B048-85BDC9FD1C3A}</a:tableStyleId>
              </a:tblPr>
              <a:tblGrid>
                <a:gridCol w="2384343">
                  <a:extLst>
                    <a:ext uri="{9D8B030D-6E8A-4147-A177-3AD203B41FA5}">
                      <a16:colId xmlns:a16="http://schemas.microsoft.com/office/drawing/2014/main" val="3254891471"/>
                    </a:ext>
                  </a:extLst>
                </a:gridCol>
              </a:tblGrid>
              <a:tr h="0">
                <a:tc>
                  <a:txBody>
                    <a:bodyPr/>
                    <a:lstStyle/>
                    <a:p>
                      <a:pPr algn="l">
                        <a:spcAft>
                          <a:spcPts val="0"/>
                        </a:spcAft>
                      </a:pPr>
                      <a:r>
                        <a:rPr lang="tr-TR" sz="1000" kern="150" dirty="0">
                          <a:effectLst/>
                        </a:rPr>
                        <a:t>Kağıt ve karton kutular</a:t>
                      </a:r>
                    </a:p>
                    <a:p>
                      <a:pPr algn="l">
                        <a:spcAft>
                          <a:spcPts val="0"/>
                        </a:spcAft>
                      </a:pPr>
                      <a:r>
                        <a:rPr lang="tr-TR" sz="1000" kern="150" dirty="0">
                          <a:effectLst/>
                        </a:rPr>
                        <a:t>Gazeteler, dergiler, kitaplar</a:t>
                      </a:r>
                    </a:p>
                    <a:p>
                      <a:pPr algn="l">
                        <a:spcAft>
                          <a:spcPts val="0"/>
                        </a:spcAft>
                      </a:pPr>
                      <a:r>
                        <a:rPr lang="tr-TR" sz="1000" kern="150" dirty="0">
                          <a:effectLst/>
                        </a:rPr>
                        <a:t>Yazı ve çizim kağıtları</a:t>
                      </a:r>
                    </a:p>
                    <a:p>
                      <a:pPr algn="l">
                        <a:spcAft>
                          <a:spcPts val="0"/>
                        </a:spcAft>
                      </a:pPr>
                      <a:r>
                        <a:rPr lang="tr-TR" sz="1000" kern="150" dirty="0">
                          <a:effectLst/>
                        </a:rPr>
                        <a:t>Plastik şişeler, </a:t>
                      </a:r>
                    </a:p>
                    <a:p>
                      <a:pPr algn="l">
                        <a:spcAft>
                          <a:spcPts val="0"/>
                        </a:spcAft>
                      </a:pPr>
                      <a:r>
                        <a:rPr lang="tr-TR" sz="1000" kern="150" dirty="0">
                          <a:effectLst/>
                        </a:rPr>
                        <a:t>Plastik kutular,</a:t>
                      </a:r>
                    </a:p>
                    <a:p>
                      <a:pPr algn="l">
                        <a:spcAft>
                          <a:spcPts val="0"/>
                        </a:spcAft>
                      </a:pPr>
                      <a:r>
                        <a:rPr lang="tr-TR" sz="1000" kern="150" dirty="0">
                          <a:effectLst/>
                        </a:rPr>
                        <a:t>Metal (alüminyum) içecek kutuları, </a:t>
                      </a:r>
                    </a:p>
                    <a:p>
                      <a:pPr algn="l">
                        <a:spcAft>
                          <a:spcPts val="0"/>
                        </a:spcAft>
                      </a:pPr>
                      <a:r>
                        <a:rPr lang="tr-TR" sz="1000" kern="150" dirty="0">
                          <a:effectLst/>
                        </a:rPr>
                        <a:t>Metal (çelik) gıda kutuları, </a:t>
                      </a:r>
                    </a:p>
                    <a:p>
                      <a:pPr algn="l">
                        <a:spcAft>
                          <a:spcPts val="0"/>
                        </a:spcAft>
                      </a:pPr>
                      <a:r>
                        <a:rPr lang="tr-TR" sz="1000" kern="150" dirty="0">
                          <a:effectLst/>
                        </a:rPr>
                        <a:t>Cam içecek ve gıda şişeleri, </a:t>
                      </a:r>
                    </a:p>
                    <a:p>
                      <a:pPr algn="l">
                        <a:spcAft>
                          <a:spcPts val="0"/>
                        </a:spcAft>
                      </a:pPr>
                      <a:r>
                        <a:rPr lang="tr-TR" sz="1000" kern="150" dirty="0">
                          <a:effectLst/>
                        </a:rPr>
                        <a:t>Cam </a:t>
                      </a:r>
                      <a:r>
                        <a:rPr lang="tr-TR" sz="1000" kern="150" dirty="0" smtClean="0">
                          <a:effectLst/>
                        </a:rPr>
                        <a:t>kavanozlar vb.</a:t>
                      </a:r>
                      <a:endParaRPr lang="tr-TR" sz="1000" kern="150" dirty="0">
                        <a:effectLst/>
                        <a:latin typeface="Times New Roman" panose="02020603050405020304" pitchFamily="18" charset="0"/>
                        <a:ea typeface="SimSun" panose="02010600030101010101" pitchFamily="2" charset="-122"/>
                        <a:cs typeface="Mangal"/>
                      </a:endParaRPr>
                    </a:p>
                  </a:txBody>
                  <a:tcPr marL="89535" marR="89535" marT="0" marB="0"/>
                </a:tc>
                <a:extLst>
                  <a:ext uri="{0D108BD9-81ED-4DB2-BD59-A6C34878D82A}">
                    <a16:rowId xmlns:a16="http://schemas.microsoft.com/office/drawing/2014/main" val="2366111152"/>
                  </a:ext>
                </a:extLst>
              </a:tr>
            </a:tbl>
          </a:graphicData>
        </a:graphic>
      </p:graphicFrame>
      <p:sp>
        <p:nvSpPr>
          <p:cNvPr id="19" name="Rectangle 11"/>
          <p:cNvSpPr>
            <a:spLocks noChangeArrowheads="1"/>
          </p:cNvSpPr>
          <p:nvPr/>
        </p:nvSpPr>
        <p:spPr bwMode="auto">
          <a:xfrm flipV="1">
            <a:off x="2505330" y="4028155"/>
            <a:ext cx="67105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graphicFrame>
        <p:nvGraphicFramePr>
          <p:cNvPr id="20" name="Nesne 19"/>
          <p:cNvGraphicFramePr>
            <a:graphicFrameLocks noChangeAspect="1"/>
          </p:cNvGraphicFramePr>
          <p:nvPr>
            <p:extLst>
              <p:ext uri="{D42A27DB-BD31-4B8C-83A1-F6EECF244321}">
                <p14:modId xmlns:p14="http://schemas.microsoft.com/office/powerpoint/2010/main" val="2120526222"/>
              </p:ext>
            </p:extLst>
          </p:nvPr>
        </p:nvGraphicFramePr>
        <p:xfrm>
          <a:off x="997150" y="4303558"/>
          <a:ext cx="1069316" cy="1597013"/>
        </p:xfrm>
        <a:graphic>
          <a:graphicData uri="http://schemas.openxmlformats.org/presentationml/2006/ole">
            <mc:AlternateContent xmlns:mc="http://schemas.openxmlformats.org/markup-compatibility/2006">
              <mc:Choice xmlns:v="urn:schemas-microsoft-com:vml" Requires="v">
                <p:oleObj spid="_x0000_s5396" name="Bit Eşlem Resmi" r:id="rId7" imgW="1400000" imgH="2076740" progId="Paint.Picture">
                  <p:embed/>
                </p:oleObj>
              </mc:Choice>
              <mc:Fallback>
                <p:oleObj name="Bit Eşlem Resmi" r:id="rId7" imgW="1400000" imgH="2076740" progId="Paint.Picture">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7150" y="4303558"/>
                        <a:ext cx="1069316" cy="1597013"/>
                      </a:xfrm>
                      <a:prstGeom prst="rect">
                        <a:avLst/>
                      </a:prstGeom>
                      <a:noFill/>
                    </p:spPr>
                  </p:pic>
                </p:oleObj>
              </mc:Fallback>
            </mc:AlternateContent>
          </a:graphicData>
        </a:graphic>
      </p:graphicFrame>
      <p:graphicFrame>
        <p:nvGraphicFramePr>
          <p:cNvPr id="21" name="Tablo 20"/>
          <p:cNvGraphicFramePr>
            <a:graphicFrameLocks noGrp="1"/>
          </p:cNvGraphicFramePr>
          <p:nvPr>
            <p:extLst>
              <p:ext uri="{D42A27DB-BD31-4B8C-83A1-F6EECF244321}">
                <p14:modId xmlns:p14="http://schemas.microsoft.com/office/powerpoint/2010/main" val="1701493841"/>
              </p:ext>
            </p:extLst>
          </p:nvPr>
        </p:nvGraphicFramePr>
        <p:xfrm>
          <a:off x="2111794" y="4315045"/>
          <a:ext cx="2355850" cy="1574037"/>
        </p:xfrm>
        <a:graphic>
          <a:graphicData uri="http://schemas.openxmlformats.org/drawingml/2006/table">
            <a:tbl>
              <a:tblPr>
                <a:tableStyleId>{5C22544A-7EE6-4342-B048-85BDC9FD1C3A}</a:tableStyleId>
              </a:tblPr>
              <a:tblGrid>
                <a:gridCol w="2355850">
                  <a:extLst>
                    <a:ext uri="{9D8B030D-6E8A-4147-A177-3AD203B41FA5}">
                      <a16:colId xmlns:a16="http://schemas.microsoft.com/office/drawing/2014/main" val="803724041"/>
                    </a:ext>
                  </a:extLst>
                </a:gridCol>
              </a:tblGrid>
              <a:tr h="1574037">
                <a:tc>
                  <a:txBody>
                    <a:bodyPr/>
                    <a:lstStyle/>
                    <a:p>
                      <a:pPr algn="l">
                        <a:spcAft>
                          <a:spcPts val="0"/>
                        </a:spcAft>
                      </a:pPr>
                      <a:r>
                        <a:rPr lang="tr-TR" sz="1000" kern="150" dirty="0">
                          <a:effectLst/>
                        </a:rPr>
                        <a:t>Karışık belediye atıkları</a:t>
                      </a:r>
                    </a:p>
                    <a:p>
                      <a:pPr algn="l">
                        <a:spcAft>
                          <a:spcPts val="0"/>
                        </a:spcAft>
                      </a:pPr>
                      <a:r>
                        <a:rPr lang="tr-TR" sz="1000" kern="150" dirty="0">
                          <a:effectLst/>
                        </a:rPr>
                        <a:t>Süprüntü temizleme kalıntıları</a:t>
                      </a:r>
                    </a:p>
                    <a:p>
                      <a:pPr algn="l">
                        <a:spcAft>
                          <a:spcPts val="0"/>
                        </a:spcAft>
                      </a:pPr>
                      <a:r>
                        <a:rPr lang="tr-TR" sz="1000" kern="150" dirty="0">
                          <a:effectLst/>
                        </a:rPr>
                        <a:t>Islak havlu ve mendiller,</a:t>
                      </a:r>
                    </a:p>
                    <a:p>
                      <a:pPr algn="l">
                        <a:spcAft>
                          <a:spcPts val="0"/>
                        </a:spcAft>
                      </a:pPr>
                      <a:r>
                        <a:rPr lang="tr-TR" sz="1000" kern="150" dirty="0">
                          <a:effectLst/>
                        </a:rPr>
                        <a:t>Seramik</a:t>
                      </a:r>
                      <a:r>
                        <a:rPr lang="tr-TR" sz="1000" u="sng" kern="150" dirty="0">
                          <a:effectLst/>
                        </a:rPr>
                        <a:t> </a:t>
                      </a:r>
                      <a:r>
                        <a:rPr lang="tr-TR" sz="1000" kern="150" dirty="0">
                          <a:effectLst/>
                        </a:rPr>
                        <a:t>ve porselen gibi mutfak ve aksesuar eşya </a:t>
                      </a:r>
                      <a:r>
                        <a:rPr lang="tr-TR" sz="1000" kern="150" dirty="0" err="1" smtClean="0">
                          <a:effectLst/>
                        </a:rPr>
                        <a:t>atıkları,vb</a:t>
                      </a:r>
                      <a:endParaRPr lang="tr-TR" sz="1000" kern="150" dirty="0">
                        <a:effectLst/>
                        <a:latin typeface="Times New Roman" panose="02020603050405020304" pitchFamily="18" charset="0"/>
                        <a:ea typeface="SimSun" panose="02010600030101010101" pitchFamily="2" charset="-122"/>
                        <a:cs typeface="Mangal"/>
                      </a:endParaRPr>
                    </a:p>
                  </a:txBody>
                  <a:tcPr marL="89535" marR="89535" marT="0" marB="0"/>
                </a:tc>
                <a:extLst>
                  <a:ext uri="{0D108BD9-81ED-4DB2-BD59-A6C34878D82A}">
                    <a16:rowId xmlns:a16="http://schemas.microsoft.com/office/drawing/2014/main" val="101654512"/>
                  </a:ext>
                </a:extLst>
              </a:tr>
            </a:tbl>
          </a:graphicData>
        </a:graphic>
      </p:graphicFrame>
      <p:pic>
        <p:nvPicPr>
          <p:cNvPr id="24" name="Resim 23"/>
          <p:cNvPicPr/>
          <p:nvPr/>
        </p:nvPicPr>
        <p:blipFill>
          <a:blip r:embed="rId9">
            <a:extLst>
              <a:ext uri="{28A0092B-C50C-407E-A947-70E740481C1C}">
                <a14:useLocalDpi xmlns:a14="http://schemas.microsoft.com/office/drawing/2010/main" val="0"/>
              </a:ext>
            </a:extLst>
          </a:blip>
          <a:srcRect/>
          <a:stretch>
            <a:fillRect/>
          </a:stretch>
        </p:blipFill>
        <p:spPr bwMode="auto">
          <a:xfrm>
            <a:off x="5082337" y="2772230"/>
            <a:ext cx="992073" cy="1400149"/>
          </a:xfrm>
          <a:prstGeom prst="rect">
            <a:avLst/>
          </a:prstGeom>
          <a:noFill/>
          <a:ln>
            <a:noFill/>
          </a:ln>
        </p:spPr>
      </p:pic>
      <p:graphicFrame>
        <p:nvGraphicFramePr>
          <p:cNvPr id="23" name="Tablo 22"/>
          <p:cNvGraphicFramePr>
            <a:graphicFrameLocks noGrp="1"/>
          </p:cNvGraphicFramePr>
          <p:nvPr>
            <p:extLst>
              <p:ext uri="{D42A27DB-BD31-4B8C-83A1-F6EECF244321}">
                <p14:modId xmlns:p14="http://schemas.microsoft.com/office/powerpoint/2010/main" val="3647518862"/>
              </p:ext>
            </p:extLst>
          </p:nvPr>
        </p:nvGraphicFramePr>
        <p:xfrm>
          <a:off x="6168707" y="2770044"/>
          <a:ext cx="2165702" cy="1402335"/>
        </p:xfrm>
        <a:graphic>
          <a:graphicData uri="http://schemas.openxmlformats.org/drawingml/2006/table">
            <a:tbl>
              <a:tblPr>
                <a:tableStyleId>{5C22544A-7EE6-4342-B048-85BDC9FD1C3A}</a:tableStyleId>
              </a:tblPr>
              <a:tblGrid>
                <a:gridCol w="2165702">
                  <a:extLst>
                    <a:ext uri="{9D8B030D-6E8A-4147-A177-3AD203B41FA5}">
                      <a16:colId xmlns:a16="http://schemas.microsoft.com/office/drawing/2014/main" val="3821529631"/>
                    </a:ext>
                  </a:extLst>
                </a:gridCol>
              </a:tblGrid>
              <a:tr h="1402335">
                <a:tc>
                  <a:txBody>
                    <a:bodyPr/>
                    <a:lstStyle/>
                    <a:p>
                      <a:pPr algn="l">
                        <a:spcAft>
                          <a:spcPts val="0"/>
                        </a:spcAft>
                      </a:pPr>
                      <a:r>
                        <a:rPr lang="tr-TR" sz="1000" kern="150" dirty="0">
                          <a:effectLst/>
                        </a:rPr>
                        <a:t>Meyve ve sebze atık ve artıkları,</a:t>
                      </a:r>
                    </a:p>
                    <a:p>
                      <a:pPr algn="l">
                        <a:spcAft>
                          <a:spcPts val="0"/>
                        </a:spcAft>
                      </a:pPr>
                      <a:r>
                        <a:rPr lang="tr-TR" sz="1000" kern="150" dirty="0">
                          <a:effectLst/>
                        </a:rPr>
                        <a:t>Her türlü çay ve kahve posaları,</a:t>
                      </a:r>
                    </a:p>
                    <a:p>
                      <a:pPr algn="l">
                        <a:spcAft>
                          <a:spcPts val="0"/>
                        </a:spcAft>
                      </a:pPr>
                      <a:r>
                        <a:rPr lang="tr-TR" sz="1000" kern="150" dirty="0">
                          <a:effectLst/>
                        </a:rPr>
                        <a:t>Her türlü yiyecek atığı,</a:t>
                      </a:r>
                    </a:p>
                    <a:p>
                      <a:pPr algn="l">
                        <a:spcAft>
                          <a:spcPts val="0"/>
                        </a:spcAft>
                      </a:pPr>
                      <a:r>
                        <a:rPr lang="tr-TR" sz="1000" kern="150" dirty="0">
                          <a:effectLst/>
                        </a:rPr>
                        <a:t>Park ve bahçe bakımından kaynaklı yeşil çimen, yaprak, çiçek </a:t>
                      </a:r>
                      <a:r>
                        <a:rPr lang="tr-TR" sz="1000" kern="150" dirty="0" err="1">
                          <a:effectLst/>
                        </a:rPr>
                        <a:t>vb</a:t>
                      </a:r>
                      <a:r>
                        <a:rPr lang="tr-TR" sz="1000" kern="150" dirty="0">
                          <a:effectLst/>
                        </a:rPr>
                        <a:t> atıklar,</a:t>
                      </a:r>
                      <a:endParaRPr lang="tr-TR" sz="1000" kern="150" dirty="0">
                        <a:effectLst/>
                        <a:latin typeface="Times New Roman" panose="02020603050405020304" pitchFamily="18" charset="0"/>
                        <a:ea typeface="SimSun" panose="02010600030101010101" pitchFamily="2" charset="-122"/>
                        <a:cs typeface="Mangal"/>
                      </a:endParaRPr>
                    </a:p>
                  </a:txBody>
                  <a:tcPr marL="89535" marR="89535" marT="0" marB="0"/>
                </a:tc>
                <a:extLst>
                  <a:ext uri="{0D108BD9-81ED-4DB2-BD59-A6C34878D82A}">
                    <a16:rowId xmlns:a16="http://schemas.microsoft.com/office/drawing/2014/main" val="3246297532"/>
                  </a:ext>
                </a:extLst>
              </a:tr>
            </a:tbl>
          </a:graphicData>
        </a:graphic>
      </p:graphicFrame>
      <p:sp>
        <p:nvSpPr>
          <p:cNvPr id="26" name="Rectangle 15"/>
          <p:cNvSpPr>
            <a:spLocks noChangeArrowheads="1"/>
          </p:cNvSpPr>
          <p:nvPr/>
        </p:nvSpPr>
        <p:spPr bwMode="auto">
          <a:xfrm>
            <a:off x="5129847" y="43392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27" name="Nesne 26"/>
          <p:cNvGraphicFramePr>
            <a:graphicFrameLocks noChangeAspect="1"/>
          </p:cNvGraphicFramePr>
          <p:nvPr>
            <p:extLst>
              <p:ext uri="{D42A27DB-BD31-4B8C-83A1-F6EECF244321}">
                <p14:modId xmlns:p14="http://schemas.microsoft.com/office/powerpoint/2010/main" val="1092707305"/>
              </p:ext>
            </p:extLst>
          </p:nvPr>
        </p:nvGraphicFramePr>
        <p:xfrm>
          <a:off x="5091453" y="4435953"/>
          <a:ext cx="1009122" cy="1464617"/>
        </p:xfrm>
        <a:graphic>
          <a:graphicData uri="http://schemas.openxmlformats.org/presentationml/2006/ole">
            <mc:AlternateContent xmlns:mc="http://schemas.openxmlformats.org/markup-compatibility/2006">
              <mc:Choice xmlns:v="urn:schemas-microsoft-com:vml" Requires="v">
                <p:oleObj spid="_x0000_s5397" name="Bit Eşlem Resmi" r:id="rId10" imgW="2142857" imgH="2866667" progId="Paint.Picture">
                  <p:embed/>
                </p:oleObj>
              </mc:Choice>
              <mc:Fallback>
                <p:oleObj name="Bit Eşlem Resmi" r:id="rId10" imgW="2142857" imgH="2866667" progId="Paint.Picture">
                  <p:embed/>
                  <p:pic>
                    <p:nvPicPr>
                      <p:cNvPr id="0"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91453" y="4435953"/>
                        <a:ext cx="1009122" cy="1464617"/>
                      </a:xfrm>
                      <a:prstGeom prst="rect">
                        <a:avLst/>
                      </a:prstGeom>
                      <a:noFill/>
                    </p:spPr>
                  </p:pic>
                </p:oleObj>
              </mc:Fallback>
            </mc:AlternateContent>
          </a:graphicData>
        </a:graphic>
      </p:graphicFrame>
      <p:graphicFrame>
        <p:nvGraphicFramePr>
          <p:cNvPr id="30" name="Tablo 29"/>
          <p:cNvGraphicFramePr>
            <a:graphicFrameLocks noGrp="1"/>
          </p:cNvGraphicFramePr>
          <p:nvPr>
            <p:extLst>
              <p:ext uri="{D42A27DB-BD31-4B8C-83A1-F6EECF244321}">
                <p14:modId xmlns:p14="http://schemas.microsoft.com/office/powerpoint/2010/main" val="3384630624"/>
              </p:ext>
            </p:extLst>
          </p:nvPr>
        </p:nvGraphicFramePr>
        <p:xfrm>
          <a:off x="6212998" y="4460544"/>
          <a:ext cx="2077119" cy="1435138"/>
        </p:xfrm>
        <a:graphic>
          <a:graphicData uri="http://schemas.openxmlformats.org/drawingml/2006/table">
            <a:tbl>
              <a:tblPr>
                <a:tableStyleId>{5C22544A-7EE6-4342-B048-85BDC9FD1C3A}</a:tableStyleId>
              </a:tblPr>
              <a:tblGrid>
                <a:gridCol w="2077119">
                  <a:extLst>
                    <a:ext uri="{9D8B030D-6E8A-4147-A177-3AD203B41FA5}">
                      <a16:colId xmlns:a16="http://schemas.microsoft.com/office/drawing/2014/main" val="3821529631"/>
                    </a:ext>
                  </a:extLst>
                </a:gridCol>
              </a:tblGrid>
              <a:tr h="1435138">
                <a:tc>
                  <a:txBody>
                    <a:bodyPr/>
                    <a:lstStyle/>
                    <a:p>
                      <a:pPr algn="l">
                        <a:spcAft>
                          <a:spcPts val="0"/>
                        </a:spcAft>
                      </a:pPr>
                      <a:r>
                        <a:rPr lang="tr-TR" sz="1000" kern="150" dirty="0" smtClean="0">
                          <a:solidFill>
                            <a:schemeClr val="dk1"/>
                          </a:solidFill>
                          <a:effectLst/>
                          <a:latin typeface="+mn-lt"/>
                          <a:ea typeface="+mn-ea"/>
                          <a:cs typeface="+mn-cs"/>
                        </a:rPr>
                        <a:t>Atık piller</a:t>
                      </a:r>
                      <a:endParaRPr lang="tr-TR" sz="1000" kern="150" dirty="0">
                        <a:solidFill>
                          <a:schemeClr val="dk1"/>
                        </a:solidFill>
                        <a:effectLst/>
                        <a:latin typeface="+mn-lt"/>
                        <a:ea typeface="+mn-ea"/>
                        <a:cs typeface="+mn-cs"/>
                      </a:endParaRPr>
                    </a:p>
                  </a:txBody>
                  <a:tcPr marL="89535" marR="89535" marT="0" marB="0"/>
                </a:tc>
                <a:extLst>
                  <a:ext uri="{0D108BD9-81ED-4DB2-BD59-A6C34878D82A}">
                    <a16:rowId xmlns:a16="http://schemas.microsoft.com/office/drawing/2014/main" val="3246297532"/>
                  </a:ext>
                </a:extLst>
              </a:tr>
            </a:tbl>
          </a:graphicData>
        </a:graphic>
      </p:graphicFrame>
    </p:spTree>
    <p:extLst>
      <p:ext uri="{BB962C8B-B14F-4D97-AF65-F5344CB8AC3E}">
        <p14:creationId xmlns:p14="http://schemas.microsoft.com/office/powerpoint/2010/main" val="1232351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4</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3999282"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DAYANAK</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3</a:t>
            </a:r>
          </a:p>
          <a:p>
            <a:pPr algn="just"/>
            <a:r>
              <a:rPr lang="tr-TR" sz="1200" dirty="0"/>
              <a:t>9/8/1983 tarihli ve 2872 sayılı Çevre </a:t>
            </a:r>
            <a:r>
              <a:rPr lang="tr-TR" sz="1200" dirty="0" smtClean="0"/>
              <a:t>Kanunu</a:t>
            </a:r>
          </a:p>
          <a:p>
            <a:pPr algn="just"/>
            <a:r>
              <a:rPr lang="tr-TR" sz="1200" dirty="0"/>
              <a:t>10/7/2018 tarihli ve 30474 sayılı Resmî </a:t>
            </a:r>
            <a:r>
              <a:rPr lang="tr-TR" sz="1200" dirty="0" err="1"/>
              <a:t>Gazete’de</a:t>
            </a:r>
            <a:r>
              <a:rPr lang="tr-TR" sz="1200" dirty="0"/>
              <a:t> yayımlanan 1 sayılı Cumhurbaşkanlığı Teşkilatı Hakkında Cumhurbaşkanlığı Kararnamesinin 97 </a:t>
            </a:r>
            <a:r>
              <a:rPr lang="tr-TR" sz="1200" dirty="0" err="1"/>
              <a:t>nci</a:t>
            </a:r>
            <a:r>
              <a:rPr lang="tr-TR" sz="1200" dirty="0"/>
              <a:t> ve 103 üncü </a:t>
            </a:r>
            <a:r>
              <a:rPr lang="tr-TR" sz="1200" dirty="0" smtClean="0"/>
              <a:t>maddeleri</a:t>
            </a:r>
            <a:endParaRPr lang="tr-TR" sz="1200" dirty="0"/>
          </a:p>
          <a:p>
            <a:pPr algn="just"/>
            <a:endParaRPr lang="tr-TR" sz="1200" dirty="0" smtClean="0"/>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pic>
        <p:nvPicPr>
          <p:cNvPr id="3" name="Resim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22344" y="4060371"/>
            <a:ext cx="760442" cy="760442"/>
          </a:xfrm>
          <a:prstGeom prst="rect">
            <a:avLst/>
          </a:prstGeom>
        </p:spPr>
      </p:pic>
      <p:sp>
        <p:nvSpPr>
          <p:cNvPr id="9" name="Dikdörtgen 8"/>
          <p:cNvSpPr/>
          <p:nvPr/>
        </p:nvSpPr>
        <p:spPr>
          <a:xfrm>
            <a:off x="6222111" y="4820813"/>
            <a:ext cx="455574" cy="153888"/>
          </a:xfrm>
          <a:prstGeom prst="rect">
            <a:avLst/>
          </a:prstGeom>
        </p:spPr>
        <p:txBody>
          <a:bodyPr wrap="none">
            <a:spAutoFit/>
          </a:bodyPr>
          <a:lstStyle/>
          <a:p>
            <a:pPr algn="just"/>
            <a:r>
              <a:rPr lang="tr-TR" sz="400" dirty="0">
                <a:solidFill>
                  <a:schemeClr val="tx1">
                    <a:lumMod val="85000"/>
                    <a:lumOff val="15000"/>
                  </a:schemeClr>
                </a:solidFill>
              </a:rPr>
              <a:t>flaticon.com</a:t>
            </a:r>
          </a:p>
        </p:txBody>
      </p:sp>
    </p:spTree>
    <p:extLst>
      <p:ext uri="{BB962C8B-B14F-4D97-AF65-F5344CB8AC3E}">
        <p14:creationId xmlns:p14="http://schemas.microsoft.com/office/powerpoint/2010/main" val="27300481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40</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7" y="2398774"/>
            <a:ext cx="6222615" cy="344057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tr-TR" sz="1200" dirty="0" smtClean="0">
                <a:effectLst>
                  <a:outerShdw blurRad="38100" dist="38100" dir="2700000" algn="tl">
                    <a:srgbClr val="000000">
                      <a:alpha val="43137"/>
                    </a:srgbClr>
                  </a:outerShdw>
                </a:effectLst>
              </a:rPr>
              <a:t>EK-5 TOPLAMA </a:t>
            </a:r>
            <a:r>
              <a:rPr lang="tr-TR" sz="1200" dirty="0">
                <a:effectLst>
                  <a:outerShdw blurRad="38100" dist="38100" dir="2700000" algn="tl">
                    <a:srgbClr val="000000">
                      <a:alpha val="43137"/>
                    </a:srgbClr>
                  </a:outerShdw>
                </a:effectLst>
              </a:rPr>
              <a:t>SİSTEMİNE İLİŞKİN AÇIKLAYICI ÖRNEKLER</a:t>
            </a:r>
          </a:p>
        </p:txBody>
      </p:sp>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
        <p:nvSpPr>
          <p:cNvPr id="15" name="Rectangle 8"/>
          <p:cNvSpPr>
            <a:spLocks noChangeArrowheads="1"/>
          </p:cNvSpPr>
          <p:nvPr/>
        </p:nvSpPr>
        <p:spPr bwMode="auto">
          <a:xfrm>
            <a:off x="1890584" y="291619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7" name="Tablo 16"/>
          <p:cNvGraphicFramePr>
            <a:graphicFrameLocks noGrp="1"/>
          </p:cNvGraphicFramePr>
          <p:nvPr>
            <p:extLst>
              <p:ext uri="{D42A27DB-BD31-4B8C-83A1-F6EECF244321}">
                <p14:modId xmlns:p14="http://schemas.microsoft.com/office/powerpoint/2010/main" val="2240881205"/>
              </p:ext>
            </p:extLst>
          </p:nvPr>
        </p:nvGraphicFramePr>
        <p:xfrm>
          <a:off x="2931658" y="2829421"/>
          <a:ext cx="2384343" cy="1255925"/>
        </p:xfrm>
        <a:graphic>
          <a:graphicData uri="http://schemas.openxmlformats.org/drawingml/2006/table">
            <a:tbl>
              <a:tblPr>
                <a:tableStyleId>{5C22544A-7EE6-4342-B048-85BDC9FD1C3A}</a:tableStyleId>
              </a:tblPr>
              <a:tblGrid>
                <a:gridCol w="2384343">
                  <a:extLst>
                    <a:ext uri="{9D8B030D-6E8A-4147-A177-3AD203B41FA5}">
                      <a16:colId xmlns:a16="http://schemas.microsoft.com/office/drawing/2014/main" val="3254891471"/>
                    </a:ext>
                  </a:extLst>
                </a:gridCol>
              </a:tblGrid>
              <a:tr h="1255925">
                <a:tc>
                  <a:txBody>
                    <a:bodyPr/>
                    <a:lstStyle/>
                    <a:p>
                      <a:pPr algn="l">
                        <a:spcAft>
                          <a:spcPts val="0"/>
                        </a:spcAft>
                      </a:pPr>
                      <a:r>
                        <a:rPr lang="tr-TR" sz="1000" kern="150" dirty="0" smtClean="0">
                          <a:solidFill>
                            <a:schemeClr val="dk1"/>
                          </a:solidFill>
                          <a:effectLst/>
                          <a:latin typeface="+mn-lt"/>
                          <a:ea typeface="+mn-ea"/>
                          <a:cs typeface="+mn-cs"/>
                        </a:rPr>
                        <a:t>Yenilebilir </a:t>
                      </a:r>
                      <a:r>
                        <a:rPr lang="tr-TR" sz="1000" kern="150" dirty="0">
                          <a:solidFill>
                            <a:schemeClr val="dk1"/>
                          </a:solidFill>
                          <a:effectLst/>
                          <a:latin typeface="+mn-lt"/>
                          <a:ea typeface="+mn-ea"/>
                          <a:cs typeface="+mn-cs"/>
                        </a:rPr>
                        <a:t>sıvı ve katı yağlar</a:t>
                      </a:r>
                    </a:p>
                    <a:p>
                      <a:pPr algn="l">
                        <a:spcAft>
                          <a:spcPts val="0"/>
                        </a:spcAft>
                      </a:pPr>
                      <a:r>
                        <a:rPr lang="tr-TR" sz="1000" kern="150" dirty="0">
                          <a:solidFill>
                            <a:schemeClr val="dk1"/>
                          </a:solidFill>
                          <a:effectLst/>
                          <a:latin typeface="+mn-lt"/>
                          <a:ea typeface="+mn-ea"/>
                          <a:cs typeface="+mn-cs"/>
                        </a:rPr>
                        <a:t>Kullanılmış kızartmalık yağlar</a:t>
                      </a:r>
                    </a:p>
                  </a:txBody>
                  <a:tcPr marL="89535" marR="89535" marT="0" marB="0"/>
                </a:tc>
                <a:extLst>
                  <a:ext uri="{0D108BD9-81ED-4DB2-BD59-A6C34878D82A}">
                    <a16:rowId xmlns:a16="http://schemas.microsoft.com/office/drawing/2014/main" val="2366111152"/>
                  </a:ext>
                </a:extLst>
              </a:tr>
            </a:tbl>
          </a:graphicData>
        </a:graphic>
      </p:graphicFrame>
      <p:graphicFrame>
        <p:nvGraphicFramePr>
          <p:cNvPr id="21" name="Tablo 20"/>
          <p:cNvGraphicFramePr>
            <a:graphicFrameLocks noGrp="1"/>
          </p:cNvGraphicFramePr>
          <p:nvPr>
            <p:extLst>
              <p:ext uri="{D42A27DB-BD31-4B8C-83A1-F6EECF244321}">
                <p14:modId xmlns:p14="http://schemas.microsoft.com/office/powerpoint/2010/main" val="390512623"/>
              </p:ext>
            </p:extLst>
          </p:nvPr>
        </p:nvGraphicFramePr>
        <p:xfrm>
          <a:off x="2960151" y="4384844"/>
          <a:ext cx="2355850" cy="1505875"/>
        </p:xfrm>
        <a:graphic>
          <a:graphicData uri="http://schemas.openxmlformats.org/drawingml/2006/table">
            <a:tbl>
              <a:tblPr>
                <a:tableStyleId>{5C22544A-7EE6-4342-B048-85BDC9FD1C3A}</a:tableStyleId>
              </a:tblPr>
              <a:tblGrid>
                <a:gridCol w="2355850">
                  <a:extLst>
                    <a:ext uri="{9D8B030D-6E8A-4147-A177-3AD203B41FA5}">
                      <a16:colId xmlns:a16="http://schemas.microsoft.com/office/drawing/2014/main" val="803724041"/>
                    </a:ext>
                  </a:extLst>
                </a:gridCol>
              </a:tblGrid>
              <a:tr h="1505875">
                <a:tc>
                  <a:txBody>
                    <a:bodyPr/>
                    <a:lstStyle/>
                    <a:p>
                      <a:pPr algn="l">
                        <a:spcAft>
                          <a:spcPts val="0"/>
                        </a:spcAft>
                      </a:pPr>
                      <a:r>
                        <a:rPr lang="tr-TR" sz="1000" kern="150" dirty="0">
                          <a:solidFill>
                            <a:schemeClr val="dk1"/>
                          </a:solidFill>
                          <a:effectLst/>
                          <a:latin typeface="+mn-lt"/>
                          <a:ea typeface="+mn-ea"/>
                          <a:cs typeface="+mn-cs"/>
                        </a:rPr>
                        <a:t>Flüoresan lambalar </a:t>
                      </a:r>
                    </a:p>
                    <a:p>
                      <a:pPr algn="l">
                        <a:spcAft>
                          <a:spcPts val="0"/>
                        </a:spcAft>
                      </a:pPr>
                      <a:r>
                        <a:rPr lang="tr-TR" sz="1000" kern="150" dirty="0">
                          <a:solidFill>
                            <a:schemeClr val="dk1"/>
                          </a:solidFill>
                          <a:effectLst/>
                          <a:latin typeface="+mn-lt"/>
                          <a:ea typeface="+mn-ea"/>
                          <a:cs typeface="+mn-cs"/>
                        </a:rPr>
                        <a:t>Küçük ev aletleri</a:t>
                      </a:r>
                    </a:p>
                  </a:txBody>
                  <a:tcPr marL="89535" marR="89535" marT="0" marB="0"/>
                </a:tc>
                <a:extLst>
                  <a:ext uri="{0D108BD9-81ED-4DB2-BD59-A6C34878D82A}">
                    <a16:rowId xmlns:a16="http://schemas.microsoft.com/office/drawing/2014/main" val="101654512"/>
                  </a:ext>
                </a:extLst>
              </a:tr>
            </a:tbl>
          </a:graphicData>
        </a:graphic>
      </p:graphicFrame>
      <p:sp>
        <p:nvSpPr>
          <p:cNvPr id="26" name="Rectangle 15"/>
          <p:cNvSpPr>
            <a:spLocks noChangeArrowheads="1"/>
          </p:cNvSpPr>
          <p:nvPr/>
        </p:nvSpPr>
        <p:spPr bwMode="auto">
          <a:xfrm>
            <a:off x="5129847" y="43392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2" name="Rectangle 9"/>
          <p:cNvSpPr>
            <a:spLocks noChangeArrowheads="1"/>
          </p:cNvSpPr>
          <p:nvPr/>
        </p:nvSpPr>
        <p:spPr bwMode="auto">
          <a:xfrm>
            <a:off x="1311402" y="28089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3" name="Nesne 2"/>
          <p:cNvGraphicFramePr>
            <a:graphicFrameLocks noChangeAspect="1"/>
          </p:cNvGraphicFramePr>
          <p:nvPr>
            <p:extLst>
              <p:ext uri="{D42A27DB-BD31-4B8C-83A1-F6EECF244321}">
                <p14:modId xmlns:p14="http://schemas.microsoft.com/office/powerpoint/2010/main" val="2527722086"/>
              </p:ext>
            </p:extLst>
          </p:nvPr>
        </p:nvGraphicFramePr>
        <p:xfrm>
          <a:off x="2057207" y="2808955"/>
          <a:ext cx="723900" cy="1219200"/>
        </p:xfrm>
        <a:graphic>
          <a:graphicData uri="http://schemas.openxmlformats.org/presentationml/2006/ole">
            <mc:AlternateContent xmlns:mc="http://schemas.openxmlformats.org/markup-compatibility/2006">
              <mc:Choice xmlns:v="urn:schemas-microsoft-com:vml" Requires="v">
                <p:oleObj spid="_x0000_s6331" name="Bit Eşlem Resmi" r:id="rId5" imgW="809738" imgH="1371429" progId="Paint.Picture">
                  <p:embed/>
                </p:oleObj>
              </mc:Choice>
              <mc:Fallback>
                <p:oleObj name="Bit Eşlem Resmi" r:id="rId5" imgW="809738" imgH="1371429" progId="Paint.Picture">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207" y="2808955"/>
                        <a:ext cx="7239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17"/>
          <p:cNvSpPr>
            <a:spLocks noChangeArrowheads="1"/>
          </p:cNvSpPr>
          <p:nvPr/>
        </p:nvSpPr>
        <p:spPr bwMode="auto">
          <a:xfrm>
            <a:off x="944563" y="43392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0" name="Nesne 9"/>
          <p:cNvGraphicFramePr>
            <a:graphicFrameLocks noChangeAspect="1"/>
          </p:cNvGraphicFramePr>
          <p:nvPr>
            <p:extLst>
              <p:ext uri="{D42A27DB-BD31-4B8C-83A1-F6EECF244321}">
                <p14:modId xmlns:p14="http://schemas.microsoft.com/office/powerpoint/2010/main" val="1866261237"/>
              </p:ext>
            </p:extLst>
          </p:nvPr>
        </p:nvGraphicFramePr>
        <p:xfrm>
          <a:off x="1550141" y="4384844"/>
          <a:ext cx="1249363" cy="1508125"/>
        </p:xfrm>
        <a:graphic>
          <a:graphicData uri="http://schemas.openxmlformats.org/presentationml/2006/ole">
            <mc:AlternateContent xmlns:mc="http://schemas.openxmlformats.org/markup-compatibility/2006">
              <mc:Choice xmlns:v="urn:schemas-microsoft-com:vml" Requires="v">
                <p:oleObj spid="_x0000_s6332" name="Bit Eşlem Resmi" r:id="rId7" imgW="1628571" imgH="1980952" progId="Paint.Picture">
                  <p:embed/>
                </p:oleObj>
              </mc:Choice>
              <mc:Fallback>
                <p:oleObj name="Bit Eşlem Resmi" r:id="rId7" imgW="1628571" imgH="1980952" progId="Paint.Picture">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50141" y="4384844"/>
                        <a:ext cx="1249363" cy="150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Tablo 24"/>
          <p:cNvGraphicFramePr>
            <a:graphicFrameLocks noGrp="1"/>
          </p:cNvGraphicFramePr>
          <p:nvPr>
            <p:extLst>
              <p:ext uri="{D42A27DB-BD31-4B8C-83A1-F6EECF244321}">
                <p14:modId xmlns:p14="http://schemas.microsoft.com/office/powerpoint/2010/main" val="457073253"/>
              </p:ext>
            </p:extLst>
          </p:nvPr>
        </p:nvGraphicFramePr>
        <p:xfrm>
          <a:off x="5666340" y="3654972"/>
          <a:ext cx="2384343" cy="1524000"/>
        </p:xfrm>
        <a:graphic>
          <a:graphicData uri="http://schemas.openxmlformats.org/drawingml/2006/table">
            <a:tbl>
              <a:tblPr>
                <a:tableStyleId>{5C22544A-7EE6-4342-B048-85BDC9FD1C3A}</a:tableStyleId>
              </a:tblPr>
              <a:tblGrid>
                <a:gridCol w="2384343">
                  <a:extLst>
                    <a:ext uri="{9D8B030D-6E8A-4147-A177-3AD203B41FA5}">
                      <a16:colId xmlns:a16="http://schemas.microsoft.com/office/drawing/2014/main" val="3254891471"/>
                    </a:ext>
                  </a:extLst>
                </a:gridCol>
              </a:tblGrid>
              <a:tr h="1255925">
                <a:tc>
                  <a:txBody>
                    <a:bodyPr/>
                    <a:lstStyle/>
                    <a:p>
                      <a:pPr algn="l">
                        <a:spcAft>
                          <a:spcPts val="0"/>
                        </a:spcAft>
                      </a:pPr>
                      <a:endParaRPr lang="tr-TR" sz="1000" kern="150" dirty="0" smtClean="0">
                        <a:solidFill>
                          <a:schemeClr val="dk1"/>
                        </a:solidFill>
                        <a:effectLst/>
                        <a:latin typeface="+mn-lt"/>
                        <a:ea typeface="+mn-ea"/>
                        <a:cs typeface="+mn-cs"/>
                      </a:endParaRPr>
                    </a:p>
                    <a:p>
                      <a:pPr algn="ctr">
                        <a:spcAft>
                          <a:spcPts val="0"/>
                        </a:spcAft>
                      </a:pPr>
                      <a:r>
                        <a:rPr lang="tr-TR" sz="1000" kern="150" dirty="0" smtClean="0">
                          <a:solidFill>
                            <a:schemeClr val="dk1"/>
                          </a:solidFill>
                          <a:effectLst/>
                          <a:latin typeface="+mn-lt"/>
                          <a:ea typeface="+mn-ea"/>
                          <a:cs typeface="+mn-cs"/>
                        </a:rPr>
                        <a:t>Diğer tehlikeli/tehlikesiz atıklar ile tıbbi atıklar</a:t>
                      </a:r>
                    </a:p>
                    <a:p>
                      <a:pPr algn="just">
                        <a:spcAft>
                          <a:spcPts val="0"/>
                        </a:spcAft>
                      </a:pPr>
                      <a:r>
                        <a:rPr lang="tr-TR" sz="1000" kern="150" dirty="0" smtClean="0">
                          <a:solidFill>
                            <a:schemeClr val="dk1"/>
                          </a:solidFill>
                          <a:effectLst/>
                          <a:latin typeface="+mn-lt"/>
                          <a:ea typeface="+mn-ea"/>
                          <a:cs typeface="+mn-cs"/>
                        </a:rPr>
                        <a:t>Yukarıda </a:t>
                      </a:r>
                      <a:r>
                        <a:rPr lang="tr-TR" sz="1000" kern="150" dirty="0">
                          <a:solidFill>
                            <a:schemeClr val="dk1"/>
                          </a:solidFill>
                          <a:effectLst/>
                          <a:latin typeface="+mn-lt"/>
                          <a:ea typeface="+mn-ea"/>
                          <a:cs typeface="+mn-cs"/>
                        </a:rPr>
                        <a:t>belirtilenlerin dışında kalan tehlikesiz ve tehlikeli özellik gösteren diğer atıklar ile tıbbi atıkların Atık Yönetimi Yönetmeliği Ek-4 Atık Listesinde yer alan atık koduna göre ilgili mevzuatına uygun olarak biriktirilmesi sağlanır.</a:t>
                      </a:r>
                    </a:p>
                  </a:txBody>
                  <a:tcPr marL="89535" marR="89535" marT="0" marB="0"/>
                </a:tc>
                <a:extLst>
                  <a:ext uri="{0D108BD9-81ED-4DB2-BD59-A6C34878D82A}">
                    <a16:rowId xmlns:a16="http://schemas.microsoft.com/office/drawing/2014/main" val="2366111152"/>
                  </a:ext>
                </a:extLst>
              </a:tr>
            </a:tbl>
          </a:graphicData>
        </a:graphic>
      </p:graphicFrame>
    </p:spTree>
    <p:extLst>
      <p:ext uri="{BB962C8B-B14F-4D97-AF65-F5344CB8AC3E}">
        <p14:creationId xmlns:p14="http://schemas.microsoft.com/office/powerpoint/2010/main" val="41917863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88844" y="2812472"/>
            <a:ext cx="5797296" cy="1748642"/>
          </a:xfrm>
        </p:spPr>
        <p:txBody>
          <a:bodyPr>
            <a:normAutofit fontScale="90000"/>
          </a:bodyPr>
          <a:lstStyle/>
          <a:p>
            <a:r>
              <a:rPr lang="tr-TR" sz="3675" dirty="0">
                <a:effectLst>
                  <a:outerShdw blurRad="38100" dist="38100" dir="2700000" algn="tl">
                    <a:srgbClr val="000000">
                      <a:alpha val="43137"/>
                    </a:srgbClr>
                  </a:outerShdw>
                </a:effectLst>
              </a:rPr>
              <a:t>TEŞEKKÜRLER</a:t>
            </a:r>
            <a:br>
              <a:rPr lang="tr-TR" sz="3675" dirty="0">
                <a:effectLst>
                  <a:outerShdw blurRad="38100" dist="38100" dir="2700000" algn="tl">
                    <a:srgbClr val="000000">
                      <a:alpha val="43137"/>
                    </a:srgbClr>
                  </a:outerShdw>
                </a:effectLst>
              </a:rPr>
            </a:br>
            <a:r>
              <a:rPr lang="tr-TR" sz="3675" dirty="0">
                <a:effectLst>
                  <a:outerShdw blurRad="38100" dist="38100" dir="2700000" algn="tl">
                    <a:srgbClr val="000000">
                      <a:alpha val="43137"/>
                    </a:srgbClr>
                  </a:outerShdw>
                </a:effectLst>
              </a:rPr>
              <a:t/>
            </a:r>
            <a:br>
              <a:rPr lang="tr-TR" sz="3675" dirty="0">
                <a:effectLst>
                  <a:outerShdw blurRad="38100" dist="38100" dir="2700000" algn="tl">
                    <a:srgbClr val="000000">
                      <a:alpha val="43137"/>
                    </a:srgbClr>
                  </a:outerShdw>
                </a:effectLst>
              </a:rPr>
            </a:br>
            <a:r>
              <a:rPr lang="tr-TR" sz="1500" dirty="0" smtClean="0">
                <a:effectLst>
                  <a:outerShdw blurRad="38100" dist="38100" dir="2700000" algn="tl">
                    <a:srgbClr val="000000">
                      <a:alpha val="43137"/>
                    </a:srgbClr>
                  </a:outerShdw>
                </a:effectLst>
              </a:rPr>
              <a:t/>
            </a:r>
            <a:br>
              <a:rPr lang="tr-TR" sz="1500" dirty="0" smtClean="0">
                <a:effectLst>
                  <a:outerShdw blurRad="38100" dist="38100" dir="2700000" algn="tl">
                    <a:srgbClr val="000000">
                      <a:alpha val="43137"/>
                    </a:srgbClr>
                  </a:outerShdw>
                </a:effectLst>
              </a:rPr>
            </a:br>
            <a:r>
              <a:rPr lang="tr-TR" sz="1500" dirty="0" smtClean="0">
                <a:effectLst>
                  <a:outerShdw blurRad="38100" dist="38100" dir="2700000" algn="tl">
                    <a:srgbClr val="000000">
                      <a:alpha val="43137"/>
                    </a:srgbClr>
                  </a:outerShdw>
                </a:effectLst>
              </a:rPr>
              <a:t/>
            </a:r>
            <a:br>
              <a:rPr lang="tr-TR" sz="1500" dirty="0" smtClean="0">
                <a:effectLst>
                  <a:outerShdw blurRad="38100" dist="38100" dir="2700000" algn="tl">
                    <a:srgbClr val="000000">
                      <a:alpha val="43137"/>
                    </a:srgbClr>
                  </a:outerShdw>
                </a:effectLst>
              </a:rPr>
            </a:br>
            <a:r>
              <a:rPr lang="tr-TR" sz="1500" dirty="0" smtClean="0">
                <a:effectLst>
                  <a:outerShdw blurRad="38100" dist="38100" dir="2700000" algn="tl">
                    <a:srgbClr val="000000">
                      <a:alpha val="43137"/>
                    </a:srgbClr>
                  </a:outerShdw>
                </a:effectLst>
              </a:rPr>
              <a:t>MBB ÇEVRE YÖNETİMİ KOORDİNATÖRLÜĞÜ</a:t>
            </a:r>
            <a:endParaRPr lang="tr-TR" dirty="0">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A9DF8D4A-9162-4212-A9C0-EC728EFC6F7A}" type="slidenum">
              <a:rPr lang="tr-TR" smtClean="0"/>
              <a:t>41</a:t>
            </a:fld>
            <a:endParaRPr lang="tr-T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1079351"/>
            <a:ext cx="998621" cy="156731"/>
          </a:xfrm>
          <a:prstGeom prst="rect">
            <a:avLst/>
          </a:prstGeom>
        </p:spPr>
      </p:pic>
    </p:spTree>
    <p:extLst>
      <p:ext uri="{BB962C8B-B14F-4D97-AF65-F5344CB8AC3E}">
        <p14:creationId xmlns:p14="http://schemas.microsoft.com/office/powerpoint/2010/main" val="734563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5</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6" y="2398774"/>
            <a:ext cx="5913861" cy="371019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TANIMLAR</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4</a:t>
            </a:r>
          </a:p>
          <a:p>
            <a:pPr algn="just"/>
            <a:r>
              <a:rPr lang="tr-TR" sz="1200" dirty="0" smtClean="0"/>
              <a:t>(</a:t>
            </a:r>
            <a:r>
              <a:rPr lang="tr-TR" sz="1200" dirty="0"/>
              <a:t>1) Bu Yönetmelikte geçen; </a:t>
            </a:r>
          </a:p>
          <a:p>
            <a:pPr algn="just"/>
            <a:r>
              <a:rPr lang="tr-TR" sz="1200" dirty="0"/>
              <a:t>ç) Atık getirme merkezi: Kaynağında ayrı biriktirilen atıkların götürüldüğü, teslim edildiği, kriterleri Bakanlıkça belirlenen ve onaylanan merkezleri</a:t>
            </a:r>
            <a:r>
              <a:rPr lang="tr-TR" sz="1200" dirty="0" smtClean="0"/>
              <a:t>,</a:t>
            </a:r>
          </a:p>
          <a:p>
            <a:pPr lvl="1"/>
            <a:r>
              <a:rPr lang="tr-TR" sz="1200" dirty="0">
                <a:solidFill>
                  <a:schemeClr val="accent1">
                    <a:lumMod val="75000"/>
                  </a:schemeClr>
                </a:solidFill>
              </a:rPr>
              <a:t>MADDE 4 – (1) Bu Yönetmelikte geçen</a:t>
            </a:r>
            <a:r>
              <a:rPr lang="tr-TR" sz="1200" dirty="0" smtClean="0">
                <a:solidFill>
                  <a:schemeClr val="accent1">
                    <a:lumMod val="75000"/>
                  </a:schemeClr>
                </a:solidFill>
              </a:rPr>
              <a:t>; (ATIK YÖNETİMİ YÖNETMELİĞİ)</a:t>
            </a:r>
            <a:endParaRPr lang="tr-TR" sz="1200" dirty="0">
              <a:solidFill>
                <a:schemeClr val="accent1">
                  <a:lumMod val="75000"/>
                </a:schemeClr>
              </a:solidFill>
            </a:endParaRPr>
          </a:p>
          <a:p>
            <a:pPr marL="0" indent="0">
              <a:buNone/>
            </a:pPr>
            <a:r>
              <a:rPr lang="tr-TR" sz="1200" dirty="0" smtClean="0">
                <a:solidFill>
                  <a:schemeClr val="accent1">
                    <a:lumMod val="75000"/>
                  </a:schemeClr>
                </a:solidFill>
              </a:rPr>
              <a:t>	e</a:t>
            </a:r>
            <a:r>
              <a:rPr lang="tr-TR" sz="1200" dirty="0">
                <a:solidFill>
                  <a:schemeClr val="accent1">
                    <a:lumMod val="75000"/>
                  </a:schemeClr>
                </a:solidFill>
              </a:rPr>
              <a:t>) Atık getirme merkezi: Kaynağında ayrı toplanan atıkların geri kazanıma </a:t>
            </a:r>
            <a:r>
              <a:rPr lang="tr-TR" sz="1200" dirty="0" smtClean="0">
                <a:solidFill>
                  <a:schemeClr val="accent1">
                    <a:lumMod val="75000"/>
                  </a:schemeClr>
                </a:solidFill>
              </a:rPr>
              <a:t>	ve/veya </a:t>
            </a:r>
            <a:r>
              <a:rPr lang="tr-TR" sz="1200" dirty="0" err="1">
                <a:solidFill>
                  <a:schemeClr val="accent1">
                    <a:lumMod val="75000"/>
                  </a:schemeClr>
                </a:solidFill>
              </a:rPr>
              <a:t>bertarafa</a:t>
            </a:r>
            <a:r>
              <a:rPr lang="tr-TR" sz="1200" dirty="0">
                <a:solidFill>
                  <a:schemeClr val="accent1">
                    <a:lumMod val="75000"/>
                  </a:schemeClr>
                </a:solidFill>
              </a:rPr>
              <a:t> gönderilmesi amacıyla bırakıldığı merkezleri,</a:t>
            </a:r>
          </a:p>
          <a:p>
            <a:pPr algn="just"/>
            <a:r>
              <a:rPr lang="tr-TR" sz="1200" dirty="0" smtClean="0"/>
              <a:t>g</a:t>
            </a:r>
            <a:r>
              <a:rPr lang="tr-TR" sz="1200" dirty="0"/>
              <a:t>) Bina ve yerleşkeler: Bağımsız konut, ticari ya da hizmet birimlerini barındıran yapılar ile açık ya da kapalı sosyal donatılara sahip münferit yapıları da barındıran özerk yerleşimleri, </a:t>
            </a:r>
          </a:p>
          <a:p>
            <a:endParaRPr lang="tr-TR" sz="1200" dirty="0"/>
          </a:p>
          <a:p>
            <a:pPr marL="0" indent="0" algn="just">
              <a:buNone/>
            </a:pPr>
            <a:r>
              <a:rPr lang="tr-TR" sz="1200" dirty="0" smtClean="0"/>
              <a:t>ifade eder.</a:t>
            </a:r>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700378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6</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56489" y="2148403"/>
            <a:ext cx="6219968" cy="371019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TANIMLAR</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4</a:t>
            </a:r>
          </a:p>
          <a:p>
            <a:pPr algn="just"/>
            <a:r>
              <a:rPr lang="tr-TR" sz="1200" dirty="0" smtClean="0"/>
              <a:t>(</a:t>
            </a:r>
            <a:r>
              <a:rPr lang="tr-TR" sz="1200" dirty="0"/>
              <a:t>1) Bu Yönetmelikte geçen; </a:t>
            </a:r>
          </a:p>
          <a:p>
            <a:pPr algn="just"/>
            <a:r>
              <a:rPr lang="tr-TR" sz="1200" dirty="0" smtClean="0"/>
              <a:t>i) Geçici </a:t>
            </a:r>
            <a:r>
              <a:rPr lang="tr-TR" sz="1200" dirty="0"/>
              <a:t>depolama: Atıkların, işleme tesislerine ulaştırılmadan önce atık üreticisi tarafından çevresel riskler açısından güvenli bir şekilde bekletilmesini,</a:t>
            </a:r>
          </a:p>
          <a:p>
            <a:pPr algn="just"/>
            <a:r>
              <a:rPr lang="tr-TR" sz="1200" dirty="0" smtClean="0"/>
              <a:t>j) Geçici </a:t>
            </a:r>
            <a:r>
              <a:rPr lang="tr-TR" sz="1200" dirty="0"/>
              <a:t>depolama alanı: Atık Yönetimi Yönetmeliğinin 13 üncü maddesinde kriterleri belirlenmiş alanı</a:t>
            </a:r>
            <a:r>
              <a:rPr lang="tr-TR" sz="1200" dirty="0" smtClean="0"/>
              <a:t>,</a:t>
            </a:r>
          </a:p>
          <a:p>
            <a:pPr marL="457200" lvl="2" indent="0" algn="just">
              <a:buNone/>
            </a:pPr>
            <a:r>
              <a:rPr lang="tr-TR" sz="1200" dirty="0" smtClean="0">
                <a:solidFill>
                  <a:schemeClr val="accent1">
                    <a:lumMod val="75000"/>
                  </a:schemeClr>
                </a:solidFill>
              </a:rPr>
              <a:t>MADDE </a:t>
            </a:r>
            <a:r>
              <a:rPr lang="tr-TR" sz="1200" dirty="0">
                <a:solidFill>
                  <a:schemeClr val="accent1">
                    <a:lumMod val="75000"/>
                  </a:schemeClr>
                </a:solidFill>
              </a:rPr>
              <a:t>13 – (1) Atıklar üretildikleri yerde türlerine göre belirlenmiş kriterlere uygun şekilde geçici depolanır</a:t>
            </a:r>
            <a:r>
              <a:rPr lang="tr-TR" sz="1200" dirty="0" smtClean="0">
                <a:solidFill>
                  <a:schemeClr val="accent1">
                    <a:lumMod val="75000"/>
                  </a:schemeClr>
                </a:solidFill>
              </a:rPr>
              <a:t>.</a:t>
            </a:r>
          </a:p>
          <a:p>
            <a:pPr marL="457200" lvl="2" indent="0" algn="just">
              <a:buNone/>
            </a:pPr>
            <a:r>
              <a:rPr lang="tr-TR" sz="1200" dirty="0" smtClean="0">
                <a:solidFill>
                  <a:schemeClr val="accent1">
                    <a:lumMod val="75000"/>
                  </a:schemeClr>
                </a:solidFill>
              </a:rPr>
              <a:t>(</a:t>
            </a:r>
            <a:r>
              <a:rPr lang="tr-TR" sz="1200" dirty="0">
                <a:solidFill>
                  <a:schemeClr val="accent1">
                    <a:lumMod val="75000"/>
                  </a:schemeClr>
                </a:solidFill>
              </a:rPr>
              <a:t>2) Özelliğine göre sınıflandırılarak geçici depolanan atığın üzerinde tehlikeli ya da tehlikesiz atık ibaresi, atık kodu, depolanan atık miktarı ve depolama tarihi bulunur</a:t>
            </a:r>
            <a:r>
              <a:rPr lang="tr-TR" sz="1200" dirty="0" smtClean="0">
                <a:solidFill>
                  <a:schemeClr val="accent1">
                    <a:lumMod val="75000"/>
                  </a:schemeClr>
                </a:solidFill>
              </a:rPr>
              <a:t>. (</a:t>
            </a:r>
            <a:r>
              <a:rPr lang="tr-TR" sz="1200" dirty="0">
                <a:solidFill>
                  <a:schemeClr val="accent1">
                    <a:lumMod val="75000"/>
                  </a:schemeClr>
                </a:solidFill>
              </a:rPr>
              <a:t>3) Atıklar birbirleriyle reaksiyona girmeyecek şekilde geçici depolanır</a:t>
            </a:r>
            <a:r>
              <a:rPr lang="tr-TR" sz="1200" dirty="0" smtClean="0">
                <a:solidFill>
                  <a:schemeClr val="accent1">
                    <a:lumMod val="75000"/>
                  </a:schemeClr>
                </a:solidFill>
              </a:rPr>
              <a:t>. (</a:t>
            </a:r>
            <a:r>
              <a:rPr lang="tr-TR" sz="1200" dirty="0">
                <a:solidFill>
                  <a:schemeClr val="accent1">
                    <a:lumMod val="75000"/>
                  </a:schemeClr>
                </a:solidFill>
              </a:rPr>
              <a:t>4) Atıkların geçici depolanması işlemi atığın üretildiği tesis/kuruluş sınırları içinde yapılır</a:t>
            </a:r>
            <a:r>
              <a:rPr lang="tr-TR" sz="1200" dirty="0" smtClean="0">
                <a:solidFill>
                  <a:schemeClr val="accent1">
                    <a:lumMod val="75000"/>
                  </a:schemeClr>
                </a:solidFill>
              </a:rPr>
              <a:t>. (</a:t>
            </a:r>
            <a:r>
              <a:rPr lang="tr-TR" sz="1200" dirty="0">
                <a:solidFill>
                  <a:schemeClr val="accent1">
                    <a:lumMod val="75000"/>
                  </a:schemeClr>
                </a:solidFill>
              </a:rPr>
              <a:t>5) Geçici depolama alanları için il müdürlüğünden geçici depolama izni alınır. Geçici depolama alanında değişiklik olması halinde geçici depolama izni yenilenir</a:t>
            </a:r>
            <a:r>
              <a:rPr lang="tr-TR" sz="1200" dirty="0" smtClean="0">
                <a:solidFill>
                  <a:schemeClr val="accent1">
                    <a:lumMod val="75000"/>
                  </a:schemeClr>
                </a:solidFill>
              </a:rPr>
              <a:t>. (</a:t>
            </a:r>
            <a:r>
              <a:rPr lang="tr-TR" sz="1200" dirty="0">
                <a:solidFill>
                  <a:schemeClr val="accent1">
                    <a:lumMod val="75000"/>
                  </a:schemeClr>
                </a:solidFill>
              </a:rPr>
              <a:t>6) Belediye atığı, ambalaj atığı ve tıbbi atık geçici depolama alanı/konteynerleri geçici depolama izninden muaftır</a:t>
            </a:r>
            <a:r>
              <a:rPr lang="tr-TR" sz="1200" dirty="0" smtClean="0">
                <a:solidFill>
                  <a:schemeClr val="accent1">
                    <a:lumMod val="75000"/>
                  </a:schemeClr>
                </a:solidFill>
              </a:rPr>
              <a:t>. (</a:t>
            </a:r>
            <a:r>
              <a:rPr lang="tr-TR" sz="1200" dirty="0">
                <a:solidFill>
                  <a:schemeClr val="accent1">
                    <a:lumMod val="75000"/>
                  </a:schemeClr>
                </a:solidFill>
              </a:rPr>
              <a:t>7) Geçici depolama alanlarına ilişkin esaslar Bakanlıkça belirlenir</a:t>
            </a:r>
            <a:r>
              <a:rPr lang="tr-TR" sz="1200" dirty="0" smtClean="0">
                <a:solidFill>
                  <a:schemeClr val="accent1">
                    <a:lumMod val="75000"/>
                  </a:schemeClr>
                </a:solidFill>
              </a:rPr>
              <a:t>.</a:t>
            </a:r>
            <a:endParaRPr lang="tr-TR" sz="1200" dirty="0">
              <a:solidFill>
                <a:schemeClr val="accent1">
                  <a:lumMod val="75000"/>
                </a:schemeClr>
              </a:solidFill>
            </a:endParaRPr>
          </a:p>
          <a:p>
            <a:pPr marL="0" indent="0" algn="just">
              <a:buNone/>
            </a:pPr>
            <a:r>
              <a:rPr lang="tr-TR" sz="1200" dirty="0" smtClean="0"/>
              <a:t>ifade eder.</a:t>
            </a:r>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188770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7</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495827" y="2229128"/>
            <a:ext cx="6167716" cy="371019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TANIMLAR</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4</a:t>
            </a:r>
          </a:p>
          <a:p>
            <a:pPr algn="just"/>
            <a:r>
              <a:rPr lang="tr-TR" sz="1200" dirty="0" smtClean="0"/>
              <a:t>(</a:t>
            </a:r>
            <a:r>
              <a:rPr lang="tr-TR" sz="1200" dirty="0"/>
              <a:t>1) Bu Yönetmelikte geçen; </a:t>
            </a:r>
          </a:p>
          <a:p>
            <a:pPr algn="just"/>
            <a:r>
              <a:rPr lang="tr-TR" sz="1200" dirty="0"/>
              <a:t>o) Kent Konseyi: 8/10/2006 tarihli ve 26313 sayılı Resmî </a:t>
            </a:r>
            <a:r>
              <a:rPr lang="tr-TR" sz="1200" dirty="0" err="1"/>
              <a:t>Gazete’de</a:t>
            </a:r>
            <a:r>
              <a:rPr lang="tr-TR" sz="1200" dirty="0"/>
              <a:t> yayımlanan Kent Konseyi Yönetmeliği ile tanımlanan konseyi,</a:t>
            </a:r>
          </a:p>
          <a:p>
            <a:pPr lvl="1" algn="just"/>
            <a:r>
              <a:rPr lang="tr-TR" sz="1200" dirty="0">
                <a:solidFill>
                  <a:schemeClr val="accent1">
                    <a:lumMod val="75000"/>
                  </a:schemeClr>
                </a:solidFill>
              </a:rPr>
              <a:t>b) Kent </a:t>
            </a:r>
            <a:r>
              <a:rPr lang="tr-TR" sz="1200" dirty="0" smtClean="0">
                <a:solidFill>
                  <a:schemeClr val="accent1">
                    <a:lumMod val="75000"/>
                  </a:schemeClr>
                </a:solidFill>
              </a:rPr>
              <a:t>Konseyi</a:t>
            </a:r>
            <a:r>
              <a:rPr lang="tr-TR" sz="1200" dirty="0">
                <a:solidFill>
                  <a:schemeClr val="accent1">
                    <a:lumMod val="75000"/>
                  </a:schemeClr>
                </a:solidFill>
              </a:rPr>
              <a:t>: Merkezi yönetimin, yerel yönetimin, kamu kurumu niteliğindeki meslek kuruluşlarının ve sivil toplumun ortaklık anlayışıyla, </a:t>
            </a:r>
            <a:r>
              <a:rPr lang="tr-TR" sz="1200" dirty="0" err="1">
                <a:solidFill>
                  <a:schemeClr val="accent1">
                    <a:lumMod val="75000"/>
                  </a:schemeClr>
                </a:solidFill>
              </a:rPr>
              <a:t>hemşehrilik</a:t>
            </a:r>
            <a:r>
              <a:rPr lang="tr-TR" sz="1200" dirty="0">
                <a:solidFill>
                  <a:schemeClr val="accent1">
                    <a:lumMod val="75000"/>
                  </a:schemeClr>
                </a:solidFill>
              </a:rPr>
              <a:t> hukuku çerçevesinde buluştuğu; kentin kalkınma önceliklerinin, sorunlarının, vizyonlarının sürdürülebilir kalkınma ilkeleri temelinde belirlendiği, tartışıldığı, çözümlerin geliştirildiği ortak aklın ve uzlaşmanın esas olduğu demokratik yapılar ile yönetişim mekanizmalarını p) Mahalli idare: Büyükşehir belediyeleri, büyükşehir ilçe belediyeleri, il, ilçe ve belde belediyeleri, belediye birlikleri ve il özel idarelerini,</a:t>
            </a:r>
          </a:p>
          <a:p>
            <a:pPr algn="just"/>
            <a:r>
              <a:rPr lang="tr-TR" sz="1200" dirty="0"/>
              <a:t>p) Mahalli idare: Büyükşehir belediyeleri, büyükşehir ilçe belediyeleri, il, ilçe ve belde belediyeleri, belediye birlikleri ve il özel idarelerini,</a:t>
            </a:r>
          </a:p>
          <a:p>
            <a:pPr algn="just"/>
            <a:r>
              <a:rPr lang="tr-TR" sz="1200" dirty="0" smtClean="0"/>
              <a:t>r</a:t>
            </a:r>
            <a:r>
              <a:rPr lang="tr-TR" sz="1200" dirty="0"/>
              <a:t>) Mobil Getirme Merkezi: Belirli süreler içerisinde farklı noktalara hizmet vermek amacıyla kullanılan ve atık getirme merkezlerine bağlı seyyar atık getirme merkezlerini,</a:t>
            </a:r>
          </a:p>
          <a:p>
            <a:pPr marL="0" indent="0" algn="just">
              <a:buNone/>
            </a:pPr>
            <a:r>
              <a:rPr lang="tr-TR" sz="1200" dirty="0" smtClean="0"/>
              <a:t>ifade eder.</a:t>
            </a:r>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904472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8</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389146" y="2229128"/>
            <a:ext cx="5974821" cy="371019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TANIMLAR</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4</a:t>
            </a:r>
          </a:p>
          <a:p>
            <a:pPr algn="just"/>
            <a:r>
              <a:rPr lang="tr-TR" sz="1200" dirty="0" smtClean="0"/>
              <a:t>(</a:t>
            </a:r>
            <a:r>
              <a:rPr lang="tr-TR" sz="1200" dirty="0"/>
              <a:t>1) Bu Yönetmelikte geçen; </a:t>
            </a:r>
          </a:p>
          <a:p>
            <a:pPr algn="just"/>
            <a:r>
              <a:rPr lang="tr-TR" sz="1200" dirty="0">
                <a:solidFill>
                  <a:schemeClr val="accent1">
                    <a:lumMod val="75000"/>
                  </a:schemeClr>
                </a:solidFill>
              </a:rPr>
              <a:t>y) Sıfır atık müşaviri: Sürdürülebilir kalkınma hedeflerine uygun olarak, kurum, kuruluş veya işletmenin tüm atık yönetimi faaliyetleri ile üretimin/faaliyetin iyileştirilerek atıkların önlenmesi ve </a:t>
            </a:r>
            <a:r>
              <a:rPr lang="tr-TR" sz="1200" dirty="0" err="1">
                <a:solidFill>
                  <a:schemeClr val="accent1">
                    <a:lumMod val="75000"/>
                  </a:schemeClr>
                </a:solidFill>
              </a:rPr>
              <a:t>azaltımı</a:t>
            </a:r>
            <a:r>
              <a:rPr lang="tr-TR" sz="1200" dirty="0">
                <a:solidFill>
                  <a:schemeClr val="accent1">
                    <a:lumMod val="75000"/>
                  </a:schemeClr>
                </a:solidFill>
              </a:rPr>
              <a:t> işlemlerini atık üreticisi adına gerçekleştiren ve bu amaçla bünyesinde ar-ge çalışmaları yapan ve esasları Bakanlıkça belirlenen tüzel kişiyi,</a:t>
            </a:r>
          </a:p>
          <a:p>
            <a:pPr algn="just"/>
            <a:r>
              <a:rPr lang="tr-TR" sz="1200" dirty="0" smtClean="0"/>
              <a:t>z</a:t>
            </a:r>
            <a:r>
              <a:rPr lang="tr-TR" sz="1200" dirty="0"/>
              <a:t>) Sıfır atık yönetim sistemi: Atık oluşumunun önlenmesinden başlayarak, atıkların azaltılması,   kaynağında ayrı biriktirilmesi, ayrı toplanması, taşınması ve çevre lisanslı atık işleme tesislerinde işlenmesi süreçlerinin hepsini içine alan, tüm atıkların entegre bir şekilde ele alındığı ve fayda ve maliyet unsurları da göz önünde bulundurularak oluşturulan sistemi,</a:t>
            </a:r>
          </a:p>
          <a:p>
            <a:pPr algn="just"/>
            <a:r>
              <a:rPr lang="tr-TR" sz="1200" dirty="0" err="1"/>
              <a:t>dd</a:t>
            </a:r>
            <a:r>
              <a:rPr lang="tr-TR" sz="1200" dirty="0"/>
              <a:t>) Toplama noktası: Mahalli idareler tarafından ve Bakanlıkça toplama yükümlülüğü getirilen kurum, kuruluş ve/veya işletmeler tarafından oluşturulan, atıkların doğrudan getirilip bırakılabileceği yerleri</a:t>
            </a:r>
            <a:r>
              <a:rPr lang="tr-TR" sz="1200" dirty="0" smtClean="0"/>
              <a:t>,</a:t>
            </a:r>
            <a:endParaRPr lang="tr-TR" sz="1200" dirty="0"/>
          </a:p>
          <a:p>
            <a:pPr marL="0" indent="0" algn="just">
              <a:buNone/>
            </a:pPr>
            <a:r>
              <a:rPr lang="tr-TR" sz="1200" dirty="0"/>
              <a:t>i</a:t>
            </a:r>
            <a:r>
              <a:rPr lang="tr-TR" sz="1200" dirty="0" smtClean="0"/>
              <a:t>fade eder.</a:t>
            </a:r>
          </a:p>
          <a:p>
            <a:pPr algn="just"/>
            <a:endParaRPr lang="tr-TR" sz="12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1224260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9DF8D4A-9162-4212-A9C0-EC728EFC6F7A}" type="slidenum">
              <a:rPr lang="tr-TR" smtClean="0"/>
              <a:t>9</a:t>
            </a:fld>
            <a:endParaRPr lang="tr-TR"/>
          </a:p>
        </p:txBody>
      </p:sp>
      <p:sp>
        <p:nvSpPr>
          <p:cNvPr id="5" name="Unvan 1"/>
          <p:cNvSpPr txBox="1">
            <a:spLocks/>
          </p:cNvSpPr>
          <p:nvPr/>
        </p:nvSpPr>
        <p:spPr bwMode="black">
          <a:xfrm>
            <a:off x="1673352" y="1580770"/>
            <a:ext cx="5797296" cy="478713"/>
          </a:xfrm>
          <a:prstGeom prst="rect">
            <a:avLst/>
          </a:prstGeom>
          <a:solidFill>
            <a:srgbClr val="FFFFFF"/>
          </a:solidFill>
          <a:ln w="31750" cap="sq">
            <a:solidFill>
              <a:srgbClr val="404040"/>
            </a:solidFill>
            <a:miter lim="800000"/>
          </a:ln>
        </p:spPr>
        <p:txBody>
          <a:bodyPr vert="horz" lIns="137160" tIns="137160" rIns="137160" bIns="13716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tr-TR" sz="1800" dirty="0" smtClean="0">
                <a:effectLst>
                  <a:outerShdw blurRad="38100" dist="38100" dir="2700000" algn="tl">
                    <a:srgbClr val="000000">
                      <a:alpha val="43137"/>
                    </a:srgbClr>
                  </a:outerShdw>
                </a:effectLst>
              </a:rPr>
              <a:t>SIFIR ATIK YÖNETMELİĞİ TASLAĞI</a:t>
            </a:r>
            <a:endParaRPr lang="tr-TR" sz="1800" dirty="0">
              <a:effectLst>
                <a:outerShdw blurRad="38100" dist="38100" dir="2700000" algn="tl">
                  <a:srgbClr val="000000">
                    <a:alpha val="43137"/>
                  </a:srgbClr>
                </a:outerShdw>
              </a:effectLst>
            </a:endParaRPr>
          </a:p>
        </p:txBody>
      </p:sp>
      <p:sp>
        <p:nvSpPr>
          <p:cNvPr id="6" name="İçerik Yer Tutucusu 2"/>
          <p:cNvSpPr txBox="1">
            <a:spLocks/>
          </p:cNvSpPr>
          <p:nvPr/>
        </p:nvSpPr>
        <p:spPr>
          <a:xfrm>
            <a:off x="1673352" y="2244885"/>
            <a:ext cx="5797296" cy="371019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GENEL ESASLAR </a:t>
            </a:r>
          </a:p>
          <a:p>
            <a:pPr marL="0" indent="0" algn="ctr">
              <a:buFont typeface="Arial" panose="020B0604020202020204" pitchFamily="34" charset="0"/>
              <a:buNone/>
            </a:pPr>
            <a:r>
              <a:rPr lang="tr-TR" sz="1200" dirty="0" smtClean="0">
                <a:effectLst>
                  <a:outerShdw blurRad="38100" dist="38100" dir="2700000" algn="tl">
                    <a:srgbClr val="000000">
                      <a:alpha val="43137"/>
                    </a:srgbClr>
                  </a:outerShdw>
                </a:effectLst>
              </a:rPr>
              <a:t>MADDE 5</a:t>
            </a:r>
          </a:p>
          <a:p>
            <a:r>
              <a:rPr lang="tr-TR" sz="1200" dirty="0" smtClean="0"/>
              <a:t>(</a:t>
            </a:r>
            <a:r>
              <a:rPr lang="tr-TR" sz="1200" dirty="0"/>
              <a:t>1) Üretim, tüketim ve hizmet süreçlerinde kaynakların verimli kullanılması amacıyla;  </a:t>
            </a:r>
          </a:p>
          <a:p>
            <a:r>
              <a:rPr lang="tr-TR" sz="1200" dirty="0"/>
              <a:t>a) Bu Yönetmeliğin </a:t>
            </a:r>
            <a:r>
              <a:rPr lang="tr-TR" sz="1200" dirty="0" smtClean="0"/>
              <a:t>Ek-2’sinde </a:t>
            </a:r>
            <a:r>
              <a:rPr lang="tr-TR" sz="1200" dirty="0"/>
              <a:t>verilen esaslar da dikkate alınarak atık oluşumunun önlenmesine,</a:t>
            </a:r>
          </a:p>
          <a:p>
            <a:r>
              <a:rPr lang="tr-TR" sz="1200" dirty="0"/>
              <a:t>b) Atık oluşumunun önlenmesinin mümkün olmadığı durumlarda atıkların azaltılmasına, </a:t>
            </a:r>
          </a:p>
          <a:p>
            <a:r>
              <a:rPr lang="tr-TR" sz="1200" dirty="0"/>
              <a:t>c) Ürün ve malzemelerin yeniden kullanım olanaklarının değerlendirilmesine,</a:t>
            </a:r>
          </a:p>
          <a:p>
            <a:r>
              <a:rPr lang="tr-TR" sz="1200" dirty="0"/>
              <a:t>yönelik tutum, davranış ve faaliyetlerde bulunulması esastır.</a:t>
            </a:r>
          </a:p>
          <a:p>
            <a:pPr algn="just"/>
            <a:r>
              <a:rPr lang="tr-TR" sz="1200" dirty="0" smtClean="0"/>
              <a:t>(</a:t>
            </a:r>
            <a:r>
              <a:rPr lang="tr-TR" sz="1200" dirty="0"/>
              <a:t>5) Sıfır atık yönetim sisteminin tüm süreçlerinde, fayda ve maliyet unsurları açısından verimliliğin ön plana alınması esastır. Mahalli idareler tarafından oluşturulacak sıfır atık yönetim sistemi için idari, mali ve teknik açıdan verimlilik, sürdürülebilirlik ve halkın katılımı ilkeleri esas alınır.</a:t>
            </a:r>
          </a:p>
          <a:p>
            <a:pPr algn="just"/>
            <a:endParaRPr lang="tr-TR" sz="1200" dirty="0">
              <a:effectLst>
                <a:outerShdw blurRad="38100" dist="38100" dir="2700000" algn="tl">
                  <a:srgbClr val="000000">
                    <a:alpha val="43137"/>
                  </a:srgbClr>
                </a:outerShdw>
              </a:effectLst>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182" y="6108966"/>
            <a:ext cx="957947" cy="583667"/>
          </a:xfrm>
          <a:prstGeom prst="rect">
            <a:avLst/>
          </a:prstGeom>
        </p:spPr>
      </p:pic>
    </p:spTree>
    <p:extLst>
      <p:ext uri="{BB962C8B-B14F-4D97-AF65-F5344CB8AC3E}">
        <p14:creationId xmlns:p14="http://schemas.microsoft.com/office/powerpoint/2010/main" val="2116577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TM10001115[[fn=Paket]]</Template>
  <TotalTime>1773</TotalTime>
  <Words>6375</Words>
  <Application>Microsoft Office PowerPoint</Application>
  <PresentationFormat>Ekran Gösterisi (4:3)</PresentationFormat>
  <Paragraphs>1281</Paragraphs>
  <Slides>41</Slides>
  <Notes>41</Notes>
  <HiddenSlides>0</HiddenSlides>
  <MMClips>0</MMClips>
  <ScaleCrop>false</ScaleCrop>
  <HeadingPairs>
    <vt:vector size="8" baseType="variant">
      <vt:variant>
        <vt:lpstr>Kullanılan Yazı Tipleri</vt:lpstr>
      </vt:variant>
      <vt:variant>
        <vt:i4>9</vt:i4>
      </vt:variant>
      <vt:variant>
        <vt:lpstr>Tema</vt:lpstr>
      </vt:variant>
      <vt:variant>
        <vt:i4>1</vt:i4>
      </vt:variant>
      <vt:variant>
        <vt:lpstr>Eklenmiş OLE Hizmet Programları</vt:lpstr>
      </vt:variant>
      <vt:variant>
        <vt:i4>1</vt:i4>
      </vt:variant>
      <vt:variant>
        <vt:lpstr>Slayt Başlıkları</vt:lpstr>
      </vt:variant>
      <vt:variant>
        <vt:i4>41</vt:i4>
      </vt:variant>
    </vt:vector>
  </HeadingPairs>
  <TitlesOfParts>
    <vt:vector size="52" baseType="lpstr">
      <vt:lpstr>SimSun</vt:lpstr>
      <vt:lpstr>Arial</vt:lpstr>
      <vt:lpstr>Calibri</vt:lpstr>
      <vt:lpstr>font270</vt:lpstr>
      <vt:lpstr>Gill Sans MT</vt:lpstr>
      <vt:lpstr>Mangal</vt:lpstr>
      <vt:lpstr>Symbol</vt:lpstr>
      <vt:lpstr>Times New Roman</vt:lpstr>
      <vt:lpstr>Wingdings</vt:lpstr>
      <vt:lpstr>Parcel</vt:lpstr>
      <vt:lpstr>Bit Eşlem Resmi</vt:lpstr>
      <vt:lpstr>“MARMARA BELEDİYELER BİRLİĞİ”    ÖZET SUNUM  SIFIR ATIK YÖNETMELİK TASLAĞI  NİSAN 2019  İSTANBUL</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    MBB ÇEVRE YÖNETİMİ KOORDİNATÖRLÜĞÜ</vt:lpstr>
    </vt:vector>
  </TitlesOfParts>
  <Company>SolidShare.Net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Progressive</dc:creator>
  <cp:lastModifiedBy>Progressive</cp:lastModifiedBy>
  <cp:revision>218</cp:revision>
  <dcterms:created xsi:type="dcterms:W3CDTF">2018-01-29T07:50:58Z</dcterms:created>
  <dcterms:modified xsi:type="dcterms:W3CDTF">2019-04-18T12:51:36Z</dcterms:modified>
</cp:coreProperties>
</file>