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48F8EE-E742-4A68-BBCC-525826685884}" type="doc">
      <dgm:prSet loTypeId="urn:microsoft.com/office/officeart/2005/8/layout/hProcess11" loCatId="process" qsTypeId="urn:microsoft.com/office/officeart/2005/8/quickstyle/simple5" qsCatId="simple" csTypeId="urn:microsoft.com/office/officeart/2005/8/colors/accent1_2" csCatId="accent1" phldr="1"/>
      <dgm:spPr/>
      <dgm:t>
        <a:bodyPr/>
        <a:lstStyle/>
        <a:p>
          <a:endParaRPr lang="tr-TR"/>
        </a:p>
      </dgm:t>
    </dgm:pt>
    <dgm:pt modelId="{8F4BECAA-CF06-4C6D-8445-54FB6F060FBA}">
      <dgm:prSet phldrT="[Metin]" custT="1">
        <dgm:style>
          <a:lnRef idx="2">
            <a:schemeClr val="accent2"/>
          </a:lnRef>
          <a:fillRef idx="1">
            <a:schemeClr val="lt1"/>
          </a:fillRef>
          <a:effectRef idx="0">
            <a:schemeClr val="accent2"/>
          </a:effectRef>
          <a:fontRef idx="minor">
            <a:schemeClr val="dk1"/>
          </a:fontRef>
        </dgm:style>
      </dgm:prSet>
      <dgm:spPr/>
      <dgm:t>
        <a:bodyPr/>
        <a:lstStyle/>
        <a:p>
          <a:r>
            <a:rPr lang="tr-TR" sz="1200" b="1" dirty="0" smtClean="0"/>
            <a:t>12/06/2015 Tarihine kadar; </a:t>
          </a:r>
        </a:p>
        <a:p>
          <a:r>
            <a:rPr lang="tr-TR" sz="1200" dirty="0" smtClean="0">
              <a:solidFill>
                <a:srgbClr val="FF0000"/>
              </a:solidFill>
            </a:rPr>
            <a:t>Malzemeli veya malzemesiz temizlik işleri </a:t>
          </a:r>
          <a:r>
            <a:rPr lang="tr-TR" sz="1000" dirty="0" smtClean="0"/>
            <a:t>Personel Çalıştırılmasına Dayalı Hizmet alımı Kapsamında değerlendirilmektedir. (Kamu İhale Genel Tebliği 78.2)</a:t>
          </a:r>
        </a:p>
        <a:p>
          <a:r>
            <a:rPr lang="tr-TR" sz="1000" u="sng" dirty="0" smtClean="0"/>
            <a:t>Makine ve ekipman ile araçlar ve/veya akaryakıtın </a:t>
          </a:r>
          <a:r>
            <a:rPr lang="tr-TR" sz="1000" b="1" dirty="0" smtClean="0"/>
            <a:t>yüklenici tarafından sağlanacağı </a:t>
          </a:r>
          <a:r>
            <a:rPr lang="tr-TR" sz="1200" dirty="0" smtClean="0">
              <a:solidFill>
                <a:srgbClr val="FF0000"/>
              </a:solidFill>
            </a:rPr>
            <a:t>çöp toplama ve nakline ilişkin hizmetler</a:t>
          </a:r>
          <a:r>
            <a:rPr lang="tr-TR" sz="1000" dirty="0" smtClean="0"/>
            <a:t> </a:t>
          </a:r>
          <a:r>
            <a:rPr lang="tr-TR" sz="1000" u="sng" dirty="0" smtClean="0"/>
            <a:t>personel çalıştırılmasına dayalı hizmet alımı olarak değerlendirilmemektedir. </a:t>
          </a:r>
        </a:p>
        <a:p>
          <a:r>
            <a:rPr lang="tr-TR" sz="1000" dirty="0" smtClean="0"/>
            <a:t>(Kamu İhale Genel Tebliği 78.3)</a:t>
          </a:r>
        </a:p>
        <a:p>
          <a:r>
            <a:rPr lang="tr-TR" sz="1200" dirty="0" smtClean="0">
              <a:solidFill>
                <a:srgbClr val="FF0000"/>
              </a:solidFill>
            </a:rPr>
            <a:t>Çöp toplama ve nakline ilişkin hizmetlerde</a:t>
          </a:r>
          <a:r>
            <a:rPr lang="tr-TR" sz="1000" dirty="0" smtClean="0"/>
            <a:t>, </a:t>
          </a:r>
          <a:r>
            <a:rPr lang="tr-TR" sz="1000" u="sng" dirty="0" smtClean="0"/>
            <a:t>çöp toplama ve naklinde kullanılacak makine ve ekipmanlar ile çöp toplama araçlarının ve akaryakıtın</a:t>
          </a:r>
          <a:r>
            <a:rPr lang="tr-TR" sz="1000" dirty="0" smtClean="0"/>
            <a:t> </a:t>
          </a:r>
          <a:r>
            <a:rPr lang="tr-TR" sz="1000" b="1" dirty="0" smtClean="0"/>
            <a:t>idare tarafından karşılanması durumunda </a:t>
          </a:r>
          <a:r>
            <a:rPr lang="tr-TR" sz="1000" dirty="0" smtClean="0"/>
            <a:t>bu alımların </a:t>
          </a:r>
          <a:r>
            <a:rPr lang="tr-TR" sz="1000" u="sng" dirty="0" smtClean="0"/>
            <a:t>personel çalıştırılmasına dayalı hizmet alımı olarak ihale edilmesi gerekmektedir.</a:t>
          </a:r>
        </a:p>
        <a:p>
          <a:r>
            <a:rPr lang="tr-TR" sz="1000" dirty="0" smtClean="0"/>
            <a:t>(Kamu İhale Genel Tebliği 78.4)</a:t>
          </a:r>
        </a:p>
        <a:p>
          <a:r>
            <a:rPr lang="tr-TR" sz="1000" dirty="0" smtClean="0"/>
            <a:t>12/06/2015 TARİHİNDEN SONRA ÇÖP TOPLAMA VE NAKİL İLE TEMİZLİK İŞLERİNE İLİŞKİN YUKARIDA YER ALAN ÖZEL DÜZENLEMELERİ İÇEREN MADDELER KAMU İHALE GENEL TEBLİĞİNDEN KALDIRILMIŞTIR.</a:t>
          </a:r>
        </a:p>
      </dgm:t>
    </dgm:pt>
    <dgm:pt modelId="{A3BB8BBA-5460-45D0-8C65-F35849959F1D}" type="parTrans" cxnId="{841EC6AD-4E8F-4F4F-9064-BF0648EB4950}">
      <dgm:prSet/>
      <dgm:spPr/>
      <dgm:t>
        <a:bodyPr/>
        <a:lstStyle/>
        <a:p>
          <a:endParaRPr lang="tr-TR"/>
        </a:p>
      </dgm:t>
    </dgm:pt>
    <dgm:pt modelId="{49FBE298-F636-4962-BE47-373B6E810331}" type="sibTrans" cxnId="{841EC6AD-4E8F-4F4F-9064-BF0648EB4950}">
      <dgm:prSet/>
      <dgm:spPr/>
      <dgm:t>
        <a:bodyPr/>
        <a:lstStyle/>
        <a:p>
          <a:endParaRPr lang="tr-TR"/>
        </a:p>
      </dgm:t>
    </dgm:pt>
    <dgm:pt modelId="{2EACC844-A43F-4452-A59B-533B354F8078}" type="pres">
      <dgm:prSet presAssocID="{5048F8EE-E742-4A68-BBCC-525826685884}" presName="Name0" presStyleCnt="0">
        <dgm:presLayoutVars>
          <dgm:dir/>
          <dgm:resizeHandles val="exact"/>
        </dgm:presLayoutVars>
      </dgm:prSet>
      <dgm:spPr/>
      <dgm:t>
        <a:bodyPr/>
        <a:lstStyle/>
        <a:p>
          <a:endParaRPr lang="tr-TR"/>
        </a:p>
      </dgm:t>
    </dgm:pt>
    <dgm:pt modelId="{219C2C20-F234-4240-BBB6-057D4FA0B19B}" type="pres">
      <dgm:prSet presAssocID="{5048F8EE-E742-4A68-BBCC-525826685884}" presName="arrow" presStyleLbl="bgShp" presStyleIdx="0" presStyleCnt="1"/>
      <dgm:spPr/>
      <dgm:t>
        <a:bodyPr/>
        <a:lstStyle/>
        <a:p>
          <a:endParaRPr lang="tr-TR"/>
        </a:p>
      </dgm:t>
    </dgm:pt>
    <dgm:pt modelId="{E479D9B6-9AD9-4928-9716-B9E8482FC7D1}" type="pres">
      <dgm:prSet presAssocID="{5048F8EE-E742-4A68-BBCC-525826685884}" presName="points" presStyleCnt="0"/>
      <dgm:spPr/>
    </dgm:pt>
    <dgm:pt modelId="{D7740B55-FB85-43EC-A6D6-5F8FEBA3CE3E}" type="pres">
      <dgm:prSet presAssocID="{8F4BECAA-CF06-4C6D-8445-54FB6F060FBA}" presName="compositeA" presStyleCnt="0"/>
      <dgm:spPr/>
    </dgm:pt>
    <dgm:pt modelId="{049CC17B-BA1B-4E43-9C6F-D24FC2F0AE91}" type="pres">
      <dgm:prSet presAssocID="{8F4BECAA-CF06-4C6D-8445-54FB6F060FBA}" presName="textA" presStyleLbl="revTx" presStyleIdx="0" presStyleCnt="1" custScaleX="78658" custLinFactNeighborX="-16277" custLinFactNeighborY="-68">
        <dgm:presLayoutVars>
          <dgm:bulletEnabled val="1"/>
        </dgm:presLayoutVars>
      </dgm:prSet>
      <dgm:spPr/>
      <dgm:t>
        <a:bodyPr/>
        <a:lstStyle/>
        <a:p>
          <a:endParaRPr lang="tr-TR"/>
        </a:p>
      </dgm:t>
    </dgm:pt>
    <dgm:pt modelId="{C86D8ABC-0A54-4160-89AE-2197395CD5B6}" type="pres">
      <dgm:prSet presAssocID="{8F4BECAA-CF06-4C6D-8445-54FB6F060FBA}" presName="circleA" presStyleLbl="node1" presStyleIdx="0" presStyleCnt="1" custLinFactX="-210722" custLinFactNeighborX="-300000" custLinFactNeighborY="0"/>
      <dgm:spPr>
        <a:solidFill>
          <a:srgbClr val="FFC000"/>
        </a:solidFill>
      </dgm:spPr>
      <dgm:t>
        <a:bodyPr/>
        <a:lstStyle/>
        <a:p>
          <a:endParaRPr lang="tr-TR"/>
        </a:p>
      </dgm:t>
    </dgm:pt>
    <dgm:pt modelId="{F8B9D618-858F-4D0D-9304-AF2F98DF471C}" type="pres">
      <dgm:prSet presAssocID="{8F4BECAA-CF06-4C6D-8445-54FB6F060FBA}" presName="spaceA" presStyleCnt="0"/>
      <dgm:spPr/>
    </dgm:pt>
  </dgm:ptLst>
  <dgm:cxnLst>
    <dgm:cxn modelId="{841EC6AD-4E8F-4F4F-9064-BF0648EB4950}" srcId="{5048F8EE-E742-4A68-BBCC-525826685884}" destId="{8F4BECAA-CF06-4C6D-8445-54FB6F060FBA}" srcOrd="0" destOrd="0" parTransId="{A3BB8BBA-5460-45D0-8C65-F35849959F1D}" sibTransId="{49FBE298-F636-4962-BE47-373B6E810331}"/>
    <dgm:cxn modelId="{E72688B4-E13F-49A0-B159-D0ADB68081A6}" type="presOf" srcId="{5048F8EE-E742-4A68-BBCC-525826685884}" destId="{2EACC844-A43F-4452-A59B-533B354F8078}" srcOrd="0" destOrd="0" presId="urn:microsoft.com/office/officeart/2005/8/layout/hProcess11"/>
    <dgm:cxn modelId="{895ED9E7-F2AD-42C7-9D0B-2D10930BDFEF}" type="presOf" srcId="{8F4BECAA-CF06-4C6D-8445-54FB6F060FBA}" destId="{049CC17B-BA1B-4E43-9C6F-D24FC2F0AE91}" srcOrd="0" destOrd="0" presId="urn:microsoft.com/office/officeart/2005/8/layout/hProcess11"/>
    <dgm:cxn modelId="{86BFB1DB-2693-4CB2-AB2C-E8CF4114DEA7}" type="presParOf" srcId="{2EACC844-A43F-4452-A59B-533B354F8078}" destId="{219C2C20-F234-4240-BBB6-057D4FA0B19B}" srcOrd="0" destOrd="0" presId="urn:microsoft.com/office/officeart/2005/8/layout/hProcess11"/>
    <dgm:cxn modelId="{3EBD2D30-3A02-49B4-91BF-5B7A112966EF}" type="presParOf" srcId="{2EACC844-A43F-4452-A59B-533B354F8078}" destId="{E479D9B6-9AD9-4928-9716-B9E8482FC7D1}" srcOrd="1" destOrd="0" presId="urn:microsoft.com/office/officeart/2005/8/layout/hProcess11"/>
    <dgm:cxn modelId="{7C56F134-2CA6-4512-B020-8D05C02EEE2F}" type="presParOf" srcId="{E479D9B6-9AD9-4928-9716-B9E8482FC7D1}" destId="{D7740B55-FB85-43EC-A6D6-5F8FEBA3CE3E}" srcOrd="0" destOrd="0" presId="urn:microsoft.com/office/officeart/2005/8/layout/hProcess11"/>
    <dgm:cxn modelId="{229A7F23-A165-4126-AD9B-5E17545EC00F}" type="presParOf" srcId="{D7740B55-FB85-43EC-A6D6-5F8FEBA3CE3E}" destId="{049CC17B-BA1B-4E43-9C6F-D24FC2F0AE91}" srcOrd="0" destOrd="0" presId="urn:microsoft.com/office/officeart/2005/8/layout/hProcess11"/>
    <dgm:cxn modelId="{CD071823-5E75-4568-97ED-2E5117843AC6}" type="presParOf" srcId="{D7740B55-FB85-43EC-A6D6-5F8FEBA3CE3E}" destId="{C86D8ABC-0A54-4160-89AE-2197395CD5B6}" srcOrd="1" destOrd="0" presId="urn:microsoft.com/office/officeart/2005/8/layout/hProcess11"/>
    <dgm:cxn modelId="{A5E20099-3555-4682-B6E8-BD725C5D1547}" type="presParOf" srcId="{D7740B55-FB85-43EC-A6D6-5F8FEBA3CE3E}" destId="{F8B9D618-858F-4D0D-9304-AF2F98DF471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DCE399-8FD6-4857-98B1-F20A5A68AD73}" type="doc">
      <dgm:prSet loTypeId="urn:microsoft.com/office/officeart/2005/8/layout/arrow2" loCatId="process" qsTypeId="urn:microsoft.com/office/officeart/2005/8/quickstyle/simple5" qsCatId="simple" csTypeId="urn:microsoft.com/office/officeart/2005/8/colors/colorful4" csCatId="colorful" phldr="1"/>
      <dgm:spPr/>
    </dgm:pt>
    <dgm:pt modelId="{B857A951-A256-480F-A344-6A38C02E1593}">
      <dgm:prSet phldrT="[Metin]" custT="1"/>
      <dgm:spPr/>
      <dgm:t>
        <a:bodyPr/>
        <a:lstStyle/>
        <a:p>
          <a:r>
            <a:rPr lang="tr-TR" sz="2400" dirty="0" smtClean="0"/>
            <a:t>2014</a:t>
          </a:r>
          <a:endParaRPr lang="tr-TR" sz="2400" dirty="0"/>
        </a:p>
      </dgm:t>
    </dgm:pt>
    <dgm:pt modelId="{B31F0030-0A8F-4C6A-AFE3-46E21BC5BD67}" type="parTrans" cxnId="{1FDAA341-1628-4FC6-AB89-4150418D8B57}">
      <dgm:prSet/>
      <dgm:spPr/>
      <dgm:t>
        <a:bodyPr/>
        <a:lstStyle/>
        <a:p>
          <a:endParaRPr lang="tr-TR"/>
        </a:p>
      </dgm:t>
    </dgm:pt>
    <dgm:pt modelId="{D0231A2E-0D07-4721-B3BD-17AF1E43AD49}" type="sibTrans" cxnId="{1FDAA341-1628-4FC6-AB89-4150418D8B57}">
      <dgm:prSet/>
      <dgm:spPr/>
      <dgm:t>
        <a:bodyPr/>
        <a:lstStyle/>
        <a:p>
          <a:endParaRPr lang="tr-TR"/>
        </a:p>
      </dgm:t>
    </dgm:pt>
    <dgm:pt modelId="{D1D38085-B20B-4B9A-94FC-9D6F18905C35}">
      <dgm:prSet phldrT="[Metin]" custT="1"/>
      <dgm:spPr/>
      <dgm:t>
        <a:bodyPr/>
        <a:lstStyle/>
        <a:p>
          <a:r>
            <a:rPr lang="tr-TR" sz="2000" dirty="0" smtClean="0"/>
            <a:t>2015</a:t>
          </a:r>
          <a:endParaRPr lang="tr-TR" sz="2000" dirty="0"/>
        </a:p>
      </dgm:t>
    </dgm:pt>
    <dgm:pt modelId="{3F7A7E16-CBE9-41EB-8408-793ABD9D7E58}" type="parTrans" cxnId="{782C122F-3271-4630-8BBA-86FC1D205604}">
      <dgm:prSet/>
      <dgm:spPr/>
      <dgm:t>
        <a:bodyPr/>
        <a:lstStyle/>
        <a:p>
          <a:endParaRPr lang="tr-TR"/>
        </a:p>
      </dgm:t>
    </dgm:pt>
    <dgm:pt modelId="{F89621D5-6B41-401D-8646-287F29969815}" type="sibTrans" cxnId="{782C122F-3271-4630-8BBA-86FC1D205604}">
      <dgm:prSet/>
      <dgm:spPr/>
      <dgm:t>
        <a:bodyPr/>
        <a:lstStyle/>
        <a:p>
          <a:endParaRPr lang="tr-TR"/>
        </a:p>
      </dgm:t>
    </dgm:pt>
    <dgm:pt modelId="{52BF4609-22A2-477C-A5A0-7BFC4FA77BC2}">
      <dgm:prSet phldrT="[Metin]" custT="1"/>
      <dgm:spPr/>
      <dgm:t>
        <a:bodyPr/>
        <a:lstStyle/>
        <a:p>
          <a:r>
            <a:rPr lang="tr-TR" sz="1600" dirty="0" smtClean="0"/>
            <a:t>2018</a:t>
          </a:r>
          <a:endParaRPr lang="tr-TR" sz="1600" dirty="0"/>
        </a:p>
      </dgm:t>
    </dgm:pt>
    <dgm:pt modelId="{B6D13B25-EA07-44D3-9368-A5F9E3884665}" type="parTrans" cxnId="{85019EF4-4D92-4822-9D62-FAE2D6002E09}">
      <dgm:prSet/>
      <dgm:spPr/>
      <dgm:t>
        <a:bodyPr/>
        <a:lstStyle/>
        <a:p>
          <a:endParaRPr lang="tr-TR"/>
        </a:p>
      </dgm:t>
    </dgm:pt>
    <dgm:pt modelId="{5E752C89-F47C-40B3-9B9D-F62F90C88068}" type="sibTrans" cxnId="{85019EF4-4D92-4822-9D62-FAE2D6002E09}">
      <dgm:prSet/>
      <dgm:spPr/>
      <dgm:t>
        <a:bodyPr/>
        <a:lstStyle/>
        <a:p>
          <a:endParaRPr lang="tr-TR"/>
        </a:p>
      </dgm:t>
    </dgm:pt>
    <dgm:pt modelId="{892BBA52-5C81-4545-898E-F21CB5827916}" type="pres">
      <dgm:prSet presAssocID="{6DDCE399-8FD6-4857-98B1-F20A5A68AD73}" presName="arrowDiagram" presStyleCnt="0">
        <dgm:presLayoutVars>
          <dgm:chMax val="5"/>
          <dgm:dir/>
          <dgm:resizeHandles val="exact"/>
        </dgm:presLayoutVars>
      </dgm:prSet>
      <dgm:spPr/>
    </dgm:pt>
    <dgm:pt modelId="{4A7373F0-6DDD-49D3-B2CA-8BB4FD4F8905}" type="pres">
      <dgm:prSet presAssocID="{6DDCE399-8FD6-4857-98B1-F20A5A68AD73}" presName="arrow" presStyleLbl="bgShp" presStyleIdx="0" presStyleCnt="1" custLinFactNeighborX="-28342" custLinFactNeighborY="55971"/>
      <dgm:spPr/>
    </dgm:pt>
    <dgm:pt modelId="{0A09589F-604A-4596-9899-5C3CFFCD25B6}" type="pres">
      <dgm:prSet presAssocID="{6DDCE399-8FD6-4857-98B1-F20A5A68AD73}" presName="arrowDiagram3" presStyleCnt="0"/>
      <dgm:spPr/>
    </dgm:pt>
    <dgm:pt modelId="{3BE08CE6-1E9E-4D7F-93CB-DE46DA13D0E1}" type="pres">
      <dgm:prSet presAssocID="{B857A951-A256-480F-A344-6A38C02E1593}" presName="bullet3a" presStyleLbl="node1" presStyleIdx="0" presStyleCnt="3"/>
      <dgm:spPr/>
    </dgm:pt>
    <dgm:pt modelId="{F3322911-9048-4EE8-B0EF-1FA149DC4B22}" type="pres">
      <dgm:prSet presAssocID="{B857A951-A256-480F-A344-6A38C02E1593}" presName="textBox3a" presStyleLbl="revTx" presStyleIdx="0" presStyleCnt="3">
        <dgm:presLayoutVars>
          <dgm:bulletEnabled val="1"/>
        </dgm:presLayoutVars>
      </dgm:prSet>
      <dgm:spPr/>
      <dgm:t>
        <a:bodyPr/>
        <a:lstStyle/>
        <a:p>
          <a:endParaRPr lang="tr-TR"/>
        </a:p>
      </dgm:t>
    </dgm:pt>
    <dgm:pt modelId="{FC83BC68-B446-488C-A47C-BC72B13A2379}" type="pres">
      <dgm:prSet presAssocID="{D1D38085-B20B-4B9A-94FC-9D6F18905C35}" presName="bullet3b" presStyleLbl="node1" presStyleIdx="1" presStyleCnt="3"/>
      <dgm:spPr/>
    </dgm:pt>
    <dgm:pt modelId="{982D61BA-31A9-44E6-BE52-0D51E99C8307}" type="pres">
      <dgm:prSet presAssocID="{D1D38085-B20B-4B9A-94FC-9D6F18905C35}" presName="textBox3b" presStyleLbl="revTx" presStyleIdx="1" presStyleCnt="3">
        <dgm:presLayoutVars>
          <dgm:bulletEnabled val="1"/>
        </dgm:presLayoutVars>
      </dgm:prSet>
      <dgm:spPr/>
      <dgm:t>
        <a:bodyPr/>
        <a:lstStyle/>
        <a:p>
          <a:endParaRPr lang="tr-TR"/>
        </a:p>
      </dgm:t>
    </dgm:pt>
    <dgm:pt modelId="{45CE0D06-356A-4074-A490-21ED93230321}" type="pres">
      <dgm:prSet presAssocID="{52BF4609-22A2-477C-A5A0-7BFC4FA77BC2}" presName="bullet3c" presStyleLbl="node1" presStyleIdx="2" presStyleCnt="3"/>
      <dgm:spPr/>
    </dgm:pt>
    <dgm:pt modelId="{356A2DC7-6A61-45EE-B40F-7DC135487530}" type="pres">
      <dgm:prSet presAssocID="{52BF4609-22A2-477C-A5A0-7BFC4FA77BC2}" presName="textBox3c" presStyleLbl="revTx" presStyleIdx="2" presStyleCnt="3" custScaleX="164520" custLinFactNeighborX="34879" custLinFactNeighborY="0">
        <dgm:presLayoutVars>
          <dgm:bulletEnabled val="1"/>
        </dgm:presLayoutVars>
      </dgm:prSet>
      <dgm:spPr/>
      <dgm:t>
        <a:bodyPr/>
        <a:lstStyle/>
        <a:p>
          <a:endParaRPr lang="tr-TR"/>
        </a:p>
      </dgm:t>
    </dgm:pt>
  </dgm:ptLst>
  <dgm:cxnLst>
    <dgm:cxn modelId="{58AB5B86-DEF6-4045-AE3D-434097D99399}" type="presOf" srcId="{6DDCE399-8FD6-4857-98B1-F20A5A68AD73}" destId="{892BBA52-5C81-4545-898E-F21CB5827916}" srcOrd="0" destOrd="0" presId="urn:microsoft.com/office/officeart/2005/8/layout/arrow2"/>
    <dgm:cxn modelId="{650AF0B5-BC53-499C-89B6-4EE7D8C62573}" type="presOf" srcId="{D1D38085-B20B-4B9A-94FC-9D6F18905C35}" destId="{982D61BA-31A9-44E6-BE52-0D51E99C8307}" srcOrd="0" destOrd="0" presId="urn:microsoft.com/office/officeart/2005/8/layout/arrow2"/>
    <dgm:cxn modelId="{C3D9BA32-D2B3-4B95-B475-B30AFEF823EE}" type="presOf" srcId="{B857A951-A256-480F-A344-6A38C02E1593}" destId="{F3322911-9048-4EE8-B0EF-1FA149DC4B22}" srcOrd="0" destOrd="0" presId="urn:microsoft.com/office/officeart/2005/8/layout/arrow2"/>
    <dgm:cxn modelId="{782C122F-3271-4630-8BBA-86FC1D205604}" srcId="{6DDCE399-8FD6-4857-98B1-F20A5A68AD73}" destId="{D1D38085-B20B-4B9A-94FC-9D6F18905C35}" srcOrd="1" destOrd="0" parTransId="{3F7A7E16-CBE9-41EB-8408-793ABD9D7E58}" sibTransId="{F89621D5-6B41-401D-8646-287F29969815}"/>
    <dgm:cxn modelId="{4EAD2054-4705-4D46-9EB3-739BF0240A8D}" type="presOf" srcId="{52BF4609-22A2-477C-A5A0-7BFC4FA77BC2}" destId="{356A2DC7-6A61-45EE-B40F-7DC135487530}" srcOrd="0" destOrd="0" presId="urn:microsoft.com/office/officeart/2005/8/layout/arrow2"/>
    <dgm:cxn modelId="{1FDAA341-1628-4FC6-AB89-4150418D8B57}" srcId="{6DDCE399-8FD6-4857-98B1-F20A5A68AD73}" destId="{B857A951-A256-480F-A344-6A38C02E1593}" srcOrd="0" destOrd="0" parTransId="{B31F0030-0A8F-4C6A-AFE3-46E21BC5BD67}" sibTransId="{D0231A2E-0D07-4721-B3BD-17AF1E43AD49}"/>
    <dgm:cxn modelId="{85019EF4-4D92-4822-9D62-FAE2D6002E09}" srcId="{6DDCE399-8FD6-4857-98B1-F20A5A68AD73}" destId="{52BF4609-22A2-477C-A5A0-7BFC4FA77BC2}" srcOrd="2" destOrd="0" parTransId="{B6D13B25-EA07-44D3-9368-A5F9E3884665}" sibTransId="{5E752C89-F47C-40B3-9B9D-F62F90C88068}"/>
    <dgm:cxn modelId="{3ECA15A6-8E29-49D2-BD80-155476CFD6DC}" type="presParOf" srcId="{892BBA52-5C81-4545-898E-F21CB5827916}" destId="{4A7373F0-6DDD-49D3-B2CA-8BB4FD4F8905}" srcOrd="0" destOrd="0" presId="urn:microsoft.com/office/officeart/2005/8/layout/arrow2"/>
    <dgm:cxn modelId="{459159E5-BA65-46B7-9171-29958762EF85}" type="presParOf" srcId="{892BBA52-5C81-4545-898E-F21CB5827916}" destId="{0A09589F-604A-4596-9899-5C3CFFCD25B6}" srcOrd="1" destOrd="0" presId="urn:microsoft.com/office/officeart/2005/8/layout/arrow2"/>
    <dgm:cxn modelId="{0029C686-D4AA-4CA1-8EE9-E748823BCF99}" type="presParOf" srcId="{0A09589F-604A-4596-9899-5C3CFFCD25B6}" destId="{3BE08CE6-1E9E-4D7F-93CB-DE46DA13D0E1}" srcOrd="0" destOrd="0" presId="urn:microsoft.com/office/officeart/2005/8/layout/arrow2"/>
    <dgm:cxn modelId="{348FC639-8723-4C45-8C6F-7EAD1DA9C167}" type="presParOf" srcId="{0A09589F-604A-4596-9899-5C3CFFCD25B6}" destId="{F3322911-9048-4EE8-B0EF-1FA149DC4B22}" srcOrd="1" destOrd="0" presId="urn:microsoft.com/office/officeart/2005/8/layout/arrow2"/>
    <dgm:cxn modelId="{91AA8F77-DDBF-4304-9F0C-05CD627A4B7E}" type="presParOf" srcId="{0A09589F-604A-4596-9899-5C3CFFCD25B6}" destId="{FC83BC68-B446-488C-A47C-BC72B13A2379}" srcOrd="2" destOrd="0" presId="urn:microsoft.com/office/officeart/2005/8/layout/arrow2"/>
    <dgm:cxn modelId="{130BF58D-CAE5-4F55-86B5-F48A17DAC6D7}" type="presParOf" srcId="{0A09589F-604A-4596-9899-5C3CFFCD25B6}" destId="{982D61BA-31A9-44E6-BE52-0D51E99C8307}" srcOrd="3" destOrd="0" presId="urn:microsoft.com/office/officeart/2005/8/layout/arrow2"/>
    <dgm:cxn modelId="{402EA240-892C-49F2-A403-00A64BC1626A}" type="presParOf" srcId="{0A09589F-604A-4596-9899-5C3CFFCD25B6}" destId="{45CE0D06-356A-4074-A490-21ED93230321}" srcOrd="4" destOrd="0" presId="urn:microsoft.com/office/officeart/2005/8/layout/arrow2"/>
    <dgm:cxn modelId="{4E0AD728-D36A-479A-89EA-F24AB3AF3569}" type="presParOf" srcId="{0A09589F-604A-4596-9899-5C3CFFCD25B6}" destId="{356A2DC7-6A61-45EE-B40F-7DC135487530}" srcOrd="5" destOrd="0" presId="urn:microsoft.com/office/officeart/2005/8/layout/arrow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C2C20-F234-4240-BBB6-057D4FA0B19B}">
      <dsp:nvSpPr>
        <dsp:cNvPr id="0" name=""/>
        <dsp:cNvSpPr/>
      </dsp:nvSpPr>
      <dsp:spPr>
        <a:xfrm>
          <a:off x="0" y="1685544"/>
          <a:ext cx="8544560" cy="2247392"/>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49CC17B-BA1B-4E43-9C6F-D24FC2F0AE91}">
      <dsp:nvSpPr>
        <dsp:cNvPr id="0" name=""/>
        <dsp:cNvSpPr/>
      </dsp:nvSpPr>
      <dsp:spPr>
        <a:xfrm>
          <a:off x="0" y="0"/>
          <a:ext cx="6048882" cy="2247392"/>
        </a:xfrm>
        <a:prstGeom prst="rect">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85344" tIns="85344" rIns="85344" bIns="85344" numCol="1" spcCol="1270" anchor="b" anchorCtr="0">
          <a:noAutofit/>
        </a:bodyPr>
        <a:lstStyle/>
        <a:p>
          <a:pPr lvl="0" algn="ctr" defTabSz="533400">
            <a:lnSpc>
              <a:spcPct val="90000"/>
            </a:lnSpc>
            <a:spcBef>
              <a:spcPct val="0"/>
            </a:spcBef>
            <a:spcAft>
              <a:spcPct val="35000"/>
            </a:spcAft>
          </a:pPr>
          <a:r>
            <a:rPr lang="tr-TR" sz="1200" b="1" kern="1200" dirty="0" smtClean="0"/>
            <a:t>12/06/2015 Tarihine kadar; </a:t>
          </a:r>
        </a:p>
        <a:p>
          <a:pPr lvl="0" algn="ctr" defTabSz="533400">
            <a:lnSpc>
              <a:spcPct val="90000"/>
            </a:lnSpc>
            <a:spcBef>
              <a:spcPct val="0"/>
            </a:spcBef>
            <a:spcAft>
              <a:spcPct val="35000"/>
            </a:spcAft>
          </a:pPr>
          <a:r>
            <a:rPr lang="tr-TR" sz="1200" kern="1200" dirty="0" smtClean="0">
              <a:solidFill>
                <a:srgbClr val="FF0000"/>
              </a:solidFill>
            </a:rPr>
            <a:t>Malzemeli veya malzemesiz temizlik işleri </a:t>
          </a:r>
          <a:r>
            <a:rPr lang="tr-TR" sz="1000" kern="1200" dirty="0" smtClean="0"/>
            <a:t>Personel Çalıştırılmasına Dayalı Hizmet alımı Kapsamında değerlendirilmektedir. (Kamu İhale Genel Tebliği 78.2)</a:t>
          </a:r>
        </a:p>
        <a:p>
          <a:pPr lvl="0" algn="ctr" defTabSz="533400">
            <a:lnSpc>
              <a:spcPct val="90000"/>
            </a:lnSpc>
            <a:spcBef>
              <a:spcPct val="0"/>
            </a:spcBef>
            <a:spcAft>
              <a:spcPct val="35000"/>
            </a:spcAft>
          </a:pPr>
          <a:r>
            <a:rPr lang="tr-TR" sz="1000" u="sng" kern="1200" dirty="0" smtClean="0"/>
            <a:t>Makine ve ekipman ile araçlar ve/veya akaryakıtın </a:t>
          </a:r>
          <a:r>
            <a:rPr lang="tr-TR" sz="1000" b="1" kern="1200" dirty="0" smtClean="0"/>
            <a:t>yüklenici tarafından sağlanacağı </a:t>
          </a:r>
          <a:r>
            <a:rPr lang="tr-TR" sz="1200" kern="1200" dirty="0" smtClean="0">
              <a:solidFill>
                <a:srgbClr val="FF0000"/>
              </a:solidFill>
            </a:rPr>
            <a:t>çöp toplama ve nakline ilişkin hizmetler</a:t>
          </a:r>
          <a:r>
            <a:rPr lang="tr-TR" sz="1000" kern="1200" dirty="0" smtClean="0"/>
            <a:t> </a:t>
          </a:r>
          <a:r>
            <a:rPr lang="tr-TR" sz="1000" u="sng" kern="1200" dirty="0" smtClean="0"/>
            <a:t>personel çalıştırılmasına dayalı hizmet alımı olarak değerlendirilmemektedir. </a:t>
          </a:r>
        </a:p>
        <a:p>
          <a:pPr lvl="0" algn="ctr" defTabSz="533400">
            <a:lnSpc>
              <a:spcPct val="90000"/>
            </a:lnSpc>
            <a:spcBef>
              <a:spcPct val="0"/>
            </a:spcBef>
            <a:spcAft>
              <a:spcPct val="35000"/>
            </a:spcAft>
          </a:pPr>
          <a:r>
            <a:rPr lang="tr-TR" sz="1000" kern="1200" dirty="0" smtClean="0"/>
            <a:t>(Kamu İhale Genel Tebliği 78.3)</a:t>
          </a:r>
        </a:p>
        <a:p>
          <a:pPr lvl="0" algn="ctr" defTabSz="533400">
            <a:lnSpc>
              <a:spcPct val="90000"/>
            </a:lnSpc>
            <a:spcBef>
              <a:spcPct val="0"/>
            </a:spcBef>
            <a:spcAft>
              <a:spcPct val="35000"/>
            </a:spcAft>
          </a:pPr>
          <a:r>
            <a:rPr lang="tr-TR" sz="1200" kern="1200" dirty="0" smtClean="0">
              <a:solidFill>
                <a:srgbClr val="FF0000"/>
              </a:solidFill>
            </a:rPr>
            <a:t>Çöp toplama ve nakline ilişkin hizmetlerde</a:t>
          </a:r>
          <a:r>
            <a:rPr lang="tr-TR" sz="1000" kern="1200" dirty="0" smtClean="0"/>
            <a:t>, </a:t>
          </a:r>
          <a:r>
            <a:rPr lang="tr-TR" sz="1000" u="sng" kern="1200" dirty="0" smtClean="0"/>
            <a:t>çöp toplama ve naklinde kullanılacak makine ve ekipmanlar ile çöp toplama araçlarının ve akaryakıtın</a:t>
          </a:r>
          <a:r>
            <a:rPr lang="tr-TR" sz="1000" kern="1200" dirty="0" smtClean="0"/>
            <a:t> </a:t>
          </a:r>
          <a:r>
            <a:rPr lang="tr-TR" sz="1000" b="1" kern="1200" dirty="0" smtClean="0"/>
            <a:t>idare tarafından karşılanması durumunda </a:t>
          </a:r>
          <a:r>
            <a:rPr lang="tr-TR" sz="1000" kern="1200" dirty="0" smtClean="0"/>
            <a:t>bu alımların </a:t>
          </a:r>
          <a:r>
            <a:rPr lang="tr-TR" sz="1000" u="sng" kern="1200" dirty="0" smtClean="0"/>
            <a:t>personel çalıştırılmasına dayalı hizmet alımı olarak ihale edilmesi gerekmektedir.</a:t>
          </a:r>
        </a:p>
        <a:p>
          <a:pPr lvl="0" algn="ctr" defTabSz="533400">
            <a:lnSpc>
              <a:spcPct val="90000"/>
            </a:lnSpc>
            <a:spcBef>
              <a:spcPct val="0"/>
            </a:spcBef>
            <a:spcAft>
              <a:spcPct val="35000"/>
            </a:spcAft>
          </a:pPr>
          <a:r>
            <a:rPr lang="tr-TR" sz="1000" kern="1200" dirty="0" smtClean="0"/>
            <a:t>(Kamu İhale Genel Tebliği 78.4)</a:t>
          </a:r>
        </a:p>
        <a:p>
          <a:pPr lvl="0" algn="ctr" defTabSz="533400">
            <a:lnSpc>
              <a:spcPct val="90000"/>
            </a:lnSpc>
            <a:spcBef>
              <a:spcPct val="0"/>
            </a:spcBef>
            <a:spcAft>
              <a:spcPct val="35000"/>
            </a:spcAft>
          </a:pPr>
          <a:r>
            <a:rPr lang="tr-TR" sz="1000" kern="1200" dirty="0" smtClean="0"/>
            <a:t>12/06/2015 TARİHİNDEN SONRA ÇÖP TOPLAMA VE NAKİL İLE TEMİZLİK İŞLERİNE İLİŞKİN YUKARIDA YER ALAN ÖZEL DÜZENLEMELERİ İÇEREN MADDELER KAMU İHALE GENEL TEBLİĞİNDEN KALDIRILMIŞTIR.</a:t>
          </a:r>
        </a:p>
      </dsp:txBody>
      <dsp:txXfrm>
        <a:off x="0" y="0"/>
        <a:ext cx="6048882" cy="2247392"/>
      </dsp:txXfrm>
    </dsp:sp>
    <dsp:sp modelId="{C86D8ABC-0A54-4160-89AE-2197395CD5B6}">
      <dsp:nvSpPr>
        <dsp:cNvPr id="0" name=""/>
        <dsp:cNvSpPr/>
      </dsp:nvSpPr>
      <dsp:spPr>
        <a:xfrm>
          <a:off x="694646" y="2528315"/>
          <a:ext cx="561848" cy="561848"/>
        </a:xfrm>
        <a:prstGeom prst="ellipse">
          <a:avLst/>
        </a:prstGeom>
        <a:solidFill>
          <a:srgbClr val="FFC00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373F0-6DDD-49D3-B2CA-8BB4FD4F8905}">
      <dsp:nvSpPr>
        <dsp:cNvPr id="0" name=""/>
        <dsp:cNvSpPr/>
      </dsp:nvSpPr>
      <dsp:spPr>
        <a:xfrm>
          <a:off x="0" y="0"/>
          <a:ext cx="3129280" cy="1955800"/>
        </a:xfrm>
        <a:prstGeom prst="swooshArrow">
          <a:avLst>
            <a:gd name="adj1" fmla="val 25000"/>
            <a:gd name="adj2" fmla="val 25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BE08CE6-1E9E-4D7F-93CB-DE46DA13D0E1}">
      <dsp:nvSpPr>
        <dsp:cNvPr id="0" name=""/>
        <dsp:cNvSpPr/>
      </dsp:nvSpPr>
      <dsp:spPr>
        <a:xfrm>
          <a:off x="779053" y="1349893"/>
          <a:ext cx="81361" cy="81361"/>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3322911-9048-4EE8-B0EF-1FA149DC4B22}">
      <dsp:nvSpPr>
        <dsp:cNvPr id="0" name=""/>
        <dsp:cNvSpPr/>
      </dsp:nvSpPr>
      <dsp:spPr>
        <a:xfrm>
          <a:off x="819734" y="1390573"/>
          <a:ext cx="729122" cy="5652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112" tIns="0" rIns="0" bIns="0" numCol="1" spcCol="1270" anchor="t" anchorCtr="0">
          <a:noAutofit/>
        </a:bodyPr>
        <a:lstStyle/>
        <a:p>
          <a:pPr lvl="0" algn="l" defTabSz="1066800">
            <a:lnSpc>
              <a:spcPct val="90000"/>
            </a:lnSpc>
            <a:spcBef>
              <a:spcPct val="0"/>
            </a:spcBef>
            <a:spcAft>
              <a:spcPct val="35000"/>
            </a:spcAft>
          </a:pPr>
          <a:r>
            <a:rPr lang="tr-TR" sz="2400" kern="1200" dirty="0" smtClean="0"/>
            <a:t>2014</a:t>
          </a:r>
          <a:endParaRPr lang="tr-TR" sz="2400" kern="1200" dirty="0"/>
        </a:p>
      </dsp:txBody>
      <dsp:txXfrm>
        <a:off x="819734" y="1390573"/>
        <a:ext cx="729122" cy="565226"/>
      </dsp:txXfrm>
    </dsp:sp>
    <dsp:sp modelId="{FC83BC68-B446-488C-A47C-BC72B13A2379}">
      <dsp:nvSpPr>
        <dsp:cNvPr id="0" name=""/>
        <dsp:cNvSpPr/>
      </dsp:nvSpPr>
      <dsp:spPr>
        <a:xfrm>
          <a:off x="1497223" y="818306"/>
          <a:ext cx="147076" cy="147076"/>
        </a:xfrm>
        <a:prstGeom prst="ellipse">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82D61BA-31A9-44E6-BE52-0D51E99C8307}">
      <dsp:nvSpPr>
        <dsp:cNvPr id="0" name=""/>
        <dsp:cNvSpPr/>
      </dsp:nvSpPr>
      <dsp:spPr>
        <a:xfrm>
          <a:off x="1570761" y="891844"/>
          <a:ext cx="751027" cy="1063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7933" tIns="0" rIns="0" bIns="0" numCol="1" spcCol="1270" anchor="t" anchorCtr="0">
          <a:noAutofit/>
        </a:bodyPr>
        <a:lstStyle/>
        <a:p>
          <a:pPr lvl="0" algn="l" defTabSz="889000">
            <a:lnSpc>
              <a:spcPct val="90000"/>
            </a:lnSpc>
            <a:spcBef>
              <a:spcPct val="0"/>
            </a:spcBef>
            <a:spcAft>
              <a:spcPct val="35000"/>
            </a:spcAft>
          </a:pPr>
          <a:r>
            <a:rPr lang="tr-TR" sz="2000" kern="1200" dirty="0" smtClean="0"/>
            <a:t>2015</a:t>
          </a:r>
          <a:endParaRPr lang="tr-TR" sz="2000" kern="1200" dirty="0"/>
        </a:p>
      </dsp:txBody>
      <dsp:txXfrm>
        <a:off x="1570761" y="891844"/>
        <a:ext cx="751027" cy="1063955"/>
      </dsp:txXfrm>
    </dsp:sp>
    <dsp:sp modelId="{45CE0D06-356A-4074-A490-21ED93230321}">
      <dsp:nvSpPr>
        <dsp:cNvPr id="0" name=""/>
        <dsp:cNvSpPr/>
      </dsp:nvSpPr>
      <dsp:spPr>
        <a:xfrm>
          <a:off x="2360904" y="494817"/>
          <a:ext cx="203403" cy="203403"/>
        </a:xfrm>
        <a:prstGeom prst="ellipse">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56A2DC7-6A61-45EE-B40F-7DC135487530}">
      <dsp:nvSpPr>
        <dsp:cNvPr id="0" name=""/>
        <dsp:cNvSpPr/>
      </dsp:nvSpPr>
      <dsp:spPr>
        <a:xfrm>
          <a:off x="2482275" y="596518"/>
          <a:ext cx="1235589" cy="13592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779" tIns="0" rIns="0" bIns="0" numCol="1" spcCol="1270" anchor="t" anchorCtr="0">
          <a:noAutofit/>
        </a:bodyPr>
        <a:lstStyle/>
        <a:p>
          <a:pPr lvl="0" algn="l" defTabSz="711200">
            <a:lnSpc>
              <a:spcPct val="90000"/>
            </a:lnSpc>
            <a:spcBef>
              <a:spcPct val="0"/>
            </a:spcBef>
            <a:spcAft>
              <a:spcPct val="35000"/>
            </a:spcAft>
          </a:pPr>
          <a:r>
            <a:rPr lang="tr-TR" sz="1600" kern="1200" dirty="0" smtClean="0"/>
            <a:t>2018</a:t>
          </a:r>
          <a:endParaRPr lang="tr-TR" sz="1600" kern="1200" dirty="0"/>
        </a:p>
      </dsp:txBody>
      <dsp:txXfrm>
        <a:off x="2482275" y="596518"/>
        <a:ext cx="1235589" cy="135928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1313A9-7C80-4453-85BB-A8C96C59AFBC}" type="datetimeFigureOut">
              <a:rPr lang="tr-TR" smtClean="0"/>
              <a:t>13.02.2018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C5AF4D-2C50-456D-877B-2032056FBAFE}" type="slidenum">
              <a:rPr lang="tr-TR" smtClean="0"/>
              <a:t>‹#›</a:t>
            </a:fld>
            <a:endParaRPr lang="tr-TR"/>
          </a:p>
        </p:txBody>
      </p:sp>
    </p:spTree>
    <p:extLst>
      <p:ext uri="{BB962C8B-B14F-4D97-AF65-F5344CB8AC3E}">
        <p14:creationId xmlns:p14="http://schemas.microsoft.com/office/powerpoint/2010/main" val="422164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EE795C0-1F1D-453D-A5C1-96F0093A7775}"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tr-T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933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495EB9-02B5-449F-94C9-12E52663B00F}"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6B8161-C5F0-4714-8FF7-E175C2BA708C}" type="slidenum">
              <a:rPr lang="tr-TR" smtClean="0"/>
              <a:t>‹#›</a:t>
            </a:fld>
            <a:endParaRPr lang="tr-TR"/>
          </a:p>
        </p:txBody>
      </p:sp>
    </p:spTree>
    <p:extLst>
      <p:ext uri="{BB962C8B-B14F-4D97-AF65-F5344CB8AC3E}">
        <p14:creationId xmlns:p14="http://schemas.microsoft.com/office/powerpoint/2010/main" val="2034755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495EB9-02B5-449F-94C9-12E52663B00F}"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6B8161-C5F0-4714-8FF7-E175C2BA708C}" type="slidenum">
              <a:rPr lang="tr-TR" smtClean="0"/>
              <a:t>‹#›</a:t>
            </a:fld>
            <a:endParaRPr lang="tr-TR"/>
          </a:p>
        </p:txBody>
      </p:sp>
    </p:spTree>
    <p:extLst>
      <p:ext uri="{BB962C8B-B14F-4D97-AF65-F5344CB8AC3E}">
        <p14:creationId xmlns:p14="http://schemas.microsoft.com/office/powerpoint/2010/main" val="163731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495EB9-02B5-449F-94C9-12E52663B00F}"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6B8161-C5F0-4714-8FF7-E175C2BA708C}" type="slidenum">
              <a:rPr lang="tr-TR" smtClean="0"/>
              <a:t>‹#›</a:t>
            </a:fld>
            <a:endParaRPr lang="tr-TR"/>
          </a:p>
        </p:txBody>
      </p:sp>
    </p:spTree>
    <p:extLst>
      <p:ext uri="{BB962C8B-B14F-4D97-AF65-F5344CB8AC3E}">
        <p14:creationId xmlns:p14="http://schemas.microsoft.com/office/powerpoint/2010/main" val="383750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495EB9-02B5-449F-94C9-12E52663B00F}"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6B8161-C5F0-4714-8FF7-E175C2BA708C}" type="slidenum">
              <a:rPr lang="tr-TR" smtClean="0"/>
              <a:t>‹#›</a:t>
            </a:fld>
            <a:endParaRPr lang="tr-TR"/>
          </a:p>
        </p:txBody>
      </p:sp>
    </p:spTree>
    <p:extLst>
      <p:ext uri="{BB962C8B-B14F-4D97-AF65-F5344CB8AC3E}">
        <p14:creationId xmlns:p14="http://schemas.microsoft.com/office/powerpoint/2010/main" val="4262736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495EB9-02B5-449F-94C9-12E52663B00F}"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6B8161-C5F0-4714-8FF7-E175C2BA708C}" type="slidenum">
              <a:rPr lang="tr-TR" smtClean="0"/>
              <a:t>‹#›</a:t>
            </a:fld>
            <a:endParaRPr lang="tr-TR"/>
          </a:p>
        </p:txBody>
      </p:sp>
    </p:spTree>
    <p:extLst>
      <p:ext uri="{BB962C8B-B14F-4D97-AF65-F5344CB8AC3E}">
        <p14:creationId xmlns:p14="http://schemas.microsoft.com/office/powerpoint/2010/main" val="68356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495EB9-02B5-449F-94C9-12E52663B00F}"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6B8161-C5F0-4714-8FF7-E175C2BA708C}" type="slidenum">
              <a:rPr lang="tr-TR" smtClean="0"/>
              <a:t>‹#›</a:t>
            </a:fld>
            <a:endParaRPr lang="tr-TR"/>
          </a:p>
        </p:txBody>
      </p:sp>
    </p:spTree>
    <p:extLst>
      <p:ext uri="{BB962C8B-B14F-4D97-AF65-F5344CB8AC3E}">
        <p14:creationId xmlns:p14="http://schemas.microsoft.com/office/powerpoint/2010/main" val="365078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495EB9-02B5-449F-94C9-12E52663B00F}" type="datetimeFigureOut">
              <a:rPr lang="tr-TR" smtClean="0"/>
              <a:t>13.02.2018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D6B8161-C5F0-4714-8FF7-E175C2BA708C}" type="slidenum">
              <a:rPr lang="tr-TR" smtClean="0"/>
              <a:t>‹#›</a:t>
            </a:fld>
            <a:endParaRPr lang="tr-TR"/>
          </a:p>
        </p:txBody>
      </p:sp>
    </p:spTree>
    <p:extLst>
      <p:ext uri="{BB962C8B-B14F-4D97-AF65-F5344CB8AC3E}">
        <p14:creationId xmlns:p14="http://schemas.microsoft.com/office/powerpoint/2010/main" val="3562298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495EB9-02B5-449F-94C9-12E52663B00F}" type="datetimeFigureOut">
              <a:rPr lang="tr-TR" smtClean="0"/>
              <a:t>13.02.2018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D6B8161-C5F0-4714-8FF7-E175C2BA708C}" type="slidenum">
              <a:rPr lang="tr-TR" smtClean="0"/>
              <a:t>‹#›</a:t>
            </a:fld>
            <a:endParaRPr lang="tr-TR"/>
          </a:p>
        </p:txBody>
      </p:sp>
    </p:spTree>
    <p:extLst>
      <p:ext uri="{BB962C8B-B14F-4D97-AF65-F5344CB8AC3E}">
        <p14:creationId xmlns:p14="http://schemas.microsoft.com/office/powerpoint/2010/main" val="68647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495EB9-02B5-449F-94C9-12E52663B00F}" type="datetimeFigureOut">
              <a:rPr lang="tr-TR" smtClean="0"/>
              <a:t>13.02.2018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D6B8161-C5F0-4714-8FF7-E175C2BA708C}" type="slidenum">
              <a:rPr lang="tr-TR" smtClean="0"/>
              <a:t>‹#›</a:t>
            </a:fld>
            <a:endParaRPr lang="tr-TR"/>
          </a:p>
        </p:txBody>
      </p:sp>
    </p:spTree>
    <p:extLst>
      <p:ext uri="{BB962C8B-B14F-4D97-AF65-F5344CB8AC3E}">
        <p14:creationId xmlns:p14="http://schemas.microsoft.com/office/powerpoint/2010/main" val="1292963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495EB9-02B5-449F-94C9-12E52663B00F}"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6B8161-C5F0-4714-8FF7-E175C2BA708C}" type="slidenum">
              <a:rPr lang="tr-TR" smtClean="0"/>
              <a:t>‹#›</a:t>
            </a:fld>
            <a:endParaRPr lang="tr-TR"/>
          </a:p>
        </p:txBody>
      </p:sp>
    </p:spTree>
    <p:extLst>
      <p:ext uri="{BB962C8B-B14F-4D97-AF65-F5344CB8AC3E}">
        <p14:creationId xmlns:p14="http://schemas.microsoft.com/office/powerpoint/2010/main" val="819740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495EB9-02B5-449F-94C9-12E52663B00F}"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6B8161-C5F0-4714-8FF7-E175C2BA708C}" type="slidenum">
              <a:rPr lang="tr-TR" smtClean="0"/>
              <a:t>‹#›</a:t>
            </a:fld>
            <a:endParaRPr lang="tr-TR"/>
          </a:p>
        </p:txBody>
      </p:sp>
    </p:spTree>
    <p:extLst>
      <p:ext uri="{BB962C8B-B14F-4D97-AF65-F5344CB8AC3E}">
        <p14:creationId xmlns:p14="http://schemas.microsoft.com/office/powerpoint/2010/main" val="385191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95EB9-02B5-449F-94C9-12E52663B00F}" type="datetimeFigureOut">
              <a:rPr lang="tr-TR" smtClean="0"/>
              <a:t>13.02.2018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B8161-C5F0-4714-8FF7-E175C2BA708C}" type="slidenum">
              <a:rPr lang="tr-TR" smtClean="0"/>
              <a:t>‹#›</a:t>
            </a:fld>
            <a:endParaRPr lang="tr-TR"/>
          </a:p>
        </p:txBody>
      </p:sp>
    </p:spTree>
    <p:extLst>
      <p:ext uri="{BB962C8B-B14F-4D97-AF65-F5344CB8AC3E}">
        <p14:creationId xmlns:p14="http://schemas.microsoft.com/office/powerpoint/2010/main" val="229407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3242236850"/>
              </p:ext>
            </p:extLst>
          </p:nvPr>
        </p:nvGraphicFramePr>
        <p:xfrm>
          <a:off x="1447165" y="1401704"/>
          <a:ext cx="8544560" cy="5618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Metin Kutusu 8"/>
          <p:cNvSpPr txBox="1"/>
          <p:nvPr/>
        </p:nvSpPr>
        <p:spPr>
          <a:xfrm>
            <a:off x="173255" y="116295"/>
            <a:ext cx="9076623" cy="1116972"/>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tr-TR" sz="2800" b="1" i="0" u="none" strike="noStrike" kern="1200" cap="none" spc="0" normalizeH="0" baseline="0" noProof="0" dirty="0" smtClean="0">
                <a:ln w="11113" cap="flat" cmpd="sng" algn="ctr">
                  <a:solidFill>
                    <a:srgbClr val="ED7D31"/>
                  </a:solidFill>
                  <a:prstDash val="solid"/>
                  <a:round/>
                </a:ln>
                <a:solidFill>
                  <a:srgbClr val="F8CBAD"/>
                </a:solidFill>
                <a:effectLst/>
                <a:uLnTx/>
                <a:uFillTx/>
                <a:latin typeface="Calibri" panose="020F0502020204030204" pitchFamily="34" charset="0"/>
                <a:ea typeface="Calibri" panose="020F0502020204030204" pitchFamily="34" charset="0"/>
                <a:cs typeface="Times New Roman" panose="02020603050405020304" pitchFamily="18" charset="0"/>
              </a:rPr>
              <a:t>Temizlik İşlerine İlişkin Personel</a:t>
            </a:r>
            <a:r>
              <a:rPr kumimoji="0" lang="tr-TR" sz="2800" b="1" i="0" u="none" strike="noStrike" kern="1200" cap="none" spc="0" normalizeH="0" noProof="0" dirty="0" smtClean="0">
                <a:ln w="11113" cap="flat" cmpd="sng" algn="ctr">
                  <a:solidFill>
                    <a:srgbClr val="ED7D31"/>
                  </a:solidFill>
                  <a:prstDash val="solid"/>
                  <a:round/>
                </a:ln>
                <a:solidFill>
                  <a:srgbClr val="F8CBAD"/>
                </a:solidFill>
                <a:effectLst/>
                <a:uLnTx/>
                <a:uFillTx/>
                <a:latin typeface="Calibri" panose="020F0502020204030204" pitchFamily="34" charset="0"/>
                <a:ea typeface="Calibri" panose="020F0502020204030204" pitchFamily="34" charset="0"/>
                <a:cs typeface="Times New Roman" panose="02020603050405020304" pitchFamily="18" charset="0"/>
              </a:rPr>
              <a:t> Alımları</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tr-TR" sz="2800" b="1" i="0" u="none" strike="noStrike" kern="1200" cap="none" spc="0" normalizeH="0" noProof="0" dirty="0" smtClean="0">
                <a:ln w="11113" cap="flat" cmpd="sng" algn="ctr">
                  <a:solidFill>
                    <a:srgbClr val="ED7D31"/>
                  </a:solidFill>
                  <a:prstDash val="solid"/>
                  <a:round/>
                </a:ln>
                <a:solidFill>
                  <a:srgbClr val="F8CBAD"/>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tr-TR" sz="2800" b="1" i="0" u="none" strike="noStrike" kern="1200" cap="none" spc="0" normalizeH="0" baseline="0" noProof="0" dirty="0" smtClean="0">
                <a:ln w="11113" cap="flat" cmpd="sng" algn="ctr">
                  <a:solidFill>
                    <a:srgbClr val="ED7D31"/>
                  </a:solidFill>
                  <a:prstDash val="solid"/>
                  <a:round/>
                </a:ln>
                <a:solidFill>
                  <a:srgbClr val="F8CBAD"/>
                </a:solidFill>
                <a:effectLst/>
                <a:uLnTx/>
                <a:uFillTx/>
                <a:latin typeface="Calibri" panose="020F0502020204030204" pitchFamily="34" charset="0"/>
                <a:ea typeface="Calibri" panose="020F0502020204030204" pitchFamily="34" charset="0"/>
                <a:cs typeface="Times New Roman" panose="02020603050405020304" pitchFamily="18" charset="0"/>
              </a:rPr>
              <a:t>Tarihsel Gelişimi</a:t>
            </a:r>
            <a:endParaRPr kumimoji="0" lang="tr-TR"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 name="Yuvarlatılmış Dikdörtgen 5"/>
          <p:cNvSpPr/>
          <p:nvPr/>
        </p:nvSpPr>
        <p:spPr>
          <a:xfrm>
            <a:off x="46871" y="4733027"/>
            <a:ext cx="3179074" cy="707390"/>
          </a:xfrm>
          <a:prstGeom prst="roundRect">
            <a:avLst/>
          </a:prstGeom>
          <a:ln/>
        </p:spPr>
        <p:style>
          <a:lnRef idx="3">
            <a:schemeClr val="lt1"/>
          </a:lnRef>
          <a:fillRef idx="1">
            <a:schemeClr val="accent5"/>
          </a:fillRef>
          <a:effectRef idx="1">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tr-TR" sz="1100" b="0" i="0" u="none" strike="noStrike" kern="1200" cap="none" spc="0" normalizeH="0" baseline="0" noProof="0" dirty="0" smtClean="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tr-TR" sz="1100" b="0" i="0"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tr-TR" sz="1200" b="0" i="0" u="none" strike="noStrike" kern="1200" cap="none" spc="0" normalizeH="0" baseline="0" noProof="0" dirty="0" smtClean="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Personel Çalıştırılmasına</a:t>
            </a:r>
            <a:r>
              <a:rPr kumimoji="0" lang="tr-TR" sz="1200" b="0" i="0" u="none" strike="noStrike" kern="1200" cap="none" spc="0" normalizeH="0" noProof="0" dirty="0" smtClean="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 Dayalı Hizmet Alımı Tanımı</a:t>
            </a:r>
          </a:p>
          <a:p>
            <a:pPr marL="0" marR="0" lvl="0" indent="0" algn="ctr" defTabSz="914400" rtl="0" eaLnBrk="1" fontAlgn="auto" latinLnBrk="0" hangingPunct="1">
              <a:lnSpc>
                <a:spcPct val="107000"/>
              </a:lnSpc>
              <a:spcBef>
                <a:spcPts val="0"/>
              </a:spcBef>
              <a:spcAft>
                <a:spcPts val="800"/>
              </a:spcAft>
              <a:buClrTx/>
              <a:buSzTx/>
              <a:buFontTx/>
              <a:buNone/>
              <a:tabLst/>
              <a:defRPr/>
            </a:pPr>
            <a:r>
              <a:rPr lang="tr-TR" sz="1200" baseline="0" dirty="0" smtClean="0">
                <a:solidFill>
                  <a:prstClr val="white"/>
                </a:solidFill>
                <a:latin typeface="Calibri" panose="020F0502020204030204"/>
                <a:ea typeface="Calibri" panose="020F0502020204030204" pitchFamily="34" charset="0"/>
                <a:cs typeface="Times New Roman" panose="02020603050405020304" pitchFamily="18" charset="0"/>
              </a:rPr>
              <a:t>(2014 öncesi)</a:t>
            </a:r>
            <a:endParaRPr kumimoji="0" lang="tr-TR" sz="1200" b="0" i="0"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tr-TR" sz="1400" b="0" i="0"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 </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tr-TR" sz="1100" b="0" i="0"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 </a:t>
            </a:r>
          </a:p>
        </p:txBody>
      </p:sp>
      <p:sp>
        <p:nvSpPr>
          <p:cNvPr id="7" name="Yuvarlatılmış Dikdörtgen 6"/>
          <p:cNvSpPr/>
          <p:nvPr/>
        </p:nvSpPr>
        <p:spPr>
          <a:xfrm>
            <a:off x="3908704" y="4732020"/>
            <a:ext cx="3316300" cy="715140"/>
          </a:xfrm>
          <a:prstGeom prst="roundRect">
            <a:avLst/>
          </a:prstGeom>
          <a:ln/>
        </p:spPr>
        <p:style>
          <a:lnRef idx="3">
            <a:schemeClr val="lt1"/>
          </a:lnRef>
          <a:fillRef idx="1">
            <a:schemeClr val="accent5"/>
          </a:fillRef>
          <a:effectRef idx="1">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07000"/>
              </a:lnSpc>
              <a:spcAft>
                <a:spcPts val="800"/>
              </a:spcAft>
              <a:defRPr/>
            </a:pPr>
            <a:r>
              <a:rPr lang="tr-TR" sz="1200" dirty="0" smtClean="0">
                <a:solidFill>
                  <a:prstClr val="white"/>
                </a:solidFill>
                <a:ea typeface="Calibri" panose="020F0502020204030204" pitchFamily="34" charset="0"/>
                <a:cs typeface="Times New Roman" panose="02020603050405020304" pitchFamily="18" charset="0"/>
              </a:rPr>
              <a:t>Personel </a:t>
            </a:r>
            <a:r>
              <a:rPr lang="tr-TR" sz="1200" dirty="0">
                <a:solidFill>
                  <a:prstClr val="white"/>
                </a:solidFill>
                <a:ea typeface="Calibri" panose="020F0502020204030204" pitchFamily="34" charset="0"/>
                <a:cs typeface="Times New Roman" panose="02020603050405020304" pitchFamily="18" charset="0"/>
              </a:rPr>
              <a:t>Çalıştırılmasına Dayalı Hizmet Alımı </a:t>
            </a:r>
            <a:r>
              <a:rPr lang="tr-TR" sz="1200" dirty="0" smtClean="0">
                <a:solidFill>
                  <a:prstClr val="white"/>
                </a:solidFill>
                <a:ea typeface="Calibri" panose="020F0502020204030204" pitchFamily="34" charset="0"/>
                <a:cs typeface="Times New Roman" panose="02020603050405020304" pitchFamily="18" charset="0"/>
              </a:rPr>
              <a:t>Tanımı</a:t>
            </a:r>
          </a:p>
          <a:p>
            <a:pPr lvl="0" algn="ctr">
              <a:lnSpc>
                <a:spcPct val="107000"/>
              </a:lnSpc>
              <a:spcAft>
                <a:spcPts val="800"/>
              </a:spcAft>
              <a:defRPr/>
            </a:pPr>
            <a:r>
              <a:rPr lang="tr-TR" sz="1200" dirty="0" smtClean="0">
                <a:solidFill>
                  <a:prstClr val="white"/>
                </a:solidFill>
                <a:ea typeface="Calibri" panose="020F0502020204030204" pitchFamily="34" charset="0"/>
                <a:cs typeface="Times New Roman" panose="02020603050405020304" pitchFamily="18" charset="0"/>
              </a:rPr>
              <a:t>(</a:t>
            </a:r>
            <a:r>
              <a:rPr lang="tr-TR" sz="1200" b="1" dirty="0" smtClean="0"/>
              <a:t>07/06/2014)</a:t>
            </a:r>
            <a:endParaRPr lang="tr-TR" sz="1200" dirty="0">
              <a:solidFill>
                <a:prstClr val="white"/>
              </a:solidFill>
              <a:ea typeface="Calibri" panose="020F0502020204030204" pitchFamily="34" charset="0"/>
              <a:cs typeface="Times New Roman" panose="02020603050405020304" pitchFamily="18" charset="0"/>
            </a:endParaRPr>
          </a:p>
        </p:txBody>
      </p:sp>
      <p:sp>
        <p:nvSpPr>
          <p:cNvPr id="8" name="Şeritli Sağ Ok 7"/>
          <p:cNvSpPr/>
          <p:nvPr/>
        </p:nvSpPr>
        <p:spPr>
          <a:xfrm>
            <a:off x="3225945" y="5634743"/>
            <a:ext cx="668423" cy="4222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Yuvarlatılmış Dikdörtgen 8"/>
          <p:cNvSpPr/>
          <p:nvPr/>
        </p:nvSpPr>
        <p:spPr>
          <a:xfrm>
            <a:off x="10642791" y="928279"/>
            <a:ext cx="1498455" cy="1220575"/>
          </a:xfrm>
          <a:prstGeom prst="roundRect">
            <a:avLst/>
          </a:prstGeom>
          <a:solidFill>
            <a:srgbClr val="FF0000"/>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tr-TR" sz="1100" b="0" i="0" u="none" strike="noStrike" kern="1200" cap="none" spc="0" normalizeH="0" baseline="0" noProof="0" dirty="0" smtClean="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endParaRPr kumimoji="0" lang="tr-TR" sz="1400" b="1" i="0"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tr-TR" sz="1600" b="1" i="0" u="none" strike="noStrike" kern="1200" cap="none" spc="0" normalizeH="0" baseline="0" noProof="0" dirty="0" smtClean="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Belediye</a:t>
            </a:r>
            <a:r>
              <a:rPr kumimoji="0" lang="tr-TR" sz="1600" b="1" i="0" u="none" strike="noStrike" kern="1200" cap="none" spc="0" normalizeH="0" noProof="0" dirty="0" smtClean="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 Şirketinde İşçi Statüsünde İstihdam</a:t>
            </a:r>
            <a:endParaRPr kumimoji="0" lang="tr-TR" sz="1600" b="1" i="0"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tr-TR" sz="1400" b="0" i="0"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 </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tr-TR" sz="1100" b="0" i="0" u="none" strike="noStrike" kern="1200" cap="none" spc="0" normalizeH="0" baseline="0" noProof="0" dirty="0">
                <a:ln>
                  <a:noFill/>
                </a:ln>
                <a:solidFill>
                  <a:prstClr val="white"/>
                </a:solidFill>
                <a:effectLst/>
                <a:uLnTx/>
                <a:uFillTx/>
                <a:latin typeface="Calibri" panose="020F0502020204030204"/>
                <a:ea typeface="Calibri" panose="020F0502020204030204" pitchFamily="34" charset="0"/>
                <a:cs typeface="Times New Roman" panose="02020603050405020304" pitchFamily="18" charset="0"/>
              </a:rPr>
              <a:t> </a:t>
            </a:r>
          </a:p>
        </p:txBody>
      </p:sp>
      <p:graphicFrame>
        <p:nvGraphicFramePr>
          <p:cNvPr id="10" name="Diyagram 9"/>
          <p:cNvGraphicFramePr/>
          <p:nvPr>
            <p:extLst>
              <p:ext uri="{D42A27DB-BD31-4B8C-83A1-F6EECF244321}">
                <p14:modId xmlns:p14="http://schemas.microsoft.com/office/powerpoint/2010/main" val="2419266402"/>
              </p:ext>
            </p:extLst>
          </p:nvPr>
        </p:nvGraphicFramePr>
        <p:xfrm>
          <a:off x="7499469" y="1145713"/>
          <a:ext cx="3892550" cy="1955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1" name="Resim 10" descr="marmara belediyeler birliği logo ile ilgili görsel sonucu"/>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163571" y="48108"/>
            <a:ext cx="3122235" cy="601090"/>
          </a:xfrm>
          <a:prstGeom prst="rect">
            <a:avLst/>
          </a:prstGeom>
          <a:noFill/>
          <a:ln>
            <a:noFill/>
          </a:ln>
        </p:spPr>
      </p:pic>
      <p:sp>
        <p:nvSpPr>
          <p:cNvPr id="2" name="Dikdörtgen 1"/>
          <p:cNvSpPr/>
          <p:nvPr/>
        </p:nvSpPr>
        <p:spPr>
          <a:xfrm>
            <a:off x="36356" y="5447160"/>
            <a:ext cx="3164739" cy="109260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Aft>
                <a:spcPts val="600"/>
              </a:spcAft>
            </a:pPr>
            <a:r>
              <a:rPr lang="tr-TR" sz="1000" b="1" dirty="0" smtClean="0">
                <a:effectLst/>
                <a:latin typeface="Times New Roman" panose="02020603050405020304" pitchFamily="18" charset="0"/>
                <a:ea typeface="Times New Roman" panose="02020603050405020304" pitchFamily="18" charset="0"/>
              </a:rPr>
              <a:t>78.1.</a:t>
            </a:r>
            <a:r>
              <a:rPr lang="tr-TR" sz="1000" dirty="0" smtClean="0">
                <a:effectLst/>
                <a:latin typeface="Times New Roman" panose="02020603050405020304" pitchFamily="18" charset="0"/>
                <a:ea typeface="Times New Roman" panose="02020603050405020304" pitchFamily="18" charset="0"/>
              </a:rPr>
              <a:t> </a:t>
            </a:r>
            <a:r>
              <a:rPr lang="tr-TR" sz="1000" b="1" dirty="0" smtClean="0">
                <a:effectLst/>
                <a:latin typeface="Times New Roman" panose="02020603050405020304" pitchFamily="18" charset="0"/>
                <a:ea typeface="Times New Roman" panose="02020603050405020304" pitchFamily="18" charset="0"/>
              </a:rPr>
              <a:t>Personel çalıştırılmasına dayalı hizmet alımları; </a:t>
            </a:r>
          </a:p>
          <a:p>
            <a:pPr algn="just">
              <a:spcAft>
                <a:spcPts val="600"/>
              </a:spcAft>
            </a:pPr>
            <a:r>
              <a:rPr lang="tr-TR" sz="1000" b="1" u="sng" dirty="0" smtClean="0">
                <a:solidFill>
                  <a:srgbClr val="FF0000"/>
                </a:solidFill>
                <a:latin typeface="Times New Roman" panose="02020603050405020304" pitchFamily="18" charset="0"/>
                <a:ea typeface="Times New Roman" panose="02020603050405020304" pitchFamily="18" charset="0"/>
              </a:rPr>
              <a:t>1-A</a:t>
            </a:r>
            <a:r>
              <a:rPr lang="tr-TR" sz="1000" b="1" u="sng" dirty="0" smtClean="0">
                <a:solidFill>
                  <a:srgbClr val="FF0000"/>
                </a:solidFill>
                <a:effectLst/>
                <a:latin typeface="Times New Roman" panose="02020603050405020304" pitchFamily="18" charset="0"/>
                <a:ea typeface="Times New Roman" panose="02020603050405020304" pitchFamily="18" charset="0"/>
              </a:rPr>
              <a:t>ğırlıklı olarak</a:t>
            </a:r>
            <a:r>
              <a:rPr lang="tr-TR" sz="1000" dirty="0" smtClean="0">
                <a:effectLst/>
                <a:latin typeface="Times New Roman" panose="02020603050405020304" pitchFamily="18" charset="0"/>
                <a:ea typeface="Times New Roman" panose="02020603050405020304" pitchFamily="18" charset="0"/>
              </a:rPr>
              <a:t> personel çalıştırılmasına dayanan, </a:t>
            </a:r>
          </a:p>
          <a:p>
            <a:pPr algn="just">
              <a:spcAft>
                <a:spcPts val="600"/>
              </a:spcAft>
            </a:pPr>
            <a:r>
              <a:rPr lang="tr-TR" sz="1000" dirty="0" smtClean="0">
                <a:effectLst/>
                <a:latin typeface="Times New Roman" panose="02020603050405020304" pitchFamily="18" charset="0"/>
                <a:ea typeface="Times New Roman" panose="02020603050405020304" pitchFamily="18" charset="0"/>
              </a:rPr>
              <a:t>2-Çalıştırılacak personel sayısının belirlendiği </a:t>
            </a:r>
          </a:p>
          <a:p>
            <a:pPr algn="just">
              <a:spcAft>
                <a:spcPts val="600"/>
              </a:spcAft>
            </a:pPr>
            <a:r>
              <a:rPr lang="tr-TR" sz="1000" dirty="0" smtClean="0">
                <a:effectLst/>
                <a:latin typeface="Times New Roman" panose="02020603050405020304" pitchFamily="18" charset="0"/>
                <a:ea typeface="Times New Roman" panose="02020603050405020304" pitchFamily="18" charset="0"/>
              </a:rPr>
              <a:t>3-Haftalık çalışma saatlerinin tamamının idare için kullanıldığı hizmetlerdir. </a:t>
            </a:r>
            <a:endParaRPr lang="tr-TR" sz="1050" dirty="0">
              <a:effectLst/>
              <a:latin typeface="Times New Roman" panose="02020603050405020304" pitchFamily="18" charset="0"/>
              <a:ea typeface="Times New Roman" panose="02020603050405020304" pitchFamily="18" charset="0"/>
            </a:endParaRPr>
          </a:p>
        </p:txBody>
      </p:sp>
      <p:sp>
        <p:nvSpPr>
          <p:cNvPr id="12" name="Oval 11"/>
          <p:cNvSpPr/>
          <p:nvPr/>
        </p:nvSpPr>
        <p:spPr>
          <a:xfrm>
            <a:off x="8316432" y="3915666"/>
            <a:ext cx="561848" cy="561848"/>
          </a:xfrm>
          <a:prstGeom prst="ellipse">
            <a:avLst/>
          </a:prstGeom>
          <a:solidFill>
            <a:schemeClr val="accent1">
              <a:lumMod val="75000"/>
            </a:schemeClr>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3" name="Dikdörtgen 12"/>
          <p:cNvSpPr/>
          <p:nvPr/>
        </p:nvSpPr>
        <p:spPr>
          <a:xfrm>
            <a:off x="3908704" y="5447160"/>
            <a:ext cx="3316300" cy="132343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tr-TR" sz="1000" b="1" dirty="0" smtClean="0"/>
              <a:t>78.1.Personel </a:t>
            </a:r>
            <a:r>
              <a:rPr lang="tr-TR" sz="1000" b="1" dirty="0"/>
              <a:t>çalıştırılmasına dayalı hizmet alımları; </a:t>
            </a:r>
            <a:endParaRPr lang="tr-TR" sz="1000" b="1" dirty="0" smtClean="0"/>
          </a:p>
          <a:p>
            <a:r>
              <a:rPr lang="tr-TR" sz="1000" b="1" dirty="0" smtClean="0">
                <a:solidFill>
                  <a:srgbClr val="FF0000"/>
                </a:solidFill>
              </a:rPr>
              <a:t>1-Yaklaşık maliyetinin en az % 70’lik kısmının </a:t>
            </a:r>
            <a:r>
              <a:rPr lang="tr-TR" sz="1000" dirty="0" smtClean="0"/>
              <a:t>asgari işçilik maliyeti ile varsa ayni yemek ve yol giderleri dahil </a:t>
            </a:r>
            <a:r>
              <a:rPr lang="tr-TR" sz="1000" b="1" dirty="0" smtClean="0">
                <a:solidFill>
                  <a:srgbClr val="FF0000"/>
                </a:solidFill>
              </a:rPr>
              <a:t>işçilik giderinden oluştuğu</a:t>
            </a:r>
            <a:r>
              <a:rPr lang="tr-TR" sz="1000" dirty="0" smtClean="0"/>
              <a:t> </a:t>
            </a:r>
          </a:p>
          <a:p>
            <a:r>
              <a:rPr lang="tr-TR" sz="1000" dirty="0" smtClean="0"/>
              <a:t>2-İhale </a:t>
            </a:r>
            <a:r>
              <a:rPr lang="tr-TR" sz="1000" dirty="0"/>
              <a:t>konusu işte çalıştırılacak personel sayısının ihale dokümanında belirlendiği, </a:t>
            </a:r>
            <a:endParaRPr lang="tr-TR" sz="1000" dirty="0" smtClean="0"/>
          </a:p>
          <a:p>
            <a:r>
              <a:rPr lang="tr-TR" sz="1000" dirty="0"/>
              <a:t>3</a:t>
            </a:r>
            <a:r>
              <a:rPr lang="tr-TR" sz="1000" dirty="0" smtClean="0"/>
              <a:t>-Bu </a:t>
            </a:r>
            <a:r>
              <a:rPr lang="tr-TR" sz="1000" dirty="0"/>
              <a:t>personelin çalışma saatlerinin tamamının idare için kullanıldığı </a:t>
            </a:r>
            <a:r>
              <a:rPr lang="tr-TR" sz="1000" dirty="0" smtClean="0"/>
              <a:t>hizmetlerdir.</a:t>
            </a:r>
          </a:p>
        </p:txBody>
      </p:sp>
      <p:sp>
        <p:nvSpPr>
          <p:cNvPr id="14" name="Oval 13"/>
          <p:cNvSpPr/>
          <p:nvPr/>
        </p:nvSpPr>
        <p:spPr>
          <a:xfrm>
            <a:off x="5285930" y="3920587"/>
            <a:ext cx="561848" cy="561848"/>
          </a:xfrm>
          <a:prstGeom prst="ellipse">
            <a:avLst/>
          </a:prstGeom>
          <a:solidFill>
            <a:srgbClr val="92D050"/>
          </a:solidFill>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5" name="Yuvarlatılmış Dikdörtgen 14"/>
          <p:cNvSpPr/>
          <p:nvPr/>
        </p:nvSpPr>
        <p:spPr>
          <a:xfrm>
            <a:off x="9991725" y="3380594"/>
            <a:ext cx="2212986" cy="1183209"/>
          </a:xfrm>
          <a:prstGeom prst="roundRect">
            <a:avLst/>
          </a:prstGeom>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lnSpc>
                <a:spcPct val="107000"/>
              </a:lnSpc>
              <a:spcAft>
                <a:spcPts val="800"/>
              </a:spcAft>
              <a:defRPr/>
            </a:pPr>
            <a:r>
              <a:rPr lang="tr-TR" sz="1200" dirty="0" smtClean="0">
                <a:solidFill>
                  <a:prstClr val="white"/>
                </a:solidFill>
                <a:ea typeface="Calibri" panose="020F0502020204030204" pitchFamily="34" charset="0"/>
                <a:cs typeface="Times New Roman" panose="02020603050405020304" pitchFamily="18" charset="0"/>
              </a:rPr>
              <a:t>Personel </a:t>
            </a:r>
            <a:r>
              <a:rPr lang="tr-TR" sz="1200" dirty="0">
                <a:solidFill>
                  <a:prstClr val="white"/>
                </a:solidFill>
                <a:ea typeface="Calibri" panose="020F0502020204030204" pitchFamily="34" charset="0"/>
                <a:cs typeface="Times New Roman" panose="02020603050405020304" pitchFamily="18" charset="0"/>
              </a:rPr>
              <a:t>Çalıştırılmasına Dayalı Hizmet Alımı </a:t>
            </a:r>
            <a:r>
              <a:rPr lang="tr-TR" sz="1200" dirty="0" smtClean="0">
                <a:solidFill>
                  <a:prstClr val="white"/>
                </a:solidFill>
                <a:ea typeface="Calibri" panose="020F0502020204030204" pitchFamily="34" charset="0"/>
                <a:cs typeface="Times New Roman" panose="02020603050405020304" pitchFamily="18" charset="0"/>
              </a:rPr>
              <a:t>Tanımı</a:t>
            </a:r>
          </a:p>
          <a:p>
            <a:pPr lvl="0" algn="ctr">
              <a:lnSpc>
                <a:spcPct val="107000"/>
              </a:lnSpc>
              <a:spcAft>
                <a:spcPts val="800"/>
              </a:spcAft>
              <a:defRPr/>
            </a:pPr>
            <a:r>
              <a:rPr lang="tr-TR" sz="1200" dirty="0" smtClean="0">
                <a:solidFill>
                  <a:prstClr val="white"/>
                </a:solidFill>
                <a:ea typeface="Calibri" panose="020F0502020204030204" pitchFamily="34" charset="0"/>
                <a:cs typeface="Times New Roman" panose="02020603050405020304" pitchFamily="18" charset="0"/>
              </a:rPr>
              <a:t>(</a:t>
            </a:r>
            <a:r>
              <a:rPr lang="tr-TR" sz="1200" b="1" dirty="0" smtClean="0"/>
              <a:t>06/02/2018)</a:t>
            </a:r>
            <a:endParaRPr lang="tr-TR" sz="1200" dirty="0">
              <a:solidFill>
                <a:prstClr val="white"/>
              </a:solidFill>
              <a:ea typeface="Calibri" panose="020F0502020204030204" pitchFamily="34" charset="0"/>
              <a:cs typeface="Times New Roman" panose="02020603050405020304" pitchFamily="18" charset="0"/>
            </a:endParaRPr>
          </a:p>
        </p:txBody>
      </p:sp>
      <p:sp>
        <p:nvSpPr>
          <p:cNvPr id="16" name="Dikdörtgen 15"/>
          <p:cNvSpPr/>
          <p:nvPr/>
        </p:nvSpPr>
        <p:spPr>
          <a:xfrm>
            <a:off x="7654273" y="4601169"/>
            <a:ext cx="4550438" cy="224676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tr-TR" sz="1000" b="1" dirty="0" smtClean="0"/>
              <a:t>78.1.1</a:t>
            </a:r>
            <a:r>
              <a:rPr lang="tr-TR" sz="1000" b="1" dirty="0"/>
              <a:t>.  </a:t>
            </a:r>
            <a:r>
              <a:rPr lang="tr-TR" sz="1000" b="1" dirty="0" smtClean="0"/>
              <a:t>Personel </a:t>
            </a:r>
            <a:r>
              <a:rPr lang="tr-TR" sz="1000" b="1" dirty="0"/>
              <a:t>çalıştırılmasına dayalı hizmet alımı; </a:t>
            </a:r>
            <a:endParaRPr lang="tr-TR" sz="1000" b="1" dirty="0" smtClean="0"/>
          </a:p>
          <a:p>
            <a:r>
              <a:rPr lang="tr-TR" sz="1000" dirty="0" smtClean="0">
                <a:solidFill>
                  <a:srgbClr val="FF0000"/>
                </a:solidFill>
              </a:rPr>
              <a:t>1-</a:t>
            </a:r>
            <a:r>
              <a:rPr lang="tr-TR" sz="1000" dirty="0">
                <a:solidFill>
                  <a:srgbClr val="FF0000"/>
                </a:solidFill>
              </a:rPr>
              <a:t>Y</a:t>
            </a:r>
            <a:r>
              <a:rPr lang="tr-TR" sz="1000" dirty="0" smtClean="0">
                <a:solidFill>
                  <a:srgbClr val="FF0000"/>
                </a:solidFill>
              </a:rPr>
              <a:t>aklaşık maliyetinin en az %70’lik kısmının </a:t>
            </a:r>
            <a:r>
              <a:rPr lang="tr-TR" sz="1000" dirty="0" smtClean="0"/>
              <a:t>asgari işçilik maliyeti ile varsa ayni yemek ve yol giderleri dahil </a:t>
            </a:r>
            <a:r>
              <a:rPr lang="tr-TR" sz="1000" dirty="0" smtClean="0">
                <a:solidFill>
                  <a:srgbClr val="FF0000"/>
                </a:solidFill>
              </a:rPr>
              <a:t>işçilik giderinden oluştuğu </a:t>
            </a:r>
          </a:p>
          <a:p>
            <a:r>
              <a:rPr lang="tr-TR" sz="1000" dirty="0" smtClean="0">
                <a:solidFill>
                  <a:srgbClr val="FF0000"/>
                </a:solidFill>
              </a:rPr>
              <a:t>2-İhale </a:t>
            </a:r>
            <a:r>
              <a:rPr lang="tr-TR" sz="1000" dirty="0">
                <a:solidFill>
                  <a:srgbClr val="FF0000"/>
                </a:solidFill>
              </a:rPr>
              <a:t>konusu işte çalıştırılacak personel sayısının ihale dokümanında belirlendiği</a:t>
            </a:r>
            <a:r>
              <a:rPr lang="tr-TR" sz="1000" dirty="0"/>
              <a:t>, </a:t>
            </a:r>
            <a:endParaRPr lang="tr-TR" sz="1000" dirty="0" smtClean="0"/>
          </a:p>
          <a:p>
            <a:r>
              <a:rPr lang="tr-TR" sz="1000" dirty="0" smtClean="0"/>
              <a:t>3-Bu </a:t>
            </a:r>
            <a:r>
              <a:rPr lang="tr-TR" sz="1000" dirty="0"/>
              <a:t>personelin çalışma saatlerinin tamamının idare için kullanıldığı, </a:t>
            </a:r>
            <a:endParaRPr lang="tr-TR" sz="1000" dirty="0" smtClean="0"/>
          </a:p>
          <a:p>
            <a:r>
              <a:rPr lang="tr-TR" sz="1000" dirty="0" smtClean="0"/>
              <a:t>4-Niteliği </a:t>
            </a:r>
            <a:r>
              <a:rPr lang="tr-TR" sz="1000" dirty="0"/>
              <a:t>gereği süreklilik arz eden hizmet alımlarını ifade eder</a:t>
            </a:r>
            <a:r>
              <a:rPr lang="tr-TR" sz="1000" dirty="0" smtClean="0"/>
              <a:t>.</a:t>
            </a:r>
          </a:p>
          <a:p>
            <a:endParaRPr lang="tr-TR" sz="1000" b="1" dirty="0" smtClean="0">
              <a:effectLst/>
              <a:latin typeface="Times New Roman" panose="02020603050405020304" pitchFamily="18" charset="0"/>
              <a:ea typeface="Times New Roman" panose="02020603050405020304" pitchFamily="18" charset="0"/>
            </a:endParaRPr>
          </a:p>
          <a:p>
            <a:r>
              <a:rPr lang="tr-TR" sz="1000" b="1" dirty="0"/>
              <a:t>78.1.3</a:t>
            </a:r>
            <a:r>
              <a:rPr lang="tr-TR" sz="1000" dirty="0"/>
              <a:t>. </a:t>
            </a:r>
            <a:r>
              <a:rPr lang="tr-TR" sz="1000" b="1" dirty="0"/>
              <a:t>Mahalli idare veya şirketlerinin bütçelerinden yapılan</a:t>
            </a:r>
            <a:r>
              <a:rPr lang="tr-TR" sz="1000" dirty="0"/>
              <a:t>, </a:t>
            </a:r>
            <a:endParaRPr lang="tr-TR" sz="1000" dirty="0" smtClean="0"/>
          </a:p>
          <a:p>
            <a:r>
              <a:rPr lang="tr-TR" sz="1000" dirty="0" smtClean="0"/>
              <a:t>1-Yıl </a:t>
            </a:r>
            <a:r>
              <a:rPr lang="tr-TR" sz="1000" dirty="0"/>
              <a:t>boyunca devam eden, </a:t>
            </a:r>
            <a:endParaRPr lang="tr-TR" sz="1000" dirty="0" smtClean="0"/>
          </a:p>
          <a:p>
            <a:r>
              <a:rPr lang="tr-TR" sz="1000" dirty="0" smtClean="0"/>
              <a:t>2-Niteliği </a:t>
            </a:r>
            <a:r>
              <a:rPr lang="tr-TR" sz="1000" dirty="0"/>
              <a:t>gereği süreklilik arz eden </a:t>
            </a:r>
            <a:endParaRPr lang="tr-TR" sz="1000" dirty="0" smtClean="0"/>
          </a:p>
          <a:p>
            <a:r>
              <a:rPr lang="tr-TR" sz="1000" dirty="0" smtClean="0"/>
              <a:t>3-Haftalık </a:t>
            </a:r>
            <a:r>
              <a:rPr lang="tr-TR" sz="1000" dirty="0"/>
              <a:t>çalışma saatlerinin tamamının idare için kullanıldığı </a:t>
            </a:r>
            <a:endParaRPr lang="tr-TR" sz="1000" dirty="0" smtClean="0"/>
          </a:p>
          <a:p>
            <a:r>
              <a:rPr lang="tr-TR" sz="1000" dirty="0" smtClean="0"/>
              <a:t>park </a:t>
            </a:r>
            <a:r>
              <a:rPr lang="tr-TR" sz="1000" dirty="0"/>
              <a:t>ve bahçe bakım ve onarımı ile </a:t>
            </a:r>
            <a:r>
              <a:rPr lang="tr-TR" sz="1000" b="1" dirty="0">
                <a:solidFill>
                  <a:srgbClr val="FF0000"/>
                </a:solidFill>
              </a:rPr>
              <a:t>çöp toplama, cadde, sokak, meydan ve benzerlerinin temizlik işleri</a:t>
            </a:r>
            <a:r>
              <a:rPr lang="tr-TR" sz="1000" dirty="0"/>
              <a:t>, </a:t>
            </a:r>
            <a:r>
              <a:rPr lang="tr-TR" sz="1000" u="sng" dirty="0"/>
              <a:t>78.1.1 inci maddede yer alan diğer koşullara bakılmaksızın personel çalıştırılmasına dayalı hizmet olarak kabul edilir</a:t>
            </a:r>
            <a:r>
              <a:rPr lang="tr-TR" sz="1000" u="sng" dirty="0" smtClean="0"/>
              <a:t>.</a:t>
            </a:r>
            <a:endParaRPr lang="tr-TR" sz="1000" u="sng" dirty="0"/>
          </a:p>
        </p:txBody>
      </p:sp>
      <p:sp>
        <p:nvSpPr>
          <p:cNvPr id="17" name="Şeritli Sağ Ok 16"/>
          <p:cNvSpPr/>
          <p:nvPr/>
        </p:nvSpPr>
        <p:spPr>
          <a:xfrm>
            <a:off x="7249854" y="5634742"/>
            <a:ext cx="379569" cy="42227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0641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marmara belediyeler birliği logo ile ilgili görsel sonuc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63571" y="48108"/>
            <a:ext cx="3122235" cy="601090"/>
          </a:xfrm>
          <a:prstGeom prst="rect">
            <a:avLst/>
          </a:prstGeom>
          <a:noFill/>
          <a:ln>
            <a:noFill/>
          </a:ln>
        </p:spPr>
      </p:pic>
      <p:sp>
        <p:nvSpPr>
          <p:cNvPr id="8" name="Metin Kutusu 8"/>
          <p:cNvSpPr txBox="1"/>
          <p:nvPr/>
        </p:nvSpPr>
        <p:spPr>
          <a:xfrm>
            <a:off x="105878" y="0"/>
            <a:ext cx="9298004" cy="607539"/>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lvl="0" algn="ctr">
              <a:lnSpc>
                <a:spcPct val="107000"/>
              </a:lnSpc>
              <a:spcAft>
                <a:spcPts val="800"/>
              </a:spcAft>
              <a:defRPr/>
            </a:pP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696 Sayılı KHK Sonrası “Temizlik </a:t>
            </a:r>
            <a:r>
              <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İ</a:t>
            </a: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şlerine </a:t>
            </a:r>
            <a:r>
              <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İ</a:t>
            </a: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lişkin </a:t>
            </a:r>
            <a:r>
              <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P</a:t>
            </a: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ersonel Çalıştırılmasına Dayalı Hizmetlerde Uygulanacak Yöntem(Yol Haritası)</a:t>
            </a:r>
            <a:endPar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1"/>
          <p:cNvSpPr>
            <a:spLocks noChangeArrowheads="1"/>
          </p:cNvSpPr>
          <p:nvPr/>
        </p:nvSpPr>
        <p:spPr bwMode="auto">
          <a:xfrm>
            <a:off x="173255" y="420930"/>
            <a:ext cx="10761044"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EK MADDE 20- İl özel idareleri, belediyeler ile bağlı kuruluşları ve bunların üyesi olduğu mahalli idare birlikleri, </a:t>
            </a:r>
            <a:r>
              <a:rPr kumimoji="0" lang="tr-TR" altLang="tr-TR"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personel çalıştırılmasına dayalı hizmetleri </a:t>
            </a:r>
            <a:r>
              <a:rPr kumimoji="0" lang="tr-TR" alt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4/1/2002 tarihli ve </a:t>
            </a:r>
            <a:r>
              <a:rPr kumimoji="0" lang="tr-TR" altLang="tr-TR" sz="16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4734 sayılı Kamu İhale Kanununun 22 nci maddesindeki limit ve şartlar ile 62 nci maddesinin birinci fıkrasının (e) bendindeki sınırlamalara tabi olmaksızın</a:t>
            </a:r>
            <a:r>
              <a:rPr kumimoji="0" lang="tr-TR" alt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tr-TR" altLang="tr-TR"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doğrudan hizmet alımı suretiyle </a:t>
            </a:r>
            <a:r>
              <a:rPr kumimoji="0" lang="tr-TR" alt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birlikte ya da ayrı ayrı sermayesinin yarısından fazlası bu idarelere ait ve halen bu kapsamda hizmet alımı yaptığı </a:t>
            </a:r>
            <a:r>
              <a:rPr kumimoji="0" lang="tr-TR" altLang="tr-TR" sz="16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mevcut şirketlerinden birine</a:t>
            </a:r>
            <a:r>
              <a:rPr kumimoji="0" lang="tr-TR" alt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tr-TR" altLang="tr-TR" sz="16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bu nitelikte herhangi bir şirketi bulunmuyorsa münhasıran bu amaçla kuracakları bir şirkete gördürebilir.</a:t>
            </a:r>
            <a:endParaRPr kumimoji="0" lang="tr-TR" altLang="tr-TR" sz="1400" b="0" i="0" u="sng"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Bu madde kapsamındaki şirketler hakkında 10/6/2004 tarihli ve 5188 sayılı Özel Güvenlik Hizmetlerine Dair Kanunda belirtilen özel şartlara ilişkin hükümler uygulanmaz.</a:t>
            </a:r>
            <a:endParaRPr kumimoji="0" lang="tr-TR" altLang="tr-TR"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Bu madde kapsamındaki şirketlerde;</a:t>
            </a:r>
          </a:p>
          <a:p>
            <a:pPr marL="0" marR="0" lvl="0" indent="0" algn="just" defTabSz="914400" rtl="0" eaLnBrk="0" fontAlgn="base" latinLnBrk="0" hangingPunct="0">
              <a:lnSpc>
                <a:spcPct val="100000"/>
              </a:lnSpc>
              <a:spcBef>
                <a:spcPct val="0"/>
              </a:spcBef>
              <a:spcAft>
                <a:spcPct val="0"/>
              </a:spcAft>
              <a:buClrTx/>
              <a:buSzTx/>
              <a:buFontTx/>
              <a:buNone/>
              <a:tabLst/>
            </a:pPr>
            <a:r>
              <a:rPr lang="tr-TR" altLang="tr-TR" sz="1600" u="sng" dirty="0">
                <a:latin typeface="Times New Roman" panose="02020603050405020304" pitchFamily="18" charset="0"/>
                <a:cs typeface="Times New Roman" panose="02020603050405020304" pitchFamily="18" charset="0"/>
              </a:rPr>
              <a:t>İ</a:t>
            </a:r>
            <a:r>
              <a:rPr kumimoji="0" lang="tr-TR" altLang="tr-TR" sz="16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şçilerin işe alımı, </a:t>
            </a:r>
          </a:p>
          <a:p>
            <a:pPr marL="0" marR="0" lvl="0" indent="0" algn="just" defTabSz="914400" rtl="0" eaLnBrk="0" fontAlgn="base" latinLnBrk="0" hangingPunct="0">
              <a:lnSpc>
                <a:spcPct val="100000"/>
              </a:lnSpc>
              <a:spcBef>
                <a:spcPct val="0"/>
              </a:spcBef>
              <a:spcAft>
                <a:spcPct val="0"/>
              </a:spcAft>
              <a:buClrTx/>
              <a:buSzTx/>
              <a:buFontTx/>
              <a:buNone/>
              <a:tabLst/>
            </a:pPr>
            <a:r>
              <a:rPr lang="tr-TR" altLang="tr-TR" sz="1600" u="sng" dirty="0">
                <a:latin typeface="Times New Roman" panose="02020603050405020304" pitchFamily="18" charset="0"/>
                <a:cs typeface="Times New Roman" panose="02020603050405020304" pitchFamily="18" charset="0"/>
              </a:rPr>
              <a:t>İ</a:t>
            </a:r>
            <a:r>
              <a:rPr kumimoji="0" lang="tr-TR" altLang="tr-TR" sz="16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şçilere ilişkin personel giderlerinin toplam giderler içindeki payına ilişkin üst sınırları, </a:t>
            </a:r>
          </a:p>
          <a:p>
            <a:pPr marL="0" marR="0" lvl="0" indent="0" algn="just" defTabSz="914400" rtl="0" eaLnBrk="0" fontAlgn="base" latinLnBrk="0" hangingPunct="0">
              <a:lnSpc>
                <a:spcPct val="100000"/>
              </a:lnSpc>
              <a:spcBef>
                <a:spcPct val="0"/>
              </a:spcBef>
              <a:spcAft>
                <a:spcPct val="0"/>
              </a:spcAft>
              <a:buClrTx/>
              <a:buSzTx/>
              <a:buFontTx/>
              <a:buNone/>
              <a:tabLst/>
            </a:pPr>
            <a:r>
              <a:rPr lang="tr-TR" altLang="tr-TR" sz="1600" u="sng" dirty="0">
                <a:latin typeface="Times New Roman" panose="02020603050405020304" pitchFamily="18" charset="0"/>
                <a:cs typeface="Times New Roman" panose="02020603050405020304" pitchFamily="18" charset="0"/>
              </a:rPr>
              <a:t>İ</a:t>
            </a:r>
            <a:r>
              <a:rPr kumimoji="0" lang="tr-TR" altLang="tr-TR" sz="16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lk defa alınacak işçilere ilişkin belirlenecek ölçütleri esas alarak yıllık sınırlamaları,</a:t>
            </a:r>
          </a:p>
          <a:p>
            <a:pPr marL="0" marR="0" lvl="0" indent="0" algn="just" defTabSz="914400" rtl="0" eaLnBrk="0" fontAlgn="base" latinLnBrk="0" hangingPunct="0">
              <a:lnSpc>
                <a:spcPct val="100000"/>
              </a:lnSpc>
              <a:spcBef>
                <a:spcPct val="0"/>
              </a:spcBef>
              <a:spcAft>
                <a:spcPct val="0"/>
              </a:spcAft>
              <a:buClrTx/>
              <a:buSzTx/>
              <a:buFontTx/>
              <a:buNone/>
              <a:tabLst/>
            </a:pPr>
            <a:r>
              <a:rPr lang="tr-TR" altLang="tr-TR" sz="1600" u="sng" dirty="0">
                <a:latin typeface="Times New Roman" panose="02020603050405020304" pitchFamily="18" charset="0"/>
                <a:cs typeface="Times New Roman" panose="02020603050405020304" pitchFamily="18" charset="0"/>
              </a:rPr>
              <a:t>B</a:t>
            </a:r>
            <a:r>
              <a:rPr kumimoji="0" lang="tr-TR" altLang="tr-TR" sz="1600" b="0" i="0" u="sng"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u kapsamdaki alımlar ile harcamaları izlemeye ilişkin usul ve esasları belirlemeye</a:t>
            </a:r>
            <a:r>
              <a:rPr kumimoji="0" lang="tr-TR" alt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Maliye Bakanlığı ve Devlet Personel Başkanlığının görüşleri ve İçişleri Bakanlığının teklifi üzerine </a:t>
            </a:r>
            <a:r>
              <a:rPr kumimoji="0" lang="tr-TR" altLang="tr-TR"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Bakanlar Kurulu yetkilidir.</a:t>
            </a:r>
          </a:p>
          <a:p>
            <a:pPr marL="0" marR="0" lvl="0" indent="0" algn="just" defTabSz="914400" rtl="0" eaLnBrk="0" fontAlgn="base" latinLnBrk="0" hangingPunct="0">
              <a:lnSpc>
                <a:spcPct val="100000"/>
              </a:lnSpc>
              <a:spcBef>
                <a:spcPct val="0"/>
              </a:spcBef>
              <a:spcAft>
                <a:spcPct val="0"/>
              </a:spcAft>
              <a:buClrTx/>
              <a:buSzTx/>
              <a:buFontTx/>
              <a:buNone/>
              <a:tabLst/>
            </a:pPr>
            <a:r>
              <a:rPr lang="tr-TR" altLang="tr-TR" sz="1600" b="1" dirty="0" smtClean="0">
                <a:solidFill>
                  <a:srgbClr val="FF0000"/>
                </a:solidFill>
                <a:latin typeface="Times New Roman" panose="02020603050405020304" pitchFamily="18" charset="0"/>
                <a:cs typeface="Times New Roman" panose="02020603050405020304" pitchFamily="18" charset="0"/>
              </a:rPr>
              <a:t>Henüz Bakanlar Kurulu Bu Yetkisini Kullanmamıştır. Doğrudan hizmet alımı nedir, Nasıl </a:t>
            </a:r>
            <a:r>
              <a:rPr lang="tr-TR" altLang="tr-TR" sz="1600" b="1" dirty="0" smtClean="0">
                <a:solidFill>
                  <a:srgbClr val="FF0000"/>
                </a:solidFill>
                <a:latin typeface="Times New Roman" panose="02020603050405020304" pitchFamily="18" charset="0"/>
                <a:cs typeface="Times New Roman" panose="02020603050405020304" pitchFamily="18" charset="0"/>
              </a:rPr>
              <a:t>Uygulanır belirlenmemiştir.</a:t>
            </a:r>
          </a:p>
          <a:p>
            <a:pPr marL="0" marR="0" lvl="0" indent="0" algn="just" defTabSz="914400" rtl="0" eaLnBrk="0" fontAlgn="base" latinLnBrk="0" hangingPunct="0">
              <a:lnSpc>
                <a:spcPct val="100000"/>
              </a:lnSpc>
              <a:spcBef>
                <a:spcPct val="0"/>
              </a:spcBef>
              <a:spcAft>
                <a:spcPct val="0"/>
              </a:spcAft>
              <a:buClrTx/>
              <a:buSzTx/>
              <a:buFontTx/>
              <a:buNone/>
              <a:tabLst/>
            </a:pPr>
            <a:r>
              <a:rPr lang="tr-TR" altLang="tr-TR" sz="1600" b="1" dirty="0" smtClean="0">
                <a:solidFill>
                  <a:srgbClr val="FF0000"/>
                </a:solidFill>
                <a:latin typeface="Times New Roman" panose="02020603050405020304" pitchFamily="18" charset="0"/>
                <a:cs typeface="Times New Roman" panose="02020603050405020304" pitchFamily="18" charset="0"/>
              </a:rPr>
              <a:t>Bakanlar </a:t>
            </a:r>
            <a:r>
              <a:rPr lang="tr-TR" altLang="tr-TR" sz="1600" b="1" dirty="0" smtClean="0">
                <a:solidFill>
                  <a:srgbClr val="FF0000"/>
                </a:solidFill>
                <a:latin typeface="Times New Roman" panose="02020603050405020304" pitchFamily="18" charset="0"/>
                <a:cs typeface="Times New Roman" panose="02020603050405020304" pitchFamily="18" charset="0"/>
              </a:rPr>
              <a:t>Kurulu Kararı Sonrasında; Özel hukuk kurallarına tabi olan ve belediyenin ihalelerine de iştirak edebilen belediye şirketleri ile belediyelerin hukuki ilişkisinin sınırları </a:t>
            </a:r>
            <a:r>
              <a:rPr lang="tr-TR" altLang="tr-TR" sz="1600" b="1" dirty="0" smtClean="0">
                <a:solidFill>
                  <a:srgbClr val="FF0000"/>
                </a:solidFill>
                <a:latin typeface="Times New Roman" panose="02020603050405020304" pitchFamily="18" charset="0"/>
                <a:cs typeface="Times New Roman" panose="02020603050405020304" pitchFamily="18" charset="0"/>
              </a:rPr>
              <a:t>da açıklığa kavuşacaktır.</a:t>
            </a:r>
            <a:endParaRPr lang="tr-TR" altLang="tr-TR" sz="1600" b="1" dirty="0">
              <a:solidFill>
                <a:srgbClr val="FF0000"/>
              </a:solidFill>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1.İhtimal:Doğrudan</a:t>
            </a:r>
            <a:r>
              <a:rPr kumimoji="0" lang="tr-TR" altLang="tr-TR" sz="1600" b="1" i="0" u="none" strike="noStrike" cap="none" normalizeH="0" dirty="0" smtClean="0">
                <a:ln>
                  <a:noFill/>
                </a:ln>
                <a:solidFill>
                  <a:srgbClr val="FF0000"/>
                </a:solidFill>
                <a:effectLst/>
                <a:latin typeface="Times New Roman" panose="02020603050405020304" pitchFamily="18" charset="0"/>
                <a:cs typeface="Times New Roman" panose="02020603050405020304" pitchFamily="18" charset="0"/>
              </a:rPr>
              <a:t> temin kapsamında belediye şirketine ihale </a:t>
            </a:r>
            <a:r>
              <a:rPr lang="tr-TR" altLang="tr-TR" sz="1600" b="1" dirty="0" smtClean="0">
                <a:solidFill>
                  <a:srgbClr val="FF0000"/>
                </a:solidFill>
                <a:latin typeface="Times New Roman" panose="02020603050405020304" pitchFamily="18" charset="0"/>
                <a:cs typeface="Times New Roman" panose="02020603050405020304" pitchFamily="18" charset="0"/>
              </a:rPr>
              <a:t>edilerek </a:t>
            </a:r>
            <a:r>
              <a:rPr kumimoji="0" lang="tr-TR" altLang="tr-TR" sz="1600" b="1" i="0" u="none" strike="noStrike" cap="none" normalizeH="0" dirty="0" smtClean="0">
                <a:ln>
                  <a:noFill/>
                </a:ln>
                <a:solidFill>
                  <a:srgbClr val="FF0000"/>
                </a:solidFill>
                <a:effectLst/>
                <a:latin typeface="Times New Roman" panose="02020603050405020304" pitchFamily="18" charset="0"/>
                <a:cs typeface="Times New Roman" panose="02020603050405020304" pitchFamily="18" charset="0"/>
              </a:rPr>
              <a:t>ihtiyacın giderilmesi sağlanacak</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dirty="0" smtClean="0">
                <a:ln>
                  <a:noFill/>
                </a:ln>
                <a:solidFill>
                  <a:srgbClr val="FF0000"/>
                </a:solidFill>
                <a:effectLst/>
                <a:latin typeface="Times New Roman" panose="02020603050405020304" pitchFamily="18" charset="0"/>
                <a:cs typeface="Times New Roman" panose="02020603050405020304" pitchFamily="18" charset="0"/>
              </a:rPr>
              <a:t>(%7 kar+%4 sözleşme gideri ve genel giderler dahil </a:t>
            </a:r>
            <a:r>
              <a:rPr lang="tr-TR" altLang="tr-TR" sz="1600" b="1" dirty="0" smtClean="0">
                <a:solidFill>
                  <a:srgbClr val="FF0000"/>
                </a:solidFill>
                <a:latin typeface="Times New Roman" panose="02020603050405020304" pitchFamily="18" charset="0"/>
                <a:cs typeface="Times New Roman" panose="02020603050405020304" pitchFamily="18" charset="0"/>
              </a:rPr>
              <a:t>yüklenici/idare ilişkisi içerisinde, mevcut sistem devam edecek)</a:t>
            </a:r>
            <a:endParaRPr kumimoji="0" lang="tr-TR" altLang="tr-TR" sz="1600" b="1" i="0" u="none" strike="noStrike" cap="none" normalizeH="0" dirty="0" smtClean="0">
              <a:ln>
                <a:noFill/>
              </a:ln>
              <a:solidFill>
                <a:srgbClr val="FF0000"/>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tr-TR" altLang="tr-TR" sz="1600" b="1" baseline="0" dirty="0" smtClean="0">
                <a:solidFill>
                  <a:srgbClr val="FF0000"/>
                </a:solidFill>
                <a:latin typeface="Times New Roman" panose="02020603050405020304" pitchFamily="18" charset="0"/>
                <a:cs typeface="Times New Roman" panose="02020603050405020304" pitchFamily="18" charset="0"/>
              </a:rPr>
              <a:t>2.İhtimal: Bütçeden</a:t>
            </a:r>
            <a:r>
              <a:rPr lang="tr-TR" altLang="tr-TR" sz="1600" b="1" dirty="0" smtClean="0">
                <a:solidFill>
                  <a:srgbClr val="FF0000"/>
                </a:solidFill>
                <a:latin typeface="Times New Roman" panose="02020603050405020304" pitchFamily="18" charset="0"/>
                <a:cs typeface="Times New Roman" panose="02020603050405020304" pitchFamily="18" charset="0"/>
              </a:rPr>
              <a:t> direk ödenek aktarımı yapılması ve belediye şirketinin yaptığı işten kar elde etmeden ihtiyacın giderilmesi(idare ve belediye aynı tüzel kişi olarak değerlendirilmek suretiyle, hukuki ilişki mevcut durumdan farklı hale gelecek)</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Açıklığa kavuşturulması</a:t>
            </a:r>
            <a:r>
              <a:rPr kumimoji="0" lang="tr-TR" altLang="tr-TR" sz="1600" b="1" i="0" u="none" strike="noStrike" cap="none" normalizeH="0" dirty="0" smtClean="0">
                <a:ln>
                  <a:noFill/>
                </a:ln>
                <a:solidFill>
                  <a:srgbClr val="FF0000"/>
                </a:solidFill>
                <a:effectLst/>
                <a:latin typeface="Times New Roman" panose="02020603050405020304" pitchFamily="18" charset="0"/>
                <a:cs typeface="Times New Roman" panose="02020603050405020304" pitchFamily="18" charset="0"/>
              </a:rPr>
              <a:t> gerekli bir </a:t>
            </a:r>
            <a:r>
              <a:rPr lang="tr-TR" altLang="tr-TR" sz="1600" b="1" dirty="0" smtClean="0">
                <a:solidFill>
                  <a:srgbClr val="FF0000"/>
                </a:solidFill>
                <a:latin typeface="Times New Roman" panose="02020603050405020304" pitchFamily="18" charset="0"/>
                <a:cs typeface="Times New Roman" panose="02020603050405020304" pitchFamily="18" charset="0"/>
              </a:rPr>
              <a:t>başka </a:t>
            </a:r>
            <a:r>
              <a:rPr kumimoji="0" lang="tr-TR" altLang="tr-TR" sz="1600" b="1" i="0" u="none" strike="noStrike" cap="none" normalizeH="0" dirty="0" smtClean="0">
                <a:ln>
                  <a:noFill/>
                </a:ln>
                <a:solidFill>
                  <a:srgbClr val="FF0000"/>
                </a:solidFill>
                <a:effectLst/>
                <a:latin typeface="Times New Roman" panose="02020603050405020304" pitchFamily="18" charset="0"/>
                <a:cs typeface="Times New Roman" panose="02020603050405020304" pitchFamily="18" charset="0"/>
              </a:rPr>
              <a:t>husus;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Sadece</a:t>
            </a:r>
            <a:r>
              <a:rPr kumimoji="0" lang="tr-TR" altLang="tr-TR" sz="1600" b="1" i="0" u="none" strike="noStrike" cap="none" normalizeH="0" dirty="0" smtClean="0">
                <a:ln>
                  <a:noFill/>
                </a:ln>
                <a:solidFill>
                  <a:srgbClr val="FF0000"/>
                </a:solidFill>
                <a:effectLst/>
                <a:latin typeface="Times New Roman" panose="02020603050405020304" pitchFamily="18" charset="0"/>
                <a:cs typeface="Times New Roman" panose="02020603050405020304" pitchFamily="18" charset="0"/>
              </a:rPr>
              <a:t> persone</a:t>
            </a:r>
            <a:r>
              <a:rPr lang="tr-TR" altLang="tr-TR" sz="1600" b="1" dirty="0" smtClean="0">
                <a:solidFill>
                  <a:srgbClr val="FF0000"/>
                </a:solidFill>
                <a:latin typeface="Times New Roman" panose="02020603050405020304" pitchFamily="18" charset="0"/>
                <a:cs typeface="Times New Roman" panose="02020603050405020304" pitchFamily="18" charset="0"/>
              </a:rPr>
              <a:t>l ihtiyacımı giderilebilecek? Yoksa madde metninden anlaşıldığı üzere personel çalıştırılmasına dayalı hizmet tanımı içinde bulunan tüm malzeme, ekipman, araç gibi unsurlar da alıma dahil edilebilecek </a:t>
            </a:r>
            <a:r>
              <a:rPr lang="tr-TR" altLang="tr-TR" sz="1600" b="1" dirty="0" smtClean="0">
                <a:solidFill>
                  <a:srgbClr val="FF0000"/>
                </a:solidFill>
                <a:latin typeface="Times New Roman" panose="02020603050405020304" pitchFamily="18" charset="0"/>
                <a:cs typeface="Times New Roman" panose="02020603050405020304" pitchFamily="18" charset="0"/>
              </a:rPr>
              <a:t>mi? Komisyonlar satın alma ve kiralama yapmak zorunda mı? Yapılması veya yapılmamasının etkileri nelerdir? Bu </a:t>
            </a:r>
            <a:r>
              <a:rPr lang="tr-TR" altLang="tr-TR" sz="1600" b="1" dirty="0" smtClean="0">
                <a:solidFill>
                  <a:srgbClr val="FF0000"/>
                </a:solidFill>
                <a:latin typeface="Times New Roman" panose="02020603050405020304" pitchFamily="18" charset="0"/>
                <a:cs typeface="Times New Roman" panose="02020603050405020304" pitchFamily="18" charset="0"/>
              </a:rPr>
              <a:t>hususun netleştirilmesinin ihtimallerin tercihi açısından belirleyici unsur olacağı değerlendirilmektedir.</a:t>
            </a:r>
            <a:endParaRPr kumimoji="0" lang="tr-TR" altLang="tr-TR" sz="4000" b="1" i="0" u="none" strike="noStrike" cap="none" normalizeH="0" baseline="0" dirty="0" smtClean="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2870407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marmara belediyeler birliği logo ile ilgili görsel sonuc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63571" y="48108"/>
            <a:ext cx="3122235" cy="601090"/>
          </a:xfrm>
          <a:prstGeom prst="rect">
            <a:avLst/>
          </a:prstGeom>
          <a:noFill/>
          <a:ln>
            <a:noFill/>
          </a:ln>
        </p:spPr>
      </p:pic>
      <p:sp>
        <p:nvSpPr>
          <p:cNvPr id="6" name="Dikdörtgen 5"/>
          <p:cNvSpPr/>
          <p:nvPr/>
        </p:nvSpPr>
        <p:spPr>
          <a:xfrm>
            <a:off x="767573" y="594747"/>
            <a:ext cx="9230627" cy="6093976"/>
          </a:xfrm>
          <a:prstGeom prst="rect">
            <a:avLst/>
          </a:prstGeom>
        </p:spPr>
        <p:txBody>
          <a:bodyPr wrap="square">
            <a:spAutoFit/>
          </a:bodyPr>
          <a:lstStyle/>
          <a:p>
            <a:pPr algn="just">
              <a:spcAft>
                <a:spcPts val="600"/>
              </a:spcAft>
            </a:pPr>
            <a:r>
              <a:rPr lang="tr-TR" sz="1100" dirty="0" smtClean="0"/>
              <a:t>KHK;</a:t>
            </a:r>
          </a:p>
          <a:p>
            <a:pPr algn="just">
              <a:spcAft>
                <a:spcPts val="600"/>
              </a:spcAft>
            </a:pPr>
            <a:r>
              <a:rPr lang="tr-TR" sz="1100" dirty="0" smtClean="0"/>
              <a:t>MADDE 127- 375 sayılı Kanun Hükmünde Kararnameye aşağıdaki geçici maddeler eklenmiştir.</a:t>
            </a:r>
          </a:p>
          <a:p>
            <a:pPr algn="just">
              <a:spcAft>
                <a:spcPts val="600"/>
              </a:spcAft>
            </a:pPr>
            <a:r>
              <a:rPr lang="tr-TR" sz="1100" dirty="0" smtClean="0"/>
              <a:t>GEÇİCİ MADDE 23/16.FIKRA;</a:t>
            </a:r>
          </a:p>
          <a:p>
            <a:pPr algn="just">
              <a:spcAft>
                <a:spcPts val="600"/>
              </a:spcAft>
            </a:pPr>
            <a:r>
              <a:rPr lang="tr-TR" sz="1100" dirty="0" smtClean="0"/>
              <a:t>Birinci </a:t>
            </a:r>
            <a:r>
              <a:rPr lang="tr-TR" sz="1100" dirty="0"/>
              <a:t>fıkra kapsamındaki idarelerin aynı fıkrada belirtilen bütçelerinden karşılanan ve </a:t>
            </a:r>
            <a:r>
              <a:rPr lang="tr-TR" sz="1100" b="1" u="sng" dirty="0">
                <a:solidFill>
                  <a:srgbClr val="FF0000"/>
                </a:solidFill>
              </a:rPr>
              <a:t>onuncu fıkra hükümleri uyarınca </a:t>
            </a:r>
            <a:r>
              <a:rPr lang="tr-TR" sz="1100" u="sng" dirty="0"/>
              <a:t>personel çalıştırılmasına dayalı hizmet alımının </a:t>
            </a:r>
            <a:r>
              <a:rPr lang="tr-TR" sz="1100" b="1" dirty="0">
                <a:solidFill>
                  <a:srgbClr val="FF0000"/>
                </a:solidFill>
              </a:rPr>
              <a:t>yıl boyunca devam etme şartı hariç </a:t>
            </a:r>
            <a:r>
              <a:rPr lang="tr-TR" sz="1100" u="sng" dirty="0"/>
              <a:t>diğer tüm şartlarını taşıyan hizmet alımlarından</a:t>
            </a:r>
            <a:r>
              <a:rPr lang="tr-TR" sz="1100" dirty="0"/>
              <a:t>; sözleşmeleri 4/12/2017 tarihi itibarıyla devam edenlerde bu tarih itibarıyla çalışanlar, sözleşmeleri bu tarih itibarıyla devam etmeyip 2017 yılında sona erenlerde ise sözleşme süresinin sona erdiği tarihte çalışmış olanlar, birinci fıkrada öngörülen şartları taşımaları ve en son hizmet alım sözleşmelerinde öngörülen dönem ve çalışma süreleriyle sınırlı olmak kaydıyla, birinci fıkra hükümleri çerçevesinde geçici işçi pozisyonlarında istihdam edilmek üzere başvurabilirler. Bu maddenin diğer hükümleri bu fıkra kapsamındakiler için kıyasen uygulanır</a:t>
            </a:r>
            <a:r>
              <a:rPr lang="tr-TR" sz="1100" dirty="0" smtClean="0"/>
              <a:t>.</a:t>
            </a:r>
          </a:p>
          <a:p>
            <a:pPr algn="just">
              <a:spcAft>
                <a:spcPts val="600"/>
              </a:spcAft>
            </a:pPr>
            <a:r>
              <a:rPr lang="tr-TR" sz="1100" dirty="0" smtClean="0"/>
              <a:t>10.FIKRA;</a:t>
            </a:r>
          </a:p>
          <a:p>
            <a:pPr algn="just">
              <a:spcAft>
                <a:spcPts val="600"/>
              </a:spcAft>
            </a:pPr>
            <a:r>
              <a:rPr lang="tr-TR" sz="1100" b="1" dirty="0" smtClean="0">
                <a:solidFill>
                  <a:srgbClr val="FF0000"/>
                </a:solidFill>
              </a:rPr>
              <a:t>Bu </a:t>
            </a:r>
            <a:r>
              <a:rPr lang="tr-TR" sz="1100" b="1" dirty="0">
                <a:solidFill>
                  <a:srgbClr val="FF0000"/>
                </a:solidFill>
              </a:rPr>
              <a:t>maddenin uygulanmasında personel çalıştırılmasına dayalı hizmet alımı; </a:t>
            </a:r>
            <a:r>
              <a:rPr lang="tr-TR" sz="1100" dirty="0"/>
              <a:t>4734 sayılı Kanun ve diğer mevzuattaki hükümler uyarınca </a:t>
            </a:r>
            <a:endParaRPr lang="tr-TR" sz="1100" dirty="0" smtClean="0"/>
          </a:p>
          <a:p>
            <a:pPr algn="just">
              <a:spcAft>
                <a:spcPts val="600"/>
              </a:spcAft>
            </a:pPr>
            <a:r>
              <a:rPr lang="tr-TR" sz="1100" dirty="0" smtClean="0"/>
              <a:t>ihale </a:t>
            </a:r>
            <a:r>
              <a:rPr lang="tr-TR" sz="1100" dirty="0"/>
              <a:t>konusu işte çalıştırılacak personel sayısının ihale dokümanında belirlendiği, </a:t>
            </a:r>
            <a:endParaRPr lang="tr-TR" sz="1100" dirty="0" smtClean="0"/>
          </a:p>
          <a:p>
            <a:pPr algn="just">
              <a:spcAft>
                <a:spcPts val="600"/>
              </a:spcAft>
            </a:pPr>
            <a:r>
              <a:rPr lang="tr-TR" sz="1100" dirty="0" smtClean="0"/>
              <a:t>bu </a:t>
            </a:r>
            <a:r>
              <a:rPr lang="tr-TR" sz="1100" dirty="0"/>
              <a:t>personelin çalışma saatlerinin tamamının idare için kullanıldığı ve </a:t>
            </a:r>
            <a:endParaRPr lang="tr-TR" sz="1100" dirty="0" smtClean="0"/>
          </a:p>
          <a:p>
            <a:pPr algn="just">
              <a:spcAft>
                <a:spcPts val="600"/>
              </a:spcAft>
            </a:pPr>
            <a:r>
              <a:rPr lang="tr-TR" sz="1100" dirty="0" smtClean="0"/>
              <a:t>yaklaşık </a:t>
            </a:r>
            <a:r>
              <a:rPr lang="tr-TR" sz="1100" dirty="0"/>
              <a:t>maliyetinin en az %70’lik kısmının asgari işçilik maliyeti ile varsa ayni yemek ve yol giderleri dahil işçilik giderinden oluştuğu, </a:t>
            </a:r>
            <a:endParaRPr lang="tr-TR" sz="1100" dirty="0" smtClean="0"/>
          </a:p>
          <a:p>
            <a:pPr algn="just">
              <a:spcAft>
                <a:spcPts val="600"/>
              </a:spcAft>
            </a:pPr>
            <a:r>
              <a:rPr lang="tr-TR" sz="1100" dirty="0" smtClean="0"/>
              <a:t>yıl </a:t>
            </a:r>
            <a:r>
              <a:rPr lang="tr-TR" sz="1100" dirty="0"/>
              <a:t>boyunca devam eden ve </a:t>
            </a:r>
            <a:endParaRPr lang="tr-TR" sz="1100" dirty="0" smtClean="0"/>
          </a:p>
          <a:p>
            <a:pPr algn="just">
              <a:spcAft>
                <a:spcPts val="600"/>
              </a:spcAft>
            </a:pPr>
            <a:r>
              <a:rPr lang="tr-TR" sz="1100" dirty="0" smtClean="0"/>
              <a:t>niteliği </a:t>
            </a:r>
            <a:r>
              <a:rPr lang="tr-TR" sz="1100" dirty="0"/>
              <a:t>gereği süreklilik arz eden işlere ilişkin hizmet alımlarını ifade eder. </a:t>
            </a:r>
            <a:endParaRPr lang="tr-TR" sz="1100" dirty="0" smtClean="0"/>
          </a:p>
          <a:p>
            <a:pPr algn="just">
              <a:spcAft>
                <a:spcPts val="600"/>
              </a:spcAft>
            </a:pPr>
            <a:r>
              <a:rPr lang="tr-TR" sz="1100" dirty="0" smtClean="0"/>
              <a:t>Hizmet </a:t>
            </a:r>
            <a:r>
              <a:rPr lang="tr-TR" sz="1100" dirty="0"/>
              <a:t>alım sözleşmesi kapsamında niteliği birbirinden farklı hizmet türlerinin bulunması halinde personel çalıştırılmasına dayalı olup olmama yönünden yapılacak değerlendirme her hizmet türü için ayrı ayrı yapılır. Danışmanlık hizmetleri, hastane bilgi yönetim sistemi hizmetleri ve çağrı merkezi hizmetlerine ilişkin alımlar personel çalıştırılmasına dayalı hizmet alımı olarak kabul edilmez</a:t>
            </a:r>
            <a:r>
              <a:rPr lang="tr-TR" sz="1100" dirty="0" smtClean="0"/>
              <a:t>.(Temizlik İşlerine 10.fıkrada yer verilmemiştir.)</a:t>
            </a:r>
            <a:endParaRPr lang="tr-TR" sz="1100" dirty="0">
              <a:effectLst/>
              <a:latin typeface="Times New Roman" panose="02020603050405020304" pitchFamily="18" charset="0"/>
              <a:ea typeface="Times New Roman" panose="02020603050405020304" pitchFamily="18" charset="0"/>
            </a:endParaRPr>
          </a:p>
          <a:p>
            <a:r>
              <a:rPr lang="tr-TR" sz="1100" b="1" dirty="0" smtClean="0"/>
              <a:t>(ESAS USULLER)Geçici </a:t>
            </a:r>
            <a:r>
              <a:rPr lang="tr-TR" sz="1100" b="1" dirty="0"/>
              <a:t>işçi pozisyonlarına geçiş</a:t>
            </a:r>
            <a:endParaRPr lang="tr-TR" sz="1100" dirty="0"/>
          </a:p>
          <a:p>
            <a:r>
              <a:rPr lang="tr-TR" sz="1100" b="1" dirty="0"/>
              <a:t>MADDE 19 – </a:t>
            </a:r>
            <a:r>
              <a:rPr lang="tr-TR" sz="1100" dirty="0"/>
              <a:t>(1) Bu Usul ve Esasların 3 üncü maddesinde belirtilen idarelerin aynı maddede belirtilen bütçelerinden karşılanan ve </a:t>
            </a:r>
            <a:r>
              <a:rPr lang="tr-TR" sz="1100" dirty="0">
                <a:solidFill>
                  <a:srgbClr val="FF0000"/>
                </a:solidFill>
              </a:rPr>
              <a:t>personel çalıştırılmasına dayalı hizmet alımının</a:t>
            </a:r>
            <a:r>
              <a:rPr lang="tr-TR" sz="1100" dirty="0"/>
              <a:t> </a:t>
            </a:r>
            <a:r>
              <a:rPr lang="tr-TR" sz="1100" b="1" dirty="0"/>
              <a:t>“yıl boyunca devam etme şartı” hariç diğer tüm şartlarını taşıyan hizmet alım sözleşmelerinden</a:t>
            </a:r>
            <a:r>
              <a:rPr lang="tr-TR" sz="1100" dirty="0"/>
              <a:t>; 4/12/2017 tarihi itibarıyla devam edenlerden bu tarih itibarıyla çalışanlar ile 2017 yılı içerisinde 4/12/2017 tarihinden önce sona ermiş olanlarda sözleşmenin süresinin sona erdiği tarihte çalışmış olanlar, bu Usul ve Esasların 5 inci maddesinde aranan şartları taşımaları ve en son hizmet alım sözleşmelerinde öngörülen dönem ve çalışma süreleriyle sınırlı olmak kaydıyla, geçici işçi pozisyonlarında istihdam edilmek üzere başvurabilirler.</a:t>
            </a:r>
          </a:p>
          <a:p>
            <a:r>
              <a:rPr lang="tr-TR" sz="1100" b="1" dirty="0" smtClean="0"/>
              <a:t>(ESAS USULLER)Şirketlerde </a:t>
            </a:r>
            <a:r>
              <a:rPr lang="tr-TR" sz="1100" b="1" dirty="0"/>
              <a:t>işçi statüsünde geçici istihdam</a:t>
            </a:r>
            <a:endParaRPr lang="tr-TR" sz="1100" dirty="0"/>
          </a:p>
          <a:p>
            <a:r>
              <a:rPr lang="tr-TR" sz="1100" b="1" dirty="0"/>
              <a:t>MADDE 44 – </a:t>
            </a:r>
            <a:r>
              <a:rPr lang="tr-TR" sz="1100" dirty="0"/>
              <a:t>(1) Bu Usul ve Esasların 28 inci maddesinde belirtilen idarelerin veya idarelerin şirketlerinin </a:t>
            </a:r>
            <a:r>
              <a:rPr lang="tr-TR" sz="1100" dirty="0">
                <a:solidFill>
                  <a:srgbClr val="FF0000"/>
                </a:solidFill>
              </a:rPr>
              <a:t>personel çalıştırılmasına dayalı hizmet alımının </a:t>
            </a:r>
            <a:r>
              <a:rPr lang="tr-TR" sz="1100" b="1" dirty="0"/>
              <a:t>yıl boyunca devam etme şartı hariç diğer tüm şartlarını taşıyan hizmet alım sözleşmelerinden</a:t>
            </a:r>
            <a:r>
              <a:rPr lang="tr-TR" sz="1100" dirty="0"/>
              <a:t>; 4/12/2017 tarihi itibarıyla devam edenlerde bu tarih itibarıyla çalışanlar ile 2017 yılı içerisinde 4/12/2017 tarihinden önce sona ermiş olanlarda sözleşmenin süresinin sona erdiği tarihte çalışmış olanlar, bu Usul ve Esasların 30 uncu maddesinde aranan şartları taşımaları ve en son hizmet alım sözleşmelerinde öngörülen dönem ve çalışma süreleriyle sınırlı olmak kaydıyla, idarenin şirketlerinde işçi statüsünde geçici olarak istihdam edilmek üzere başvurabilirler</a:t>
            </a:r>
            <a:r>
              <a:rPr lang="tr-TR" sz="1100" dirty="0" smtClean="0"/>
              <a:t>.</a:t>
            </a:r>
            <a:endParaRPr lang="tr-TR" sz="1200" dirty="0">
              <a:effectLst/>
              <a:latin typeface="Times New Roman" panose="02020603050405020304" pitchFamily="18" charset="0"/>
              <a:ea typeface="Times New Roman" panose="02020603050405020304" pitchFamily="18" charset="0"/>
            </a:endParaRPr>
          </a:p>
        </p:txBody>
      </p:sp>
      <p:sp>
        <p:nvSpPr>
          <p:cNvPr id="8" name="Metin Kutusu 8"/>
          <p:cNvSpPr txBox="1"/>
          <p:nvPr/>
        </p:nvSpPr>
        <p:spPr>
          <a:xfrm>
            <a:off x="847022" y="88753"/>
            <a:ext cx="8527983" cy="607539"/>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lvl="0" algn="ctr">
              <a:lnSpc>
                <a:spcPct val="107000"/>
              </a:lnSpc>
              <a:spcAft>
                <a:spcPts val="800"/>
              </a:spcAft>
              <a:defRPr/>
            </a:pP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696 Sayılı KHK İle Temizlik </a:t>
            </a:r>
            <a:r>
              <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İ</a:t>
            </a: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şlerine </a:t>
            </a:r>
            <a:r>
              <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İ</a:t>
            </a: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lişkin Geçici İşçi Statüsünde Çalışabileceklerin Tespitinde Belirleyici Şartlar Nelerdir?</a:t>
            </a:r>
            <a:endPar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157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marmara belediyeler birliği logo ile ilgili görsel sonuc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63571" y="48108"/>
            <a:ext cx="3122235" cy="601090"/>
          </a:xfrm>
          <a:prstGeom prst="rect">
            <a:avLst/>
          </a:prstGeom>
          <a:noFill/>
          <a:ln>
            <a:noFill/>
          </a:ln>
        </p:spPr>
      </p:pic>
      <p:sp>
        <p:nvSpPr>
          <p:cNvPr id="6" name="Dikdörtgen 5"/>
          <p:cNvSpPr/>
          <p:nvPr/>
        </p:nvSpPr>
        <p:spPr>
          <a:xfrm>
            <a:off x="767573" y="444556"/>
            <a:ext cx="9230627" cy="6524863"/>
          </a:xfrm>
          <a:prstGeom prst="rect">
            <a:avLst/>
          </a:prstGeom>
        </p:spPr>
        <p:txBody>
          <a:bodyPr wrap="square">
            <a:spAutoFit/>
          </a:bodyPr>
          <a:lstStyle/>
          <a:p>
            <a:pPr algn="just"/>
            <a:r>
              <a:rPr lang="tr-TR" sz="1100" b="1" dirty="0"/>
              <a:t>Feshedilen sözleşmeler nedeniyle ödenecek tazminat ve ödemeler</a:t>
            </a:r>
            <a:endParaRPr lang="tr-TR" sz="1100" dirty="0"/>
          </a:p>
          <a:p>
            <a:pPr algn="just"/>
            <a:r>
              <a:rPr lang="tr-TR" sz="1100" b="1" dirty="0"/>
              <a:t>MADDE 45 – </a:t>
            </a:r>
            <a:endParaRPr lang="tr-TR" sz="1100" b="1" dirty="0" smtClean="0"/>
          </a:p>
          <a:p>
            <a:pPr algn="just"/>
            <a:r>
              <a:rPr lang="tr-TR" sz="1100" dirty="0" smtClean="0"/>
              <a:t>(</a:t>
            </a:r>
            <a:r>
              <a:rPr lang="tr-TR" sz="1100" dirty="0"/>
              <a:t>1) 375 sayılı Kanun Hükmünde Kararnamenin geçici 24 üncü maddesinin ikinci fıkrasıyla atıf yapılan geçici 23 üncü maddenin yedinci fıkrası, </a:t>
            </a:r>
            <a:r>
              <a:rPr lang="tr-TR" sz="1100" dirty="0">
                <a:solidFill>
                  <a:srgbClr val="FF0000"/>
                </a:solidFill>
              </a:rPr>
              <a:t>tamamen personel çalıştırılmasına dayalı hizmet alımı niteliği taşıyan sözleşmelerin</a:t>
            </a:r>
            <a:r>
              <a:rPr lang="tr-TR" sz="1100" dirty="0"/>
              <a:t>, işçi statüsüne geçiş nedeniyle feshedilmesi halinde yüklenicilere ödenecek tazminat tutarının hesabına ilişkin hükümleri içerir. Buna göre;</a:t>
            </a:r>
          </a:p>
          <a:p>
            <a:pPr algn="just"/>
            <a:r>
              <a:rPr lang="tr-TR" sz="1100" dirty="0"/>
              <a:t>a) Söz konusu fıkraya göre feshedilmiş sayılan sözleşmelerde, yapılan iş tutarının sözleşme bedelinin % 80’ini aşan personel çalıştırılmasına dayalı hizmet alımlarında herhangi bir tazminat ödenmez.</a:t>
            </a:r>
          </a:p>
          <a:p>
            <a:pPr algn="just"/>
            <a:r>
              <a:rPr lang="tr-TR" sz="1100" dirty="0"/>
              <a:t>b) Fiyat farkları sözleşme bedelinin hesabında dikkate alınmaz.</a:t>
            </a:r>
          </a:p>
          <a:p>
            <a:pPr algn="just"/>
            <a:r>
              <a:rPr lang="tr-TR" sz="1100" dirty="0"/>
              <a:t>c)  Geçiş işleminin yapıldığı tarihten önce yapılan iş artışı ve iş eksilişleri sonucunda ortaya çıkan bedel, sözleşme bedeli olarak dikkate alınır.</a:t>
            </a:r>
          </a:p>
          <a:p>
            <a:pPr algn="just"/>
            <a:r>
              <a:rPr lang="tr-TR" sz="1100" dirty="0"/>
              <a:t>ç) Hesaplanacak tazminat dışında yükleniciye bu kapsamda başka bir ödeme yapılmaz.</a:t>
            </a:r>
          </a:p>
          <a:p>
            <a:pPr algn="just"/>
            <a:r>
              <a:rPr lang="tr-TR" sz="1100" dirty="0"/>
              <a:t>d) Anılan fıkranın uygulanmasına ilişkin örnek aşağıda yer almaktadır.</a:t>
            </a:r>
          </a:p>
          <a:p>
            <a:pPr algn="just"/>
            <a:r>
              <a:rPr lang="tr-TR" sz="1100" dirty="0"/>
              <a:t>Örnek: Sözleşme bedeli 100.000 Türk Lirası olan personel çalıştırılmasına dayalı hizmet alımının işçi statüsüne geçiş işleminin yapıldığı tarih itibarıyla % 30’u tamamlanmıştır. İş artışı ve iş eksilişi bulunmamaktadır. Ödenecek tazminat aşağıdaki şekilde hesaplanır.</a:t>
            </a:r>
          </a:p>
          <a:p>
            <a:pPr algn="just"/>
            <a:r>
              <a:rPr lang="tr-TR" sz="1100" dirty="0"/>
              <a:t>Ödenecek tazminat tutarı:  [(Sözleşme bedeli x 0,80)- Tamamlanan iş tutarı] x 0,05</a:t>
            </a:r>
          </a:p>
          <a:p>
            <a:pPr algn="just"/>
            <a:r>
              <a:rPr lang="tr-TR" sz="1100" dirty="0"/>
              <a:t>Ödenecek tazminat tutarı:  [(100.000 x 0,80)- 30.000] x 0,05= 2.500 Türk Lirası</a:t>
            </a:r>
          </a:p>
          <a:p>
            <a:pPr algn="just"/>
            <a:r>
              <a:rPr lang="tr-TR" sz="1100" dirty="0"/>
              <a:t>(2) 375 sayılı Kanun Hükmünde Kararnamenin geçici 24 üncü maddesinin ikinci fıkrasıyla atıf yapılan geçici 23 üncü maddesinin sekizinci fıkrasında</a:t>
            </a:r>
            <a:r>
              <a:rPr lang="tr-TR" sz="1100" dirty="0">
                <a:solidFill>
                  <a:srgbClr val="FF0000"/>
                </a:solidFill>
              </a:rPr>
              <a:t>, aynı ihale sözleşmesi kapsamında hem personel çalıştırılmasına dayalı hizmet alımı hem de personel çalıştırılmasına dayalı olmayan hizmet alımının bulunması halinde işçi statüsüne geçiş işleminin yapıldığı tarih itibarıyla personel çalıştırılmasına dayalı olan kısımlar için iş eksilişi yapılmış sayılacağı düzenlenmiştir. </a:t>
            </a:r>
            <a:r>
              <a:rPr lang="tr-TR" sz="1100" dirty="0"/>
              <a:t>Buna göre:</a:t>
            </a:r>
          </a:p>
          <a:p>
            <a:pPr algn="just"/>
            <a:r>
              <a:rPr lang="tr-TR" sz="1100" dirty="0"/>
              <a:t>a) Bu sözleşmelerde, geçiş işleminin yapıldığı tarih itibarıyla kalan iş kısmı içerisinde personel çalıştırılmasına dayalı olmayan tutar hesaplanır. Hesaplanan tutara, geçiş işleminin yapıldığı tarihe kadar gerçekleştirilen iş tutarının eklenmesi ile bulunacak toplam tutarın, sözleşme bedelinin %80'ini aşmaması halinde yükleniciye, personel çalıştırılmasına dayalı olmayan kısımların tamamlanacağı tarih itibarıyla yapılacak tazminat ödemesi aşağıdaki örnekte gösterildiği şekilde gerçekleştirilir.</a:t>
            </a:r>
          </a:p>
          <a:p>
            <a:pPr algn="just"/>
            <a:r>
              <a:rPr lang="tr-TR" sz="1100" dirty="0"/>
              <a:t>b) Fiyat farkları sözleşme bedelinin hesabında dikkate alınmaz.</a:t>
            </a:r>
          </a:p>
          <a:p>
            <a:pPr algn="just"/>
            <a:r>
              <a:rPr lang="tr-TR" sz="1100" dirty="0"/>
              <a:t>c)  Geçiş işleminin yapıldığı tarihten önce yapılan iş artışı ve iş eksilişleri sonucunda ortaya çıkan bedel, sözleşme bedeli olarak dikkate alınır.</a:t>
            </a:r>
          </a:p>
          <a:p>
            <a:pPr algn="just"/>
            <a:r>
              <a:rPr lang="tr-TR" sz="1100" dirty="0"/>
              <a:t>ç) Bu fıkraya göre hesaplanacak tazminat dışında yükleniciye bu kapsamda başka bir ödeme yapılmaz.</a:t>
            </a:r>
          </a:p>
          <a:p>
            <a:pPr algn="just"/>
            <a:r>
              <a:rPr lang="tr-TR" sz="1100" dirty="0"/>
              <a:t>d) Bu kapsamda tazminat ödenmesi için personel çalıştırılmasına dayalı olmayan kısmın sona ermesi beklenir.</a:t>
            </a:r>
          </a:p>
          <a:p>
            <a:pPr algn="just"/>
            <a:r>
              <a:rPr lang="tr-TR" sz="1100" dirty="0"/>
              <a:t>Örnek: Malzemeli yemek ve temizlik işlerinin bir arada alındığı bir sözleşmede personel çalıştırılmasına dayalı hizmet alımı niteliği taşıyan temizlik işine ilişkin kısım 60.000 Türk Lirası, personel çalıştırılmasına dayalı olmayan malzemeli yemek işine ilişkin kısım ise 40.000 Türk Lirası ve toplam sözleşme bedeli 100.000 Türk Lirası olan sözleşmenin işçi statüsüne geçiş işleminin yapıldığı tarih itibarıyla % 20’si tamamlanmıştır. % 20’si gerçekleşen iş tutarının 14.000 Türk Lirasının personel çalıştırılmasına dayalı olan kısımdan, 6.000 Türk Lirasının ise personel çalıştırılmasına dayalı olmayan kısımdan kaynaklandığı tespit edilmiştir.</a:t>
            </a:r>
          </a:p>
          <a:p>
            <a:pPr algn="just"/>
            <a:r>
              <a:rPr lang="tr-TR" sz="1100" dirty="0"/>
              <a:t>Ödenecek tazminat tutarı:  [(Sözleşme bedeli x 0,80) - (Yapılan toplam iş tutarı + Yapılacak personel çalıştırılmasına dayalı olmayan iş tutarı)] x 0,05</a:t>
            </a:r>
          </a:p>
          <a:p>
            <a:pPr algn="just"/>
            <a:r>
              <a:rPr lang="tr-TR" sz="1100" dirty="0"/>
              <a:t>Yapılan toplam iş tutarı: (100.000 x 0,20) = 20.000 Türk Lirası</a:t>
            </a:r>
          </a:p>
          <a:p>
            <a:pPr algn="just"/>
            <a:r>
              <a:rPr lang="tr-TR" sz="1100" dirty="0"/>
              <a:t>Yapılacak personel çalıştırılmasına dayalı olmayan iş tutarı: (40.000 - 6.000) = 34.000 Türk Lirası</a:t>
            </a:r>
          </a:p>
          <a:p>
            <a:pPr algn="just"/>
            <a:r>
              <a:rPr lang="tr-TR" sz="1100" dirty="0"/>
              <a:t>Ödenecek tazminat tutarı:  [(100.000 x 0,80)- (20.000 + 34.000)] x 0,05= 26.000 x 0,05 = 1.300 Türk Lirası</a:t>
            </a:r>
          </a:p>
          <a:p>
            <a:pPr algn="just"/>
            <a:r>
              <a:rPr lang="tr-TR" sz="1100" b="1" dirty="0"/>
              <a:t>Feshedilmiş sayılan sözleşmelerin tasfiyesi</a:t>
            </a:r>
            <a:endParaRPr lang="tr-TR" sz="1100" dirty="0"/>
          </a:p>
          <a:p>
            <a:pPr algn="just"/>
            <a:r>
              <a:rPr lang="tr-TR" sz="1100" b="1" dirty="0"/>
              <a:t>MADDE 46 – </a:t>
            </a:r>
            <a:r>
              <a:rPr lang="tr-TR" sz="1100" dirty="0"/>
              <a:t>(1) </a:t>
            </a:r>
            <a:r>
              <a:rPr lang="tr-TR" sz="1100" dirty="0">
                <a:solidFill>
                  <a:srgbClr val="FF0000"/>
                </a:solidFill>
              </a:rPr>
              <a:t>Tamamen personel çalıştırılmasına dayalı hizmet alım sözleşmeleri geçiş tarihi itibarıyla </a:t>
            </a:r>
            <a:r>
              <a:rPr lang="tr-TR" sz="1100" u="sng" dirty="0"/>
              <a:t>feshedilmiş sayılır </a:t>
            </a:r>
            <a:r>
              <a:rPr lang="tr-TR" sz="1100" dirty="0"/>
              <a:t>ve tasfiye süreci hemen başlatılır. Tasfiye sürecinde, 375 sayılı Kanun Hükmünde Kararnamenin geçici 24 üncü maddesinin ikinci fıkrasının atıf yaptığı geçici 23 üncü maddenin dokuzuncu fıkrası hükümleri uygulanır.</a:t>
            </a:r>
          </a:p>
        </p:txBody>
      </p:sp>
      <p:sp>
        <p:nvSpPr>
          <p:cNvPr id="8" name="Metin Kutusu 8"/>
          <p:cNvSpPr txBox="1"/>
          <p:nvPr/>
        </p:nvSpPr>
        <p:spPr>
          <a:xfrm>
            <a:off x="847022" y="88753"/>
            <a:ext cx="8527983" cy="355803"/>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lvl="0" algn="ctr">
              <a:lnSpc>
                <a:spcPct val="107000"/>
              </a:lnSpc>
              <a:spcAft>
                <a:spcPts val="800"/>
              </a:spcAft>
              <a:defRPr/>
            </a:pP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696 Sayılı KHK İle Temizlik </a:t>
            </a:r>
            <a:r>
              <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İ</a:t>
            </a: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şlerine </a:t>
            </a:r>
            <a:r>
              <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İ</a:t>
            </a: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lişkin İşlerde İş Eksilişi ve Fesih İşlemleri</a:t>
            </a:r>
            <a:endPar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2537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marmara belediyeler birliği logo ile ilgili görsel sonuc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63571" y="48108"/>
            <a:ext cx="3122235" cy="601090"/>
          </a:xfrm>
          <a:prstGeom prst="rect">
            <a:avLst/>
          </a:prstGeom>
          <a:noFill/>
          <a:ln>
            <a:noFill/>
          </a:ln>
        </p:spPr>
      </p:pic>
      <p:sp>
        <p:nvSpPr>
          <p:cNvPr id="6" name="Dikdörtgen 5"/>
          <p:cNvSpPr/>
          <p:nvPr/>
        </p:nvSpPr>
        <p:spPr>
          <a:xfrm>
            <a:off x="738698" y="689843"/>
            <a:ext cx="9230627" cy="5663089"/>
          </a:xfrm>
          <a:prstGeom prst="rect">
            <a:avLst/>
          </a:prstGeom>
        </p:spPr>
        <p:txBody>
          <a:bodyPr wrap="square">
            <a:spAutoFit/>
          </a:bodyPr>
          <a:lstStyle/>
          <a:p>
            <a:pPr marL="171450" indent="-171450" algn="just">
              <a:spcAft>
                <a:spcPts val="600"/>
              </a:spcAft>
              <a:buFont typeface="Arial" panose="020B0604020202020204" pitchFamily="34" charset="0"/>
              <a:buChar char="•"/>
            </a:pPr>
            <a:r>
              <a:rPr lang="tr-TR" sz="1100" dirty="0"/>
              <a:t>Binek araçların Kiralanması mümkün mü?</a:t>
            </a:r>
          </a:p>
          <a:p>
            <a:pPr marL="171450" indent="-171450" algn="just">
              <a:spcAft>
                <a:spcPts val="600"/>
              </a:spcAft>
              <a:buFont typeface="Arial" panose="020B0604020202020204" pitchFamily="34" charset="0"/>
              <a:buChar char="•"/>
            </a:pPr>
            <a:r>
              <a:rPr lang="tr-TR" sz="1100" dirty="0"/>
              <a:t>Araç Kiralamaları yakıt dahil yapılabilir mi?</a:t>
            </a:r>
          </a:p>
          <a:p>
            <a:pPr marL="171450" indent="-171450" algn="just">
              <a:spcAft>
                <a:spcPts val="600"/>
              </a:spcAft>
              <a:buFont typeface="Arial" panose="020B0604020202020204" pitchFamily="34" charset="0"/>
              <a:buChar char="•"/>
            </a:pPr>
            <a:r>
              <a:rPr lang="tr-TR" sz="1100" dirty="0"/>
              <a:t>Taşıt kanunu kapsamında olmayan araçlar nelerdir?</a:t>
            </a:r>
          </a:p>
          <a:p>
            <a:pPr algn="just"/>
            <a:endParaRPr lang="tr-TR" sz="1100" dirty="0"/>
          </a:p>
          <a:p>
            <a:pPr algn="just"/>
            <a:r>
              <a:rPr lang="tr-TR" sz="1100" dirty="0"/>
              <a:t>Devlet Malzeme Ofisi Genel Müdürlüğünden:</a:t>
            </a:r>
          </a:p>
          <a:p>
            <a:pPr algn="just"/>
            <a:r>
              <a:rPr lang="tr-TR" sz="1100" dirty="0"/>
              <a:t> </a:t>
            </a:r>
          </a:p>
          <a:p>
            <a:pPr algn="just"/>
            <a:r>
              <a:rPr lang="tr-TR" sz="1100" dirty="0"/>
              <a:t>KAMU KURUM VE KURULUŞLARININ DEVLET MALZEME </a:t>
            </a:r>
            <a:r>
              <a:rPr lang="tr-TR" sz="1100" dirty="0" smtClean="0"/>
              <a:t>OFİSİNDEN YAPACAKLARI </a:t>
            </a:r>
            <a:r>
              <a:rPr lang="tr-TR" sz="1100" dirty="0"/>
              <a:t>MAL VE MALZEME </a:t>
            </a:r>
            <a:r>
              <a:rPr lang="tr-TR" sz="1100" dirty="0" smtClean="0"/>
              <a:t>TALEPLERİNE İLİŞKİN </a:t>
            </a:r>
            <a:r>
              <a:rPr lang="tr-TR" sz="1100" dirty="0"/>
              <a:t>YÖNETMELİK</a:t>
            </a:r>
          </a:p>
          <a:p>
            <a:pPr algn="just"/>
            <a:endParaRPr lang="tr-TR" sz="1100" dirty="0" smtClean="0"/>
          </a:p>
          <a:p>
            <a:pPr algn="just"/>
            <a:r>
              <a:rPr lang="tr-TR" sz="1100" dirty="0" smtClean="0"/>
              <a:t>Taşıt talepleri başlıklı 14. maddesinin 2. fıkrasında;</a:t>
            </a:r>
            <a:endParaRPr lang="tr-TR" sz="1100" dirty="0"/>
          </a:p>
          <a:p>
            <a:pPr algn="just"/>
            <a:r>
              <a:rPr lang="tr-TR" sz="1100" dirty="0"/>
              <a:t> </a:t>
            </a:r>
          </a:p>
          <a:p>
            <a:pPr algn="just"/>
            <a:r>
              <a:rPr lang="tr-TR" sz="1100" dirty="0" smtClean="0"/>
              <a:t>237 </a:t>
            </a:r>
            <a:r>
              <a:rPr lang="tr-TR" sz="1100" dirty="0"/>
              <a:t>sayılı Taşıt Kanununa tabi olmayan, </a:t>
            </a:r>
            <a:r>
              <a:rPr lang="tr-TR" sz="1100" dirty="0" err="1"/>
              <a:t>arazöz</a:t>
            </a:r>
            <a:r>
              <a:rPr lang="tr-TR" sz="1100" dirty="0"/>
              <a:t>, damperli kamyon, çöp kamyonu ve vidanjör gibi taşıtlar, doğrudan DMO Genel Müdürlüğü Pazarlama Daire Başkanlığından talep edilir</a:t>
            </a:r>
            <a:r>
              <a:rPr lang="tr-TR" sz="1100" dirty="0" smtClean="0"/>
              <a:t>.</a:t>
            </a:r>
          </a:p>
          <a:p>
            <a:pPr algn="just"/>
            <a:r>
              <a:rPr lang="tr-TR" sz="1100" dirty="0" smtClean="0"/>
              <a:t>Düzenlemeleri yer almaktadır.</a:t>
            </a:r>
          </a:p>
          <a:p>
            <a:pPr algn="just"/>
            <a:endParaRPr lang="tr-TR" sz="1100" dirty="0" smtClean="0"/>
          </a:p>
          <a:p>
            <a:pPr algn="just"/>
            <a:r>
              <a:rPr lang="tr-TR" sz="1100" dirty="0" smtClean="0"/>
              <a:t>2015/UH.II-1057</a:t>
            </a:r>
            <a:endParaRPr lang="tr-TR" sz="1100" dirty="0"/>
          </a:p>
          <a:p>
            <a:pPr algn="just"/>
            <a:r>
              <a:rPr lang="tr-TR" sz="1100" dirty="0"/>
              <a:t>Başvuruya konu ihale dokümanı incelendiğinde, söz konusu işte çöp kamyonu, sulama </a:t>
            </a:r>
            <a:r>
              <a:rPr lang="tr-TR" sz="1100" dirty="0" err="1"/>
              <a:t>arazözü</a:t>
            </a:r>
            <a:r>
              <a:rPr lang="tr-TR" sz="1100" dirty="0"/>
              <a:t>, binek aracı, konteyner yıkama ve dezenfekte aracı, süpürme aracı, kazıcı yükleyici aracı ve hafif ticari aracının çalıştırılmasının öngörüldüğü, </a:t>
            </a:r>
            <a:r>
              <a:rPr lang="tr-TR" sz="1100" dirty="0">
                <a:solidFill>
                  <a:srgbClr val="FF0000"/>
                </a:solidFill>
              </a:rPr>
              <a:t>bahsi geçen araçlardan ticari araç ile binek aracının taşıt tanımı içerisinde 237 sayılı Taşıt Kanunu’na tabi olduğu, </a:t>
            </a:r>
            <a:r>
              <a:rPr lang="tr-TR" sz="1100" u="sng" dirty="0"/>
              <a:t>bu iki aracın maliyetinin toplam ihale bedeli içerisinde önemli paya sahip olmadığı</a:t>
            </a:r>
            <a:r>
              <a:rPr lang="tr-TR" sz="1100" dirty="0"/>
              <a:t>, ayrıca T.C. Maliye Bakanlığı Bütçe ve Mali Kontrol Genel Müdürlüğünün Kuruma gönderdiği 19.01.2015 tarih ve 556 sayılı yazıda doğrudan </a:t>
            </a:r>
            <a:r>
              <a:rPr lang="tr-TR" sz="1100" dirty="0">
                <a:solidFill>
                  <a:srgbClr val="FF0000"/>
                </a:solidFill>
              </a:rPr>
              <a:t>taşıt kiralaması olmayan ve taşıt kiralama bedellerinin ihale bedeli içerisinde önemli paya sahip olmadığı ihalelerin Bakanlar Kurulu’nun anılan kararının dahilinde olmadığının belirtildiği anlaşıldığından </a:t>
            </a:r>
            <a:r>
              <a:rPr lang="tr-TR" sz="1100" dirty="0"/>
              <a:t>söz konusu ihalenin doğrudan taşıt kiralama ihalesi olmadığı, ihale dokümanında istenilen araçların hizmet alımı kapsamında işin yürütülmesi için gerekli olduğu dikkate alındığında, yakıt dâhil olarak teklif alınmasında yukarıda anılan Esas ve </a:t>
            </a:r>
            <a:r>
              <a:rPr lang="tr-TR" sz="1100" dirty="0" err="1"/>
              <a:t>Usuller’e</a:t>
            </a:r>
            <a:r>
              <a:rPr lang="tr-TR" sz="1100" dirty="0"/>
              <a:t> aykırılık bulunmadığı sonucuna varılmıştır</a:t>
            </a:r>
            <a:r>
              <a:rPr lang="tr-TR" sz="1100" dirty="0" smtClean="0"/>
              <a:t>.</a:t>
            </a:r>
          </a:p>
          <a:p>
            <a:pPr algn="just"/>
            <a:endParaRPr lang="tr-TR" sz="1100" dirty="0" smtClean="0"/>
          </a:p>
          <a:p>
            <a:pPr algn="just"/>
            <a:r>
              <a:rPr lang="tr-TR" sz="1100" dirty="0" smtClean="0"/>
              <a:t>Konuya İlişkin Diğer Örnek Kurul Kararları;</a:t>
            </a:r>
            <a:endParaRPr lang="tr-TR" sz="1100" dirty="0"/>
          </a:p>
          <a:p>
            <a:pPr algn="just"/>
            <a:r>
              <a:rPr lang="tr-TR" sz="1100" dirty="0"/>
              <a:t>2015/UH.III-2547</a:t>
            </a:r>
          </a:p>
          <a:p>
            <a:pPr algn="just"/>
            <a:r>
              <a:rPr lang="tr-TR" sz="1100" dirty="0"/>
              <a:t>2016/UH.II-3128</a:t>
            </a:r>
          </a:p>
          <a:p>
            <a:pPr algn="just"/>
            <a:r>
              <a:rPr lang="tr-TR" sz="1100" dirty="0"/>
              <a:t>2015/UH.III-3299</a:t>
            </a:r>
          </a:p>
          <a:p>
            <a:pPr algn="just"/>
            <a:r>
              <a:rPr lang="tr-TR" sz="1100" dirty="0"/>
              <a:t>2015/UH.III-2634</a:t>
            </a:r>
          </a:p>
          <a:p>
            <a:pPr algn="just"/>
            <a:endParaRPr lang="tr-TR" sz="1100" dirty="0"/>
          </a:p>
          <a:p>
            <a:pPr algn="just">
              <a:spcAft>
                <a:spcPts val="600"/>
              </a:spcAft>
            </a:pPr>
            <a:endParaRPr lang="tr-TR" sz="1100" dirty="0" smtClean="0">
              <a:effectLst/>
              <a:latin typeface="Times New Roman" panose="02020603050405020304" pitchFamily="18" charset="0"/>
              <a:ea typeface="Times New Roman" panose="02020603050405020304" pitchFamily="18" charset="0"/>
            </a:endParaRPr>
          </a:p>
          <a:p>
            <a:pPr algn="just">
              <a:spcAft>
                <a:spcPts val="600"/>
              </a:spcAft>
            </a:pPr>
            <a:endParaRPr lang="tr-TR" sz="1200" dirty="0">
              <a:effectLst/>
              <a:latin typeface="Times New Roman" panose="02020603050405020304" pitchFamily="18" charset="0"/>
              <a:ea typeface="Times New Roman" panose="02020603050405020304" pitchFamily="18" charset="0"/>
            </a:endParaRPr>
          </a:p>
        </p:txBody>
      </p:sp>
      <p:sp>
        <p:nvSpPr>
          <p:cNvPr id="8" name="Metin Kutusu 8"/>
          <p:cNvSpPr txBox="1"/>
          <p:nvPr/>
        </p:nvSpPr>
        <p:spPr>
          <a:xfrm>
            <a:off x="847022" y="88753"/>
            <a:ext cx="8527983" cy="619272"/>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lvl="0" algn="ctr">
              <a:lnSpc>
                <a:spcPct val="107000"/>
              </a:lnSpc>
              <a:spcAft>
                <a:spcPts val="800"/>
              </a:spcAft>
              <a:defRPr/>
            </a:pP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696 Sayılı KHK İle Temizlik </a:t>
            </a:r>
            <a:r>
              <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İ</a:t>
            </a: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şlerine </a:t>
            </a:r>
            <a:r>
              <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İ</a:t>
            </a:r>
            <a:r>
              <a:rPr lang="tr-TR" sz="16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lişkin İşlerde Araç Kiralama Kısımlarının Taşıt Kanunu Açısından Değerlendirilmesi</a:t>
            </a:r>
            <a:endParaRPr lang="tr-TR" sz="16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9683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marmara belediyeler birliği logo ile ilgili görsel sonuc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63571" y="48108"/>
            <a:ext cx="3122235" cy="601090"/>
          </a:xfrm>
          <a:prstGeom prst="rect">
            <a:avLst/>
          </a:prstGeom>
          <a:noFill/>
          <a:ln>
            <a:noFill/>
          </a:ln>
        </p:spPr>
      </p:pic>
      <p:sp>
        <p:nvSpPr>
          <p:cNvPr id="6" name="Dikdörtgen 5"/>
          <p:cNvSpPr/>
          <p:nvPr/>
        </p:nvSpPr>
        <p:spPr>
          <a:xfrm>
            <a:off x="786824" y="986163"/>
            <a:ext cx="9230627" cy="5278368"/>
          </a:xfrm>
          <a:prstGeom prst="rect">
            <a:avLst/>
          </a:prstGeom>
        </p:spPr>
        <p:txBody>
          <a:bodyPr wrap="square">
            <a:spAutoFit/>
          </a:bodyPr>
          <a:lstStyle/>
          <a:p>
            <a:pPr algn="just">
              <a:spcAft>
                <a:spcPts val="600"/>
              </a:spcAft>
            </a:pPr>
            <a:r>
              <a:rPr lang="tr-TR" sz="1400" dirty="0"/>
              <a:t>Kamu İhale Genel Tebliği </a:t>
            </a:r>
          </a:p>
          <a:p>
            <a:pPr algn="just">
              <a:spcAft>
                <a:spcPts val="600"/>
              </a:spcAft>
            </a:pPr>
            <a:r>
              <a:rPr lang="tr-TR" sz="1400" dirty="0"/>
              <a:t>78.1.(Değişik: 07/06/2014-29023 R.G./ 39. </a:t>
            </a:r>
            <a:r>
              <a:rPr lang="tr-TR" sz="1400" dirty="0" err="1"/>
              <a:t>md.</a:t>
            </a:r>
            <a:r>
              <a:rPr lang="tr-TR" sz="1400" dirty="0"/>
              <a:t>),  (Değişik: 06/02/2018-30324 R.G./6. </a:t>
            </a:r>
            <a:r>
              <a:rPr lang="tr-TR" sz="1400" dirty="0" err="1"/>
              <a:t>md.</a:t>
            </a:r>
            <a:r>
              <a:rPr lang="tr-TR" sz="1400" dirty="0"/>
              <a:t>) Bu Tebliğde personel çalıştırılmasına dayalı hizmet alımları için öngörülen düzenlemeler, 4734 sayılı Kanunun 62 nci maddesinin birinci fıkrasının (e) bendi gereğince ihale edilebilecek personel çalıştırılmasına dayalı hizmet alımı ihalelerine uygulanır.</a:t>
            </a:r>
          </a:p>
          <a:p>
            <a:pPr algn="just">
              <a:spcAft>
                <a:spcPts val="600"/>
              </a:spcAft>
            </a:pPr>
            <a:r>
              <a:rPr lang="tr-TR" sz="1400" dirty="0"/>
              <a:t>78.1.1.  (Ek madde: 06/02/2018-30324 R.G./6. </a:t>
            </a:r>
            <a:r>
              <a:rPr lang="tr-TR" sz="1400" dirty="0" err="1"/>
              <a:t>md.</a:t>
            </a:r>
            <a:r>
              <a:rPr lang="tr-TR" sz="1400" dirty="0"/>
              <a:t>) Personel çalıştırılmasına dayalı hizmet alımı; ihale konusu işte çalıştırılacak personel sayısının ihale dokümanında belirlendiği, bu personelin çalışma saatlerinin tamamının idare için kullanıldığı, yaklaşık maliyetinin en az %70’lik kısmının asgari işçilik maliyeti ile varsa ayni yemek ve yol giderleri dahil işçilik giderinden oluştuğu ve niteliği gereği süreklilik arz eden hizmet alımlarını ifade eder.</a:t>
            </a:r>
          </a:p>
          <a:p>
            <a:pPr algn="just">
              <a:spcAft>
                <a:spcPts val="600"/>
              </a:spcAft>
            </a:pPr>
            <a:r>
              <a:rPr lang="tr-TR" sz="1400" dirty="0"/>
              <a:t>78.1.2. (Ek madde: 06/02/2018-30324 R.G./6. </a:t>
            </a:r>
            <a:r>
              <a:rPr lang="tr-TR" sz="1400" dirty="0" err="1"/>
              <a:t>md.</a:t>
            </a:r>
            <a:r>
              <a:rPr lang="tr-TR" sz="1400" dirty="0"/>
              <a:t>) Danışmanlık hizmetleri, hastane bilgi yönetim sistemi hizmetleri ve çağrı merkezi hizmetleri, 78.1.1 inci maddede yer alan koşullara bakılmaksızın personel çalıştırılmasına dayalı hizmet olarak kabul edilmez.</a:t>
            </a:r>
          </a:p>
          <a:p>
            <a:pPr algn="just">
              <a:spcAft>
                <a:spcPts val="600"/>
              </a:spcAft>
            </a:pPr>
            <a:r>
              <a:rPr lang="tr-TR" sz="1400" dirty="0"/>
              <a:t>78.1.3. (Ek madde: 06/02/2018-30324 R.G./6. </a:t>
            </a:r>
            <a:r>
              <a:rPr lang="tr-TR" sz="1400" dirty="0" err="1"/>
              <a:t>md.</a:t>
            </a:r>
            <a:r>
              <a:rPr lang="tr-TR" sz="1400" dirty="0"/>
              <a:t>)Mahalli idare veya şirketlerinin bütçelerinden yapılan, yıl boyunca devam eden, niteliği gereği süreklilik arz eden ve haftalık çalışma saatlerinin tamamının idare için kullanıldığı park ve bahçe bakım ve onarımı ile çöp toplama, cadde, sokak, meydan ve benzerlerinin temizlik işleri, 78.1.1 inci maddede yer alan diğer koşullara bakılmaksızın personel çalıştırılmasına dayalı hizmet olarak kabul edilir.</a:t>
            </a:r>
          </a:p>
          <a:p>
            <a:pPr algn="just">
              <a:spcAft>
                <a:spcPts val="600"/>
              </a:spcAft>
            </a:pPr>
            <a:r>
              <a:rPr lang="tr-TR" sz="1400" dirty="0"/>
              <a:t>78.1.4. (Ek madde: 06/02/2018-30324 R.G./6. </a:t>
            </a:r>
            <a:r>
              <a:rPr lang="tr-TR" sz="1400" dirty="0" err="1"/>
              <a:t>md.</a:t>
            </a:r>
            <a:r>
              <a:rPr lang="tr-TR" sz="1400" dirty="0"/>
              <a:t>) Niteliği gereği süreklilik arz etme koşulu dışında diğer koşulları taşıyan ve ihale edilmesi mümkün olan hizmet alımlarında, teklifler ile aşırı düşük tekliflerin hazırlanması ve değerlendirilmesinde bu Tebliğin personel çalıştırılmasına dayalı hizmet alımı ihaleleri için öngördüğü düzenlemeler (asgari işçilik maliyeti ile sözleşme giderleri ve genel giderlerin hesabı, sınır değer tespiti, işçilik hesaplama modülünün kullanım zorunluluğu vb.) aynen uygulanır.</a:t>
            </a:r>
          </a:p>
          <a:p>
            <a:pPr algn="just">
              <a:spcAft>
                <a:spcPts val="600"/>
              </a:spcAft>
            </a:pPr>
            <a:endParaRPr lang="tr-TR" sz="1100" dirty="0"/>
          </a:p>
          <a:p>
            <a:pPr algn="just">
              <a:spcAft>
                <a:spcPts val="600"/>
              </a:spcAft>
            </a:pPr>
            <a:endParaRPr lang="tr-TR" sz="1100" dirty="0"/>
          </a:p>
        </p:txBody>
      </p:sp>
      <p:sp>
        <p:nvSpPr>
          <p:cNvPr id="8" name="Metin Kutusu 8"/>
          <p:cNvSpPr txBox="1"/>
          <p:nvPr/>
        </p:nvSpPr>
        <p:spPr>
          <a:xfrm>
            <a:off x="1020277" y="336548"/>
            <a:ext cx="7974940" cy="312650"/>
          </a:xfrm>
          <a:prstGeom prst="rect">
            <a:avLst/>
          </a:prstGeom>
          <a:noFill/>
          <a:ln>
            <a:noFill/>
          </a:ln>
        </p:spPr>
        <p:txBody>
          <a:bodyPr rot="0" spcFirstLastPara="0" vert="horz" wrap="none" lIns="91440" tIns="45720" rIns="91440" bIns="45720" numCol="1" spcCol="0" rtlCol="0" fromWordArt="0" anchor="t" anchorCtr="0" forceAA="0" compatLnSpc="1">
            <a:prstTxWarp prst="textNoShape">
              <a:avLst/>
            </a:prstTxWarp>
            <a:spAutoFit/>
          </a:bodyPr>
          <a:lstStyle/>
          <a:p>
            <a:pPr lvl="0" algn="ctr">
              <a:lnSpc>
                <a:spcPct val="107000"/>
              </a:lnSpc>
              <a:spcAft>
                <a:spcPts val="800"/>
              </a:spcAft>
              <a:defRPr/>
            </a:pPr>
            <a:r>
              <a:rPr lang="tr-TR" sz="14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696 Sayılı KHK </a:t>
            </a:r>
            <a:r>
              <a:rPr lang="tr-TR" sz="14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K</a:t>
            </a:r>
            <a:r>
              <a:rPr lang="tr-TR" sz="14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apsamında “Temizlik </a:t>
            </a:r>
            <a:r>
              <a:rPr lang="tr-TR" sz="14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İ</a:t>
            </a:r>
            <a:r>
              <a:rPr lang="tr-TR" sz="14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şlerine </a:t>
            </a:r>
            <a:r>
              <a:rPr lang="tr-TR" sz="14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İ</a:t>
            </a:r>
            <a:r>
              <a:rPr lang="tr-TR" sz="14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lişkin </a:t>
            </a:r>
            <a:r>
              <a:rPr lang="tr-TR" sz="14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P</a:t>
            </a:r>
            <a:r>
              <a:rPr lang="tr-TR" sz="14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ersonel </a:t>
            </a:r>
            <a:r>
              <a:rPr lang="tr-TR" sz="14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Ç</a:t>
            </a:r>
            <a:r>
              <a:rPr lang="tr-TR" sz="14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alıştırılması” Hususunun </a:t>
            </a:r>
            <a:r>
              <a:rPr lang="tr-TR" sz="14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D</a:t>
            </a:r>
            <a:r>
              <a:rPr lang="tr-TR" sz="1400" b="1" dirty="0" smtClean="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rPr>
              <a:t>eğerlendirilmesi</a:t>
            </a:r>
            <a:endParaRPr lang="tr-TR" sz="1400" b="1" dirty="0">
              <a:ln w="11113" cap="flat" cmpd="sng" algn="ctr">
                <a:solidFill>
                  <a:srgbClr val="ED7D31"/>
                </a:solidFill>
                <a:prstDash val="solid"/>
                <a:round/>
              </a:ln>
              <a:solidFill>
                <a:srgbClr val="F8CBAD"/>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69011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417</Words>
  <Application>Microsoft Office PowerPoint</Application>
  <PresentationFormat>Geniş ekran</PresentationFormat>
  <Paragraphs>135</Paragraphs>
  <Slides>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Ümit ARSLAN</dc:creator>
  <cp:lastModifiedBy>Ümit ARSLAN</cp:lastModifiedBy>
  <cp:revision>24</cp:revision>
  <dcterms:created xsi:type="dcterms:W3CDTF">2018-02-09T11:02:49Z</dcterms:created>
  <dcterms:modified xsi:type="dcterms:W3CDTF">2018-02-13T08:54:52Z</dcterms:modified>
</cp:coreProperties>
</file>