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13"/>
  </p:notesMasterIdLst>
  <p:sldIdLst>
    <p:sldId id="256" r:id="rId2"/>
    <p:sldId id="262" r:id="rId3"/>
    <p:sldId id="257" r:id="rId4"/>
    <p:sldId id="258" r:id="rId5"/>
    <p:sldId id="267" r:id="rId6"/>
    <p:sldId id="266" r:id="rId7"/>
    <p:sldId id="268" r:id="rId8"/>
    <p:sldId id="269" r:id="rId9"/>
    <p:sldId id="260" r:id="rId10"/>
    <p:sldId id="27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6633"/>
    <a:srgbClr val="6633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71253" autoAdjust="0"/>
  </p:normalViewPr>
  <p:slideViewPr>
    <p:cSldViewPr snapToGrid="0">
      <p:cViewPr varScale="1">
        <p:scale>
          <a:sx n="62" d="100"/>
          <a:sy n="62" d="100"/>
        </p:scale>
        <p:origin x="146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B04B6-BFB2-4ECE-9193-42DB944C6DD6}" type="datetimeFigureOut">
              <a:rPr lang="tr-TR" smtClean="0"/>
              <a:t>13.02.2018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9469D0-7D8C-4E79-A21C-AF8DEFD5514D}" type="slidenum">
              <a:rPr lang="tr-TR" smtClean="0"/>
              <a:t>‹#›</a:t>
            </a:fld>
            <a:endParaRPr lang="tr-TR"/>
          </a:p>
        </p:txBody>
      </p:sp>
    </p:spTree>
    <p:extLst>
      <p:ext uri="{BB962C8B-B14F-4D97-AF65-F5344CB8AC3E}">
        <p14:creationId xmlns:p14="http://schemas.microsoft.com/office/powerpoint/2010/main" val="726832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2</a:t>
            </a:fld>
            <a:endParaRPr lang="tr-TR"/>
          </a:p>
        </p:txBody>
      </p:sp>
    </p:spTree>
    <p:extLst>
      <p:ext uri="{BB962C8B-B14F-4D97-AF65-F5344CB8AC3E}">
        <p14:creationId xmlns:p14="http://schemas.microsoft.com/office/powerpoint/2010/main" val="66500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3</a:t>
            </a:fld>
            <a:endParaRPr lang="tr-TR"/>
          </a:p>
        </p:txBody>
      </p:sp>
    </p:spTree>
    <p:extLst>
      <p:ext uri="{BB962C8B-B14F-4D97-AF65-F5344CB8AC3E}">
        <p14:creationId xmlns:p14="http://schemas.microsoft.com/office/powerpoint/2010/main" val="3050888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4</a:t>
            </a:fld>
            <a:endParaRPr lang="tr-TR"/>
          </a:p>
        </p:txBody>
      </p:sp>
    </p:spTree>
    <p:extLst>
      <p:ext uri="{BB962C8B-B14F-4D97-AF65-F5344CB8AC3E}">
        <p14:creationId xmlns:p14="http://schemas.microsoft.com/office/powerpoint/2010/main" val="1020230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5</a:t>
            </a:fld>
            <a:endParaRPr lang="tr-TR"/>
          </a:p>
        </p:txBody>
      </p:sp>
    </p:spTree>
    <p:extLst>
      <p:ext uri="{BB962C8B-B14F-4D97-AF65-F5344CB8AC3E}">
        <p14:creationId xmlns:p14="http://schemas.microsoft.com/office/powerpoint/2010/main" val="601772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6</a:t>
            </a:fld>
            <a:endParaRPr lang="tr-TR"/>
          </a:p>
        </p:txBody>
      </p:sp>
    </p:spTree>
    <p:extLst>
      <p:ext uri="{BB962C8B-B14F-4D97-AF65-F5344CB8AC3E}">
        <p14:creationId xmlns:p14="http://schemas.microsoft.com/office/powerpoint/2010/main" val="118621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dirty="0" smtClean="0"/>
          </a:p>
        </p:txBody>
      </p:sp>
      <p:sp>
        <p:nvSpPr>
          <p:cNvPr id="4" name="Slayt Numarası Yer Tutucusu 3"/>
          <p:cNvSpPr>
            <a:spLocks noGrp="1"/>
          </p:cNvSpPr>
          <p:nvPr>
            <p:ph type="sldNum" sz="quarter" idx="10"/>
          </p:nvPr>
        </p:nvSpPr>
        <p:spPr/>
        <p:txBody>
          <a:bodyPr/>
          <a:lstStyle/>
          <a:p>
            <a:fld id="{099469D0-7D8C-4E79-A21C-AF8DEFD5514D}" type="slidenum">
              <a:rPr lang="tr-TR" smtClean="0"/>
              <a:t>7</a:t>
            </a:fld>
            <a:endParaRPr lang="tr-TR"/>
          </a:p>
        </p:txBody>
      </p:sp>
    </p:spTree>
    <p:extLst>
      <p:ext uri="{BB962C8B-B14F-4D97-AF65-F5344CB8AC3E}">
        <p14:creationId xmlns:p14="http://schemas.microsoft.com/office/powerpoint/2010/main" val="3102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dirty="0" smtClean="0"/>
          </a:p>
        </p:txBody>
      </p:sp>
      <p:sp>
        <p:nvSpPr>
          <p:cNvPr id="4" name="Slayt Numarası Yer Tutucusu 3"/>
          <p:cNvSpPr>
            <a:spLocks noGrp="1"/>
          </p:cNvSpPr>
          <p:nvPr>
            <p:ph type="sldNum" sz="quarter" idx="10"/>
          </p:nvPr>
        </p:nvSpPr>
        <p:spPr/>
        <p:txBody>
          <a:bodyPr/>
          <a:lstStyle/>
          <a:p>
            <a:fld id="{099469D0-7D8C-4E79-A21C-AF8DEFD5514D}" type="slidenum">
              <a:rPr lang="tr-TR" smtClean="0"/>
              <a:t>8</a:t>
            </a:fld>
            <a:endParaRPr lang="tr-TR"/>
          </a:p>
        </p:txBody>
      </p:sp>
    </p:spTree>
    <p:extLst>
      <p:ext uri="{BB962C8B-B14F-4D97-AF65-F5344CB8AC3E}">
        <p14:creationId xmlns:p14="http://schemas.microsoft.com/office/powerpoint/2010/main" val="465449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dirty="0" smtClean="0"/>
          </a:p>
        </p:txBody>
      </p:sp>
      <p:sp>
        <p:nvSpPr>
          <p:cNvPr id="4" name="Slayt Numarası Yer Tutucusu 3"/>
          <p:cNvSpPr>
            <a:spLocks noGrp="1"/>
          </p:cNvSpPr>
          <p:nvPr>
            <p:ph type="sldNum" sz="quarter" idx="10"/>
          </p:nvPr>
        </p:nvSpPr>
        <p:spPr/>
        <p:txBody>
          <a:bodyPr/>
          <a:lstStyle/>
          <a:p>
            <a:fld id="{099469D0-7D8C-4E79-A21C-AF8DEFD5514D}" type="slidenum">
              <a:rPr lang="tr-TR" smtClean="0"/>
              <a:t>9</a:t>
            </a:fld>
            <a:endParaRPr lang="tr-TR"/>
          </a:p>
        </p:txBody>
      </p:sp>
    </p:spTree>
    <p:extLst>
      <p:ext uri="{BB962C8B-B14F-4D97-AF65-F5344CB8AC3E}">
        <p14:creationId xmlns:p14="http://schemas.microsoft.com/office/powerpoint/2010/main" val="2471053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dirty="0" smtClean="0"/>
          </a:p>
        </p:txBody>
      </p:sp>
      <p:sp>
        <p:nvSpPr>
          <p:cNvPr id="4" name="Slayt Numarası Yer Tutucusu 3"/>
          <p:cNvSpPr>
            <a:spLocks noGrp="1"/>
          </p:cNvSpPr>
          <p:nvPr>
            <p:ph type="sldNum" sz="quarter" idx="10"/>
          </p:nvPr>
        </p:nvSpPr>
        <p:spPr/>
        <p:txBody>
          <a:bodyPr/>
          <a:lstStyle/>
          <a:p>
            <a:fld id="{099469D0-7D8C-4E79-A21C-AF8DEFD5514D}" type="slidenum">
              <a:rPr lang="tr-TR" smtClean="0"/>
              <a:t>10</a:t>
            </a:fld>
            <a:endParaRPr lang="tr-TR"/>
          </a:p>
        </p:txBody>
      </p:sp>
    </p:spTree>
    <p:extLst>
      <p:ext uri="{BB962C8B-B14F-4D97-AF65-F5344CB8AC3E}">
        <p14:creationId xmlns:p14="http://schemas.microsoft.com/office/powerpoint/2010/main" val="1912660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7" name="Date Placeholder 6"/>
          <p:cNvSpPr>
            <a:spLocks noGrp="1"/>
          </p:cNvSpPr>
          <p:nvPr>
            <p:ph type="dt" sz="half" idx="10"/>
          </p:nvPr>
        </p:nvSpPr>
        <p:spPr/>
        <p:txBody>
          <a:bodyPr/>
          <a:lstStyle/>
          <a:p>
            <a:fld id="{9DEF9191-30C6-4614-BEBA-84AD5D8E09FF}" type="datetime1">
              <a:rPr lang="tr-TR" smtClean="0"/>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150541971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3E663E-2185-4706-853E-1D8F939E6998}" type="datetime1">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311778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590F5E5-5B12-487B-A447-75568F3295B1}" type="datetime1">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345647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32DE3E-51E6-4689-9D1E-CC3848CD1F6C}" type="datetime1">
              <a:rPr lang="tr-TR" smtClean="0"/>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243437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7" name="Date Placeholder 6"/>
          <p:cNvSpPr>
            <a:spLocks noGrp="1"/>
          </p:cNvSpPr>
          <p:nvPr>
            <p:ph type="dt" sz="half" idx="10"/>
          </p:nvPr>
        </p:nvSpPr>
        <p:spPr/>
        <p:txBody>
          <a:bodyPr/>
          <a:lstStyle/>
          <a:p>
            <a:fld id="{E77E892D-89AF-4BF0-AA26-CC4E57EA8E05}" type="datetime1">
              <a:rPr lang="tr-TR" smtClean="0"/>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30404107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154A8F6E-6991-4E05-ADA3-9BCAFBAEC169}" type="datetime1">
              <a:rPr lang="tr-TR" smtClean="0"/>
              <a:t>13.02.2018</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266983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583436" y="3143250"/>
            <a:ext cx="4270248" cy="25967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7" name="Date Placeholder 6"/>
          <p:cNvSpPr>
            <a:spLocks noGrp="1"/>
          </p:cNvSpPr>
          <p:nvPr>
            <p:ph type="dt" sz="half" idx="10"/>
          </p:nvPr>
        </p:nvSpPr>
        <p:spPr/>
        <p:txBody>
          <a:bodyPr/>
          <a:lstStyle/>
          <a:p>
            <a:fld id="{77624272-6400-4880-8A96-DA0219B81F5F}" type="datetime1">
              <a:rPr lang="tr-TR" smtClean="0"/>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409694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F29ACBA-554A-4878-9226-FBA996D2F7AD}" type="datetime1">
              <a:rPr lang="tr-TR" smtClean="0"/>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252167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D7148-C0B7-4CC9-B29E-6B0DFFB92C86}" type="datetime1">
              <a:rPr lang="tr-TR" smtClean="0"/>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264884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9" name="Date Placeholder 8"/>
          <p:cNvSpPr>
            <a:spLocks noGrp="1"/>
          </p:cNvSpPr>
          <p:nvPr>
            <p:ph type="dt" sz="half" idx="10"/>
          </p:nvPr>
        </p:nvSpPr>
        <p:spPr/>
        <p:txBody>
          <a:bodyPr/>
          <a:lstStyle/>
          <a:p>
            <a:fld id="{AB6C1BEE-EDFE-4264-9B7B-233FEEA56F3C}" type="datetime1">
              <a:rPr lang="tr-TR" smtClean="0"/>
              <a:t>13.02.2018</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21037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DB1707C-C926-49DC-928B-EE4BD77EEEF3}" type="datetime1">
              <a:rPr lang="tr-TR" smtClean="0"/>
              <a:t>13.02.2018</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310600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2C69237-F6B0-42FE-9232-A2B25FC45424}" type="datetime1">
              <a:rPr lang="tr-TR" smtClean="0"/>
              <a:t>13.02.2018</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9DF8D4A-9162-4212-A9C0-EC728EFC6F7A}" type="slidenum">
              <a:rPr lang="tr-TR" smtClean="0"/>
              <a:t>‹#›</a:t>
            </a:fld>
            <a:endParaRPr lang="tr-TR"/>
          </a:p>
        </p:txBody>
      </p:sp>
    </p:spTree>
    <p:extLst>
      <p:ext uri="{BB962C8B-B14F-4D97-AF65-F5344CB8AC3E}">
        <p14:creationId xmlns:p14="http://schemas.microsoft.com/office/powerpoint/2010/main" val="30678354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1200" b="1" dirty="0"/>
              <a:t>“</a:t>
            </a:r>
            <a:r>
              <a:rPr lang="tr-TR" sz="1200" b="1" dirty="0" err="1"/>
              <a:t>Covenant</a:t>
            </a:r>
            <a:r>
              <a:rPr lang="tr-TR" sz="1200" b="1" dirty="0"/>
              <a:t> of </a:t>
            </a:r>
            <a:r>
              <a:rPr lang="tr-TR" sz="1200" b="1" dirty="0" err="1"/>
              <a:t>Mayors</a:t>
            </a:r>
            <a:r>
              <a:rPr lang="tr-TR" sz="1200" b="1" dirty="0"/>
              <a:t>”</a:t>
            </a:r>
            <a:br>
              <a:rPr lang="tr-TR" sz="1200" b="1" dirty="0"/>
            </a:br>
            <a:r>
              <a:rPr lang="tr-TR" sz="1200" b="1" dirty="0"/>
              <a:t>“Belediye Başkanları Sözleşmesi”</a:t>
            </a:r>
            <a:br>
              <a:rPr lang="tr-TR" sz="1200" b="1" dirty="0"/>
            </a:br>
            <a:r>
              <a:rPr lang="tr-TR" sz="1200" dirty="0"/>
              <a:t> </a:t>
            </a:r>
            <a:br>
              <a:rPr lang="tr-TR" sz="1200" dirty="0"/>
            </a:br>
            <a:r>
              <a:rPr lang="tr-TR" sz="1200" dirty="0"/>
              <a:t/>
            </a:r>
            <a:br>
              <a:rPr lang="tr-TR" sz="1200" dirty="0"/>
            </a:br>
            <a:r>
              <a:rPr lang="tr-TR" sz="1200" dirty="0" smtClean="0"/>
              <a:t>ÇEVRE PLATFORMU İSTANBUL TOPLANTISI</a:t>
            </a:r>
            <a:r>
              <a:rPr lang="tr-TR" sz="1200" dirty="0"/>
              <a:t/>
            </a:r>
            <a:br>
              <a:rPr lang="tr-TR" sz="1200" dirty="0"/>
            </a:br>
            <a:r>
              <a:rPr lang="tr-TR" sz="1200" dirty="0" smtClean="0"/>
              <a:t/>
            </a:r>
            <a:br>
              <a:rPr lang="tr-TR" sz="1200" dirty="0" smtClean="0"/>
            </a:br>
            <a:r>
              <a:rPr lang="tr-TR" sz="1200" dirty="0" smtClean="0"/>
              <a:t>15 ŞUBAT 2018</a:t>
            </a:r>
            <a:br>
              <a:rPr lang="tr-TR" sz="1200" dirty="0" smtClean="0"/>
            </a:br>
            <a:r>
              <a:rPr lang="tr-TR" sz="1200" dirty="0"/>
              <a:t/>
            </a:r>
            <a:br>
              <a:rPr lang="tr-TR" sz="1200" dirty="0"/>
            </a:br>
            <a:r>
              <a:rPr lang="tr-TR" sz="1200" dirty="0" smtClean="0"/>
              <a:t>ÜSKÜDAR</a:t>
            </a:r>
            <a:endParaRPr lang="tr-TR" sz="1200" dirty="0"/>
          </a:p>
        </p:txBody>
      </p:sp>
      <p:sp>
        <p:nvSpPr>
          <p:cNvPr id="3" name="Alt Başlık 2"/>
          <p:cNvSpPr>
            <a:spLocks noGrp="1"/>
          </p:cNvSpPr>
          <p:nvPr>
            <p:ph type="subTitle" idx="1"/>
          </p:nvPr>
        </p:nvSpPr>
        <p:spPr/>
        <p:txBody>
          <a:bodyPr>
            <a:normAutofit/>
          </a:bodyPr>
          <a:lstStyle/>
          <a:p>
            <a:r>
              <a:rPr lang="tr-TR" sz="1200" dirty="0" smtClean="0"/>
              <a:t>Ahmet </a:t>
            </a:r>
            <a:r>
              <a:rPr lang="tr-TR" sz="1200" dirty="0" smtClean="0"/>
              <a:t>Cihat </a:t>
            </a:r>
            <a:r>
              <a:rPr lang="tr-TR" sz="1200" dirty="0"/>
              <a:t>Kahraman </a:t>
            </a:r>
            <a:r>
              <a:rPr lang="tr-TR" sz="1200" dirty="0" smtClean="0"/>
              <a:t>&amp; Mustafa Özkul                                                                                                  </a:t>
            </a:r>
            <a:r>
              <a:rPr lang="tr-TR" sz="1200" dirty="0" smtClean="0"/>
              <a:t>Çevre Yönetimi Koordinatörlüğü                                                                                                      </a:t>
            </a:r>
            <a:r>
              <a:rPr lang="tr-TR" sz="1200" dirty="0" smtClean="0"/>
              <a:t>MARMARA </a:t>
            </a:r>
            <a:r>
              <a:rPr lang="tr-TR" sz="1200" dirty="0" smtClean="0"/>
              <a:t>BELEDİYELER BİRLİĞİ (MBB)</a:t>
            </a:r>
            <a:r>
              <a:rPr lang="tr-TR" sz="1200" b="1" dirty="0" smtClean="0"/>
              <a:t> </a:t>
            </a:r>
            <a:endParaRPr lang="tr-TR" sz="1200" b="1" dirty="0"/>
          </a:p>
        </p:txBody>
      </p:sp>
    </p:spTree>
    <p:extLst>
      <p:ext uri="{BB962C8B-B14F-4D97-AF65-F5344CB8AC3E}">
        <p14:creationId xmlns:p14="http://schemas.microsoft.com/office/powerpoint/2010/main" val="116744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Sözleşmesi”</a:t>
            </a:r>
            <a:br>
              <a:rPr lang="tr-TR" dirty="0"/>
            </a:br>
            <a:r>
              <a:rPr lang="tr-TR" sz="1300" dirty="0"/>
              <a:t>-</a:t>
            </a:r>
            <a:r>
              <a:rPr lang="tr-TR" dirty="0"/>
              <a:t/>
            </a:r>
            <a:br>
              <a:rPr lang="tr-TR" dirty="0"/>
            </a:br>
            <a:r>
              <a:rPr lang="tr-TR" sz="1100" dirty="0"/>
              <a:t>covenantofmayors.eu</a:t>
            </a:r>
            <a:endParaRPr lang="tr-TR"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10</a:t>
            </a:fld>
            <a:endParaRPr lang="tr-TR"/>
          </a:p>
        </p:txBody>
      </p:sp>
      <p:pic>
        <p:nvPicPr>
          <p:cNvPr id="7" name="Resim 6"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graphicFrame>
        <p:nvGraphicFramePr>
          <p:cNvPr id="5" name="Tablo 4"/>
          <p:cNvGraphicFramePr>
            <a:graphicFrameLocks noGrp="1"/>
          </p:cNvGraphicFramePr>
          <p:nvPr>
            <p:extLst>
              <p:ext uri="{D42A27DB-BD31-4B8C-83A1-F6EECF244321}">
                <p14:modId xmlns:p14="http://schemas.microsoft.com/office/powerpoint/2010/main" val="1630925506"/>
              </p:ext>
            </p:extLst>
          </p:nvPr>
        </p:nvGraphicFramePr>
        <p:xfrm>
          <a:off x="2231135" y="2381495"/>
          <a:ext cx="7729727" cy="3708479"/>
        </p:xfrm>
        <a:graphic>
          <a:graphicData uri="http://schemas.openxmlformats.org/drawingml/2006/table">
            <a:tbl>
              <a:tblPr firstRow="1" firstCol="1" bandRow="1">
                <a:tableStyleId>{5C22544A-7EE6-4342-B048-85BDC9FD1C3A}</a:tableStyleId>
              </a:tblPr>
              <a:tblGrid>
                <a:gridCol w="4490941">
                  <a:extLst>
                    <a:ext uri="{9D8B030D-6E8A-4147-A177-3AD203B41FA5}">
                      <a16:colId xmlns:a16="http://schemas.microsoft.com/office/drawing/2014/main" val="4001421152"/>
                    </a:ext>
                  </a:extLst>
                </a:gridCol>
                <a:gridCol w="1112108">
                  <a:extLst>
                    <a:ext uri="{9D8B030D-6E8A-4147-A177-3AD203B41FA5}">
                      <a16:colId xmlns:a16="http://schemas.microsoft.com/office/drawing/2014/main" val="3641341159"/>
                    </a:ext>
                  </a:extLst>
                </a:gridCol>
                <a:gridCol w="926757">
                  <a:extLst>
                    <a:ext uri="{9D8B030D-6E8A-4147-A177-3AD203B41FA5}">
                      <a16:colId xmlns:a16="http://schemas.microsoft.com/office/drawing/2014/main" val="3553772957"/>
                    </a:ext>
                  </a:extLst>
                </a:gridCol>
                <a:gridCol w="1199921">
                  <a:extLst>
                    <a:ext uri="{9D8B030D-6E8A-4147-A177-3AD203B41FA5}">
                      <a16:colId xmlns:a16="http://schemas.microsoft.com/office/drawing/2014/main" val="3159015201"/>
                    </a:ext>
                  </a:extLst>
                </a:gridCol>
              </a:tblGrid>
              <a:tr h="157190">
                <a:tc>
                  <a:txBody>
                    <a:bodyPr/>
                    <a:lstStyle/>
                    <a:p>
                      <a:pPr algn="ctr">
                        <a:lnSpc>
                          <a:spcPct val="107000"/>
                        </a:lnSpc>
                        <a:spcAft>
                          <a:spcPts val="0"/>
                        </a:spcAft>
                      </a:pPr>
                      <a:r>
                        <a:rPr lang="tr-TR" sz="1200" dirty="0" smtClean="0">
                          <a:effectLst/>
                        </a:rPr>
                        <a:t>TARAFLAR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NÜFUS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TAAHHÜT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KATILIM TARİHİ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372296227"/>
                  </a:ext>
                </a:extLst>
              </a:tr>
              <a:tr h="300437">
                <a:tc>
                  <a:txBody>
                    <a:bodyPr/>
                    <a:lstStyle/>
                    <a:p>
                      <a:pPr>
                        <a:lnSpc>
                          <a:spcPct val="107000"/>
                        </a:lnSpc>
                        <a:spcAft>
                          <a:spcPts val="0"/>
                        </a:spcAft>
                      </a:pPr>
                      <a:r>
                        <a:rPr lang="tr-TR" sz="1200" b="0" u="none" dirty="0">
                          <a:solidFill>
                            <a:schemeClr val="tx1"/>
                          </a:solidFill>
                          <a:effectLst/>
                        </a:rPr>
                        <a:t>Antalya </a:t>
                      </a:r>
                      <a:r>
                        <a:rPr lang="tr-TR" sz="1200" b="0" u="none" dirty="0" smtClean="0">
                          <a:solidFill>
                            <a:schemeClr val="tx1"/>
                          </a:solidFill>
                          <a:effectLst/>
                        </a:rPr>
                        <a:t>Büyükşehir Belediyesi,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2043432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268398731"/>
                  </a:ext>
                </a:extLst>
              </a:tr>
              <a:tr h="157190">
                <a:tc>
                  <a:txBody>
                    <a:bodyPr/>
                    <a:lstStyle/>
                    <a:p>
                      <a:pPr>
                        <a:lnSpc>
                          <a:spcPct val="107000"/>
                        </a:lnSpc>
                        <a:spcAft>
                          <a:spcPts val="0"/>
                        </a:spcAft>
                      </a:pPr>
                      <a:r>
                        <a:rPr lang="tr-TR" sz="1200" b="0" u="none" dirty="0" smtClean="0">
                          <a:solidFill>
                            <a:schemeClr val="tx1"/>
                          </a:solidFill>
                          <a:effectLst/>
                        </a:rPr>
                        <a:t>Bayındır Belediyesi - İzmir,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40216</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2030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1769457341"/>
                  </a:ext>
                </a:extLst>
              </a:tr>
              <a:tr h="157190">
                <a:tc>
                  <a:txBody>
                    <a:bodyPr/>
                    <a:lstStyle/>
                    <a:p>
                      <a:pPr>
                        <a:lnSpc>
                          <a:spcPct val="107000"/>
                        </a:lnSpc>
                        <a:spcAft>
                          <a:spcPts val="0"/>
                        </a:spcAft>
                      </a:pPr>
                      <a:r>
                        <a:rPr lang="tr-TR" sz="1200" b="0" u="none" dirty="0">
                          <a:solidFill>
                            <a:schemeClr val="tx1"/>
                          </a:solidFill>
                          <a:effectLst/>
                        </a:rPr>
                        <a:t>Bağcılar </a:t>
                      </a:r>
                      <a:r>
                        <a:rPr lang="tr-TR" sz="1200" b="0" u="none" dirty="0" smtClean="0">
                          <a:solidFill>
                            <a:schemeClr val="tx1"/>
                          </a:solidFill>
                          <a:effectLst/>
                        </a:rPr>
                        <a:t>Belediyesi - İstanbul,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762000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2030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2016</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1666726010"/>
                  </a:ext>
                </a:extLst>
              </a:tr>
              <a:tr h="157190">
                <a:tc>
                  <a:txBody>
                    <a:bodyPr/>
                    <a:lstStyle/>
                    <a:p>
                      <a:pPr>
                        <a:lnSpc>
                          <a:spcPct val="107000"/>
                        </a:lnSpc>
                        <a:spcAft>
                          <a:spcPts val="0"/>
                        </a:spcAft>
                      </a:pPr>
                      <a:r>
                        <a:rPr lang="tr-TR" sz="1200" b="0" u="none" dirty="0" smtClean="0">
                          <a:solidFill>
                            <a:schemeClr val="tx1"/>
                          </a:solidFill>
                          <a:effectLst/>
                        </a:rPr>
                        <a:t>Bornova Belediyesi - İzmir,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412275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2524834769"/>
                  </a:ext>
                </a:extLst>
              </a:tr>
              <a:tr h="300437">
                <a:tc>
                  <a:txBody>
                    <a:bodyPr/>
                    <a:lstStyle/>
                    <a:p>
                      <a:pPr>
                        <a:lnSpc>
                          <a:spcPct val="107000"/>
                        </a:lnSpc>
                        <a:spcAft>
                          <a:spcPts val="0"/>
                        </a:spcAft>
                      </a:pPr>
                      <a:r>
                        <a:rPr lang="tr-TR" sz="1200" b="0" u="none" dirty="0">
                          <a:solidFill>
                            <a:schemeClr val="tx1"/>
                          </a:solidFill>
                          <a:effectLst/>
                        </a:rPr>
                        <a:t>Bursa </a:t>
                      </a:r>
                      <a:r>
                        <a:rPr lang="tr-TR" sz="1200" b="0" u="none" dirty="0" smtClean="0">
                          <a:solidFill>
                            <a:schemeClr val="tx1"/>
                          </a:solidFill>
                          <a:effectLst/>
                        </a:rPr>
                        <a:t>Büyükşehir Belediyesi,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2842547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2030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2016</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3475768429"/>
                  </a:ext>
                </a:extLst>
              </a:tr>
              <a:tr h="157190">
                <a:tc>
                  <a:txBody>
                    <a:bodyPr/>
                    <a:lstStyle/>
                    <a:p>
                      <a:pPr>
                        <a:lnSpc>
                          <a:spcPct val="107000"/>
                        </a:lnSpc>
                        <a:spcAft>
                          <a:spcPts val="0"/>
                        </a:spcAft>
                      </a:pPr>
                      <a:r>
                        <a:rPr lang="tr-TR" sz="1200" b="0" u="none" dirty="0" smtClean="0">
                          <a:solidFill>
                            <a:schemeClr val="tx1"/>
                          </a:solidFill>
                          <a:effectLst/>
                        </a:rPr>
                        <a:t>Tepebaşı Belediyesi - Eskişehir,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333553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511072791"/>
                  </a:ext>
                </a:extLst>
              </a:tr>
              <a:tr h="157190">
                <a:tc>
                  <a:txBody>
                    <a:bodyPr/>
                    <a:lstStyle/>
                    <a:p>
                      <a:pPr>
                        <a:lnSpc>
                          <a:spcPct val="107000"/>
                        </a:lnSpc>
                        <a:spcAft>
                          <a:spcPts val="0"/>
                        </a:spcAft>
                      </a:pPr>
                      <a:r>
                        <a:rPr lang="tr-TR" sz="1200" b="0" u="none" dirty="0" smtClean="0">
                          <a:solidFill>
                            <a:schemeClr val="tx1"/>
                          </a:solidFill>
                          <a:effectLst/>
                        </a:rPr>
                        <a:t>Gaziantep Büyükşehir Belediyesi,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1947244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2030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3098454017"/>
                  </a:ext>
                </a:extLst>
              </a:tr>
              <a:tr h="157190">
                <a:tc>
                  <a:txBody>
                    <a:bodyPr/>
                    <a:lstStyle/>
                    <a:p>
                      <a:pPr>
                        <a:lnSpc>
                          <a:spcPct val="107000"/>
                        </a:lnSpc>
                        <a:spcAft>
                          <a:spcPts val="0"/>
                        </a:spcAft>
                      </a:pPr>
                      <a:r>
                        <a:rPr lang="tr-TR" sz="1200" b="0" u="none" dirty="0" err="1" smtClean="0">
                          <a:solidFill>
                            <a:schemeClr val="tx1"/>
                          </a:solidFill>
                          <a:effectLst/>
                        </a:rPr>
                        <a:t>Kadıkoy</a:t>
                      </a:r>
                      <a:r>
                        <a:rPr lang="tr-TR" sz="1200" b="0" u="none" dirty="0" smtClean="0">
                          <a:solidFill>
                            <a:schemeClr val="tx1"/>
                          </a:solidFill>
                          <a:effectLst/>
                        </a:rPr>
                        <a:t> Belediyesi - İstanbul,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553000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734636379"/>
                  </a:ext>
                </a:extLst>
              </a:tr>
              <a:tr h="157190">
                <a:tc>
                  <a:txBody>
                    <a:bodyPr/>
                    <a:lstStyle/>
                    <a:p>
                      <a:pPr>
                        <a:lnSpc>
                          <a:spcPct val="107000"/>
                        </a:lnSpc>
                        <a:spcAft>
                          <a:spcPts val="0"/>
                        </a:spcAft>
                      </a:pPr>
                      <a:r>
                        <a:rPr lang="tr-TR" sz="1200" b="0" u="none" dirty="0">
                          <a:solidFill>
                            <a:schemeClr val="tx1"/>
                          </a:solidFill>
                          <a:effectLst/>
                        </a:rPr>
                        <a:t>Karşıyaka </a:t>
                      </a:r>
                      <a:r>
                        <a:rPr lang="tr-TR" sz="1200" b="0" u="none" dirty="0" smtClean="0">
                          <a:solidFill>
                            <a:schemeClr val="tx1"/>
                          </a:solidFill>
                          <a:effectLst/>
                        </a:rPr>
                        <a:t>Belediyesi - </a:t>
                      </a:r>
                      <a:r>
                        <a:rPr lang="tr-TR" sz="1200" b="0" u="none" dirty="0">
                          <a:solidFill>
                            <a:schemeClr val="tx1"/>
                          </a:solidFill>
                          <a:effectLst/>
                        </a:rPr>
                        <a:t>İzmir, 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312213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974218803"/>
                  </a:ext>
                </a:extLst>
              </a:tr>
              <a:tr h="157190">
                <a:tc>
                  <a:txBody>
                    <a:bodyPr/>
                    <a:lstStyle/>
                    <a:p>
                      <a:pPr>
                        <a:lnSpc>
                          <a:spcPct val="107000"/>
                        </a:lnSpc>
                        <a:spcAft>
                          <a:spcPts val="0"/>
                        </a:spcAft>
                      </a:pPr>
                      <a:r>
                        <a:rPr lang="tr-TR" sz="1200" b="0" u="none" dirty="0" smtClean="0">
                          <a:solidFill>
                            <a:schemeClr val="tx1"/>
                          </a:solidFill>
                          <a:effectLst/>
                        </a:rPr>
                        <a:t>Maltepe Belediyesi - İstanbul,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460955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3983889581"/>
                  </a:ext>
                </a:extLst>
              </a:tr>
              <a:tr h="157190">
                <a:tc>
                  <a:txBody>
                    <a:bodyPr/>
                    <a:lstStyle/>
                    <a:p>
                      <a:pPr>
                        <a:lnSpc>
                          <a:spcPct val="107000"/>
                        </a:lnSpc>
                        <a:spcAft>
                          <a:spcPts val="0"/>
                        </a:spcAft>
                      </a:pPr>
                      <a:r>
                        <a:rPr lang="tr-TR" sz="1200" b="0" u="none" dirty="0" smtClean="0">
                          <a:solidFill>
                            <a:schemeClr val="tx1"/>
                          </a:solidFill>
                          <a:effectLst/>
                        </a:rPr>
                        <a:t>Nilüfer Belediyesi - Bursa,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350000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2020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1741436834"/>
                  </a:ext>
                </a:extLst>
              </a:tr>
              <a:tr h="157190">
                <a:tc>
                  <a:txBody>
                    <a:bodyPr/>
                    <a:lstStyle/>
                    <a:p>
                      <a:pPr>
                        <a:lnSpc>
                          <a:spcPct val="107000"/>
                        </a:lnSpc>
                        <a:spcAft>
                          <a:spcPts val="0"/>
                        </a:spcAft>
                      </a:pPr>
                      <a:r>
                        <a:rPr lang="tr-TR" sz="1200" b="0" u="none" dirty="0">
                          <a:solidFill>
                            <a:schemeClr val="tx1"/>
                          </a:solidFill>
                          <a:effectLst/>
                        </a:rPr>
                        <a:t>Pendik </a:t>
                      </a:r>
                      <a:r>
                        <a:rPr lang="tr-TR" sz="1200" b="0" u="none" dirty="0" smtClean="0">
                          <a:solidFill>
                            <a:schemeClr val="tx1"/>
                          </a:solidFill>
                          <a:effectLst/>
                        </a:rPr>
                        <a:t>Belediyesi</a:t>
                      </a:r>
                      <a:r>
                        <a:rPr lang="tr-TR" sz="1200" b="0" u="none" baseline="0" dirty="0" smtClean="0">
                          <a:solidFill>
                            <a:schemeClr val="tx1"/>
                          </a:solidFill>
                          <a:effectLst/>
                        </a:rPr>
                        <a:t> - İstanbul</a:t>
                      </a:r>
                      <a:r>
                        <a:rPr lang="tr-TR" sz="1200" b="0" u="none" dirty="0" smtClean="0">
                          <a:solidFill>
                            <a:schemeClr val="tx1"/>
                          </a:solidFill>
                          <a:effectLst/>
                        </a:rPr>
                        <a:t>,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691681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2030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1200560555"/>
                  </a:ext>
                </a:extLst>
              </a:tr>
              <a:tr h="157190">
                <a:tc>
                  <a:txBody>
                    <a:bodyPr/>
                    <a:lstStyle/>
                    <a:p>
                      <a:pPr>
                        <a:lnSpc>
                          <a:spcPct val="107000"/>
                        </a:lnSpc>
                        <a:spcAft>
                          <a:spcPts val="0"/>
                        </a:spcAft>
                      </a:pPr>
                      <a:r>
                        <a:rPr lang="tr-TR" sz="1200" b="0" u="none" dirty="0" smtClean="0">
                          <a:solidFill>
                            <a:schemeClr val="tx1"/>
                          </a:solidFill>
                          <a:effectLst/>
                        </a:rPr>
                        <a:t>Seferihisar</a:t>
                      </a:r>
                      <a:r>
                        <a:rPr lang="tr-TR" sz="1200" b="0" u="none" baseline="0" dirty="0" smtClean="0">
                          <a:solidFill>
                            <a:schemeClr val="tx1"/>
                          </a:solidFill>
                          <a:effectLst/>
                        </a:rPr>
                        <a:t> Belediyesi - İzmir</a:t>
                      </a:r>
                      <a:r>
                        <a:rPr lang="tr-TR" sz="1200" b="0" u="none" dirty="0" smtClean="0">
                          <a:solidFill>
                            <a:schemeClr val="tx1"/>
                          </a:solidFill>
                          <a:effectLst/>
                        </a:rPr>
                        <a:t>,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35000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1531279135"/>
                  </a:ext>
                </a:extLst>
              </a:tr>
              <a:tr h="157190">
                <a:tc>
                  <a:txBody>
                    <a:bodyPr/>
                    <a:lstStyle/>
                    <a:p>
                      <a:pPr>
                        <a:lnSpc>
                          <a:spcPct val="107000"/>
                        </a:lnSpc>
                        <a:spcAft>
                          <a:spcPts val="0"/>
                        </a:spcAft>
                      </a:pPr>
                      <a:r>
                        <a:rPr lang="tr-TR" sz="1200" b="0" u="none" dirty="0">
                          <a:solidFill>
                            <a:schemeClr val="tx1"/>
                          </a:solidFill>
                          <a:effectLst/>
                        </a:rPr>
                        <a:t>Çankaya </a:t>
                      </a:r>
                      <a:r>
                        <a:rPr lang="tr-TR" sz="1200" b="0" u="none" dirty="0" smtClean="0">
                          <a:solidFill>
                            <a:schemeClr val="tx1"/>
                          </a:solidFill>
                          <a:effectLst/>
                        </a:rPr>
                        <a:t>Belediyesi - Ankara,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914501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729554027"/>
                  </a:ext>
                </a:extLst>
              </a:tr>
              <a:tr h="300437">
                <a:tc>
                  <a:txBody>
                    <a:bodyPr/>
                    <a:lstStyle/>
                    <a:p>
                      <a:pPr>
                        <a:lnSpc>
                          <a:spcPct val="107000"/>
                        </a:lnSpc>
                        <a:spcAft>
                          <a:spcPts val="0"/>
                        </a:spcAft>
                      </a:pPr>
                      <a:r>
                        <a:rPr lang="tr-TR" sz="1200" b="0" u="none" dirty="0">
                          <a:solidFill>
                            <a:schemeClr val="tx1"/>
                          </a:solidFill>
                          <a:effectLst/>
                        </a:rPr>
                        <a:t>İzmir </a:t>
                      </a:r>
                      <a:r>
                        <a:rPr lang="tr-TR" sz="1200" b="0" u="none" dirty="0" smtClean="0">
                          <a:solidFill>
                            <a:schemeClr val="tx1"/>
                          </a:solidFill>
                          <a:effectLst/>
                        </a:rPr>
                        <a:t>Büyükşehir Belediyesi,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4113072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a:effectLst/>
                        </a:rPr>
                        <a:t>2020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2588907253"/>
                  </a:ext>
                </a:extLst>
              </a:tr>
              <a:tr h="157190">
                <a:tc>
                  <a:txBody>
                    <a:bodyPr/>
                    <a:lstStyle/>
                    <a:p>
                      <a:pPr>
                        <a:lnSpc>
                          <a:spcPct val="107000"/>
                        </a:lnSpc>
                        <a:spcAft>
                          <a:spcPts val="0"/>
                        </a:spcAft>
                      </a:pPr>
                      <a:r>
                        <a:rPr lang="tr-TR" sz="1200" b="0" u="none" dirty="0" smtClean="0">
                          <a:solidFill>
                            <a:schemeClr val="tx1"/>
                          </a:solidFill>
                          <a:effectLst/>
                        </a:rPr>
                        <a:t>Şişli</a:t>
                      </a:r>
                      <a:r>
                        <a:rPr lang="tr-TR" sz="1200" b="0" u="none" baseline="0" dirty="0" smtClean="0">
                          <a:solidFill>
                            <a:schemeClr val="tx1"/>
                          </a:solidFill>
                          <a:effectLst/>
                        </a:rPr>
                        <a:t> Belediyesi - İstanbul</a:t>
                      </a:r>
                      <a:r>
                        <a:rPr lang="tr-TR" sz="1200" b="0" u="none" dirty="0" smtClean="0">
                          <a:solidFill>
                            <a:schemeClr val="tx1"/>
                          </a:solidFill>
                          <a:effectLst/>
                        </a:rPr>
                        <a:t>, </a:t>
                      </a:r>
                      <a:r>
                        <a:rPr lang="tr-TR" sz="1200" b="0" u="none" dirty="0">
                          <a:solidFill>
                            <a:schemeClr val="tx1"/>
                          </a:solidFill>
                          <a:effectLst/>
                        </a:rPr>
                        <a:t>TR</a:t>
                      </a:r>
                      <a:endParaRPr lang="tr-TR"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272380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smtClean="0">
                          <a:effectLst/>
                        </a:rPr>
                        <a:t>2030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tc>
                  <a:txBody>
                    <a:bodyPr/>
                    <a:lstStyle/>
                    <a:p>
                      <a:pPr algn="ctr">
                        <a:lnSpc>
                          <a:spcPct val="107000"/>
                        </a:lnSpc>
                        <a:spcAft>
                          <a:spcPts val="0"/>
                        </a:spcAft>
                      </a:pPr>
                      <a:r>
                        <a:rPr lang="tr-TR" sz="1200" dirty="0">
                          <a:effectLst/>
                        </a:rPr>
                        <a:t>2017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72" marR="6972" marT="6972" marB="6972" anchor="ctr"/>
                </a:tc>
                <a:extLst>
                  <a:ext uri="{0D108BD9-81ED-4DB2-BD59-A6C34878D82A}">
                    <a16:rowId xmlns:a16="http://schemas.microsoft.com/office/drawing/2014/main" val="577368796"/>
                  </a:ext>
                </a:extLst>
              </a:tr>
            </a:tbl>
          </a:graphicData>
        </a:graphic>
      </p:graphicFrame>
    </p:spTree>
    <p:extLst>
      <p:ext uri="{BB962C8B-B14F-4D97-AF65-F5344CB8AC3E}">
        <p14:creationId xmlns:p14="http://schemas.microsoft.com/office/powerpoint/2010/main" val="3558325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31136" y="2781135"/>
            <a:ext cx="7729728" cy="1741438"/>
          </a:xfrm>
        </p:spPr>
        <p:txBody>
          <a:bodyPr>
            <a:normAutofit fontScale="90000"/>
          </a:bodyPr>
          <a:lstStyle/>
          <a:p>
            <a:r>
              <a:rPr lang="tr-TR" sz="4900" dirty="0" smtClean="0"/>
              <a:t>TEŞEKKÜRLER</a:t>
            </a:r>
            <a:r>
              <a:rPr lang="tr-TR" sz="4900" dirty="0" smtClean="0"/>
              <a:t/>
            </a:r>
            <a:br>
              <a:rPr lang="tr-TR" sz="4900" dirty="0" smtClean="0"/>
            </a:br>
            <a:r>
              <a:rPr lang="tr-TR" sz="4900" dirty="0" smtClean="0"/>
              <a:t/>
            </a:r>
            <a:br>
              <a:rPr lang="tr-TR" sz="4900" dirty="0" smtClean="0"/>
            </a:br>
            <a:r>
              <a:rPr lang="tr-TR" sz="2000" dirty="0" smtClean="0"/>
              <a:t>AHMET CİHAT KAHRAMAN &amp; Mustafa </a:t>
            </a:r>
            <a:r>
              <a:rPr lang="tr-TR" sz="2000" dirty="0" smtClean="0"/>
              <a:t>Özkul</a:t>
            </a:r>
            <a:endParaRPr lang="tr-TR"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11</a:t>
            </a:fld>
            <a:endParaRPr lang="tr-TR"/>
          </a:p>
        </p:txBody>
      </p:sp>
      <p:pic>
        <p:nvPicPr>
          <p:cNvPr id="5" name="Resim 4" descr="http://marmara.gov.tr/UserFiles/StaticContent/Images/kurumsal_kimlik/eng-yatay-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spTree>
    <p:extLst>
      <p:ext uri="{BB962C8B-B14F-4D97-AF65-F5344CB8AC3E}">
        <p14:creationId xmlns:p14="http://schemas.microsoft.com/office/powerpoint/2010/main" val="73456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Sözleşmesi”</a:t>
            </a:r>
            <a:br>
              <a:rPr lang="tr-TR" dirty="0"/>
            </a:br>
            <a:r>
              <a:rPr lang="tr-TR" sz="1300" dirty="0"/>
              <a:t>-</a:t>
            </a:r>
            <a:r>
              <a:rPr lang="tr-TR" dirty="0"/>
              <a:t/>
            </a:r>
            <a:br>
              <a:rPr lang="tr-TR" dirty="0"/>
            </a:br>
            <a:r>
              <a:rPr lang="tr-TR" sz="1100" dirty="0"/>
              <a:t>covenantofmayors.eu</a:t>
            </a:r>
            <a:endParaRPr lang="tr-TR"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2</a:t>
            </a:fld>
            <a:endParaRPr lang="tr-TR"/>
          </a:p>
        </p:txBody>
      </p:sp>
      <p:pic>
        <p:nvPicPr>
          <p:cNvPr id="5" name="Resim 4"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1136" y="2855606"/>
            <a:ext cx="1676190" cy="1650794"/>
          </a:xfrm>
          <a:prstGeom prst="rect">
            <a:avLst/>
          </a:prstGeom>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7903" y="2652764"/>
            <a:ext cx="1676190" cy="1650794"/>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03564" y="3205670"/>
            <a:ext cx="1257300" cy="1238250"/>
          </a:xfrm>
          <a:prstGeom prst="rect">
            <a:avLst/>
          </a:prstGeom>
        </p:spPr>
      </p:pic>
      <p:sp>
        <p:nvSpPr>
          <p:cNvPr id="11" name="İçerik Yer Tutucusu 2"/>
          <p:cNvSpPr txBox="1">
            <a:spLocks/>
          </p:cNvSpPr>
          <p:nvPr/>
        </p:nvSpPr>
        <p:spPr>
          <a:xfrm>
            <a:off x="1505442" y="4365135"/>
            <a:ext cx="3127577" cy="6617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100" cap="all" spc="200" dirty="0">
                <a:solidFill>
                  <a:srgbClr val="262626"/>
                </a:solidFill>
                <a:latin typeface="+mj-lt"/>
                <a:ea typeface="+mj-ea"/>
                <a:cs typeface="+mj-cs"/>
              </a:rPr>
              <a:t>7,755</a:t>
            </a:r>
          </a:p>
          <a:p>
            <a:pPr marL="0" indent="0" algn="ctr">
              <a:buNone/>
            </a:pPr>
            <a:r>
              <a:rPr lang="tr-TR" sz="1100" cap="all" spc="200" dirty="0">
                <a:solidFill>
                  <a:srgbClr val="262626"/>
                </a:solidFill>
                <a:latin typeface="+mj-lt"/>
                <a:ea typeface="+mj-ea"/>
                <a:cs typeface="+mj-cs"/>
              </a:rPr>
              <a:t>İmzacı </a:t>
            </a:r>
            <a:r>
              <a:rPr lang="tr-TR" sz="1100" cap="all" spc="200" dirty="0" smtClean="0">
                <a:solidFill>
                  <a:srgbClr val="262626"/>
                </a:solidFill>
                <a:latin typeface="+mj-lt"/>
                <a:ea typeface="+mj-ea"/>
                <a:cs typeface="+mj-cs"/>
              </a:rPr>
              <a:t>Taraf                     (Yerel </a:t>
            </a:r>
            <a:r>
              <a:rPr lang="tr-TR" sz="1100" cap="all" spc="200" dirty="0">
                <a:solidFill>
                  <a:srgbClr val="262626"/>
                </a:solidFill>
                <a:latin typeface="+mj-lt"/>
                <a:ea typeface="+mj-ea"/>
                <a:cs typeface="+mj-cs"/>
              </a:rPr>
              <a:t>Yönetimler)</a:t>
            </a:r>
          </a:p>
        </p:txBody>
      </p:sp>
      <p:sp>
        <p:nvSpPr>
          <p:cNvPr id="13" name="İçerik Yer Tutucusu 2"/>
          <p:cNvSpPr txBox="1">
            <a:spLocks/>
          </p:cNvSpPr>
          <p:nvPr/>
        </p:nvSpPr>
        <p:spPr>
          <a:xfrm>
            <a:off x="4532210" y="4506400"/>
            <a:ext cx="3127577" cy="6617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100" cap="all" spc="200" dirty="0" smtClean="0">
                <a:solidFill>
                  <a:srgbClr val="262626"/>
                </a:solidFill>
                <a:latin typeface="+mj-lt"/>
                <a:ea typeface="+mj-ea"/>
                <a:cs typeface="+mj-cs"/>
              </a:rPr>
              <a:t>184</a:t>
            </a:r>
            <a:endParaRPr lang="tr-TR" sz="1100" cap="all" spc="200" dirty="0">
              <a:solidFill>
                <a:srgbClr val="262626"/>
              </a:solidFill>
              <a:latin typeface="+mj-lt"/>
              <a:ea typeface="+mj-ea"/>
              <a:cs typeface="+mj-cs"/>
            </a:endParaRPr>
          </a:p>
          <a:p>
            <a:pPr marL="0" indent="0" algn="ctr">
              <a:buNone/>
            </a:pPr>
            <a:r>
              <a:rPr lang="tr-TR" sz="1100" cap="all" spc="200" dirty="0" smtClean="0">
                <a:solidFill>
                  <a:srgbClr val="262626"/>
                </a:solidFill>
                <a:latin typeface="+mj-lt"/>
                <a:ea typeface="+mj-ea"/>
                <a:cs typeface="+mj-cs"/>
              </a:rPr>
              <a:t>DESTEKLEYİCİ KURULUŞ</a:t>
            </a:r>
            <a:endParaRPr lang="tr-TR" sz="1100" cap="all" spc="200" dirty="0">
              <a:solidFill>
                <a:srgbClr val="262626"/>
              </a:solidFill>
              <a:latin typeface="+mj-lt"/>
              <a:ea typeface="+mj-ea"/>
              <a:cs typeface="+mj-cs"/>
            </a:endParaRPr>
          </a:p>
        </p:txBody>
      </p:sp>
      <p:sp>
        <p:nvSpPr>
          <p:cNvPr id="14" name="İçerik Yer Tutucusu 2"/>
          <p:cNvSpPr txBox="1">
            <a:spLocks/>
          </p:cNvSpPr>
          <p:nvPr/>
        </p:nvSpPr>
        <p:spPr>
          <a:xfrm>
            <a:off x="7768425" y="4506400"/>
            <a:ext cx="3127577" cy="6617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100" cap="all" spc="200" dirty="0" smtClean="0">
                <a:solidFill>
                  <a:srgbClr val="262626"/>
                </a:solidFill>
                <a:latin typeface="+mj-lt"/>
                <a:ea typeface="+mj-ea"/>
                <a:cs typeface="+mj-cs"/>
              </a:rPr>
              <a:t>53</a:t>
            </a:r>
            <a:endParaRPr lang="tr-TR" sz="1100" cap="all" spc="200" dirty="0">
              <a:solidFill>
                <a:srgbClr val="262626"/>
              </a:solidFill>
              <a:latin typeface="+mj-lt"/>
              <a:ea typeface="+mj-ea"/>
              <a:cs typeface="+mj-cs"/>
            </a:endParaRPr>
          </a:p>
          <a:p>
            <a:pPr marL="0" indent="0" algn="ctr">
              <a:buNone/>
            </a:pPr>
            <a:r>
              <a:rPr lang="tr-TR" sz="1100" cap="all" spc="200" dirty="0" smtClean="0">
                <a:solidFill>
                  <a:srgbClr val="262626"/>
                </a:solidFill>
                <a:latin typeface="+mj-lt"/>
                <a:ea typeface="+mj-ea"/>
                <a:cs typeface="+mj-cs"/>
              </a:rPr>
              <a:t>ÜLKE</a:t>
            </a:r>
            <a:endParaRPr lang="tr-TR" sz="1100" cap="all" spc="200" dirty="0">
              <a:solidFill>
                <a:srgbClr val="262626"/>
              </a:solidFill>
              <a:latin typeface="+mj-lt"/>
              <a:ea typeface="+mj-ea"/>
              <a:cs typeface="+mj-cs"/>
            </a:endParaRPr>
          </a:p>
        </p:txBody>
      </p:sp>
      <p:pic>
        <p:nvPicPr>
          <p:cNvPr id="15" name="Resim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714013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Sözleşmesi”</a:t>
            </a:r>
            <a:br>
              <a:rPr lang="tr-TR" dirty="0"/>
            </a:br>
            <a:r>
              <a:rPr lang="tr-TR" sz="1300" dirty="0"/>
              <a:t>-</a:t>
            </a:r>
            <a:r>
              <a:rPr lang="tr-TR" dirty="0"/>
              <a:t/>
            </a:r>
            <a:br>
              <a:rPr lang="tr-TR" dirty="0"/>
            </a:br>
            <a:r>
              <a:rPr lang="tr-TR" sz="1100" dirty="0"/>
              <a:t>covenantofmayors.eu</a:t>
            </a:r>
            <a:endParaRPr lang="tr-TR" dirty="0"/>
          </a:p>
        </p:txBody>
      </p:sp>
      <p:sp>
        <p:nvSpPr>
          <p:cNvPr id="3" name="İçerik Yer Tutucusu 2"/>
          <p:cNvSpPr>
            <a:spLocks noGrp="1"/>
          </p:cNvSpPr>
          <p:nvPr>
            <p:ph idx="1"/>
          </p:nvPr>
        </p:nvSpPr>
        <p:spPr/>
        <p:txBody>
          <a:bodyPr>
            <a:noAutofit/>
          </a:bodyPr>
          <a:lstStyle/>
          <a:p>
            <a:pPr marL="0" indent="0" algn="ctr">
              <a:buNone/>
            </a:pPr>
            <a:r>
              <a:rPr lang="tr-TR" sz="1400" dirty="0" smtClean="0"/>
              <a:t>GİRİŞ</a:t>
            </a:r>
          </a:p>
          <a:p>
            <a:pPr marL="0" indent="0" algn="ctr">
              <a:buNone/>
            </a:pPr>
            <a:endParaRPr lang="tr-TR" sz="1400" dirty="0" smtClean="0"/>
          </a:p>
          <a:p>
            <a:pPr algn="just"/>
            <a:r>
              <a:rPr lang="tr-TR" sz="1400" dirty="0" smtClean="0"/>
              <a:t>“</a:t>
            </a:r>
            <a:r>
              <a:rPr lang="tr-TR" sz="1400" dirty="0" err="1" smtClean="0"/>
              <a:t>Covenant</a:t>
            </a:r>
            <a:r>
              <a:rPr lang="tr-TR" sz="1400" dirty="0" smtClean="0"/>
              <a:t> </a:t>
            </a:r>
            <a:r>
              <a:rPr lang="tr-TR" sz="1400" dirty="0"/>
              <a:t>of </a:t>
            </a:r>
            <a:r>
              <a:rPr lang="tr-TR" sz="1400" dirty="0" err="1"/>
              <a:t>Mayors</a:t>
            </a:r>
            <a:r>
              <a:rPr lang="tr-TR" sz="1400" dirty="0"/>
              <a:t>” (Belediye Başkanları Sözleşmesi) Avrupa Birliği bünyesinde 2020 yılına kadar CO2 emisyonunu %20’ler den daha aşağılara çekmeyi hedefleyen bir inisiyatiftir. </a:t>
            </a:r>
            <a:r>
              <a:rPr lang="tr-TR" sz="1400" dirty="0"/>
              <a:t>Bu amacı gerçekleştirmek için enerjiyi etkin kullanmayı hedefleyen ve dönüştürülebilir enerji kaynaklarını kullanmayı teşvik eden sivil bir hareket olarak ta Avrupa Komisyonu tarafından desteklenmektedir. </a:t>
            </a:r>
            <a:endParaRPr lang="tr-TR" sz="1400" dirty="0" smtClean="0"/>
          </a:p>
          <a:p>
            <a:pPr algn="just"/>
            <a:r>
              <a:rPr lang="tr-TR" sz="1400" dirty="0" smtClean="0"/>
              <a:t>Günümüzde</a:t>
            </a:r>
            <a:r>
              <a:rPr lang="tr-TR" sz="1400" dirty="0"/>
              <a:t>, sözleşmeye küresel çapta </a:t>
            </a:r>
            <a:r>
              <a:rPr lang="tr-TR" sz="1400" dirty="0" smtClean="0"/>
              <a:t>7,755</a:t>
            </a:r>
            <a:r>
              <a:rPr lang="tr-TR" sz="1400" dirty="0"/>
              <a:t> </a:t>
            </a:r>
            <a:r>
              <a:rPr lang="tr-TR" sz="1400" dirty="0" smtClean="0"/>
              <a:t>yerel yönetim </a:t>
            </a:r>
            <a:r>
              <a:rPr lang="tr-TR" sz="1400" dirty="0"/>
              <a:t>imza atarak taraf olmuştur. </a:t>
            </a:r>
            <a:r>
              <a:rPr lang="tr-TR" sz="1400" dirty="0" smtClean="0"/>
              <a:t>Sözleşmenin </a:t>
            </a:r>
            <a:r>
              <a:rPr lang="tr-TR" sz="1400" dirty="0"/>
              <a:t>en önemli imza sahipleri Londra, Berlin, Madrid, Kiev, Roma, Paris, Viyana, Münih, Barselona ve Milan iken, en kalabalık nüfusa sahip belediyeler arasında Antalya Büyükşehir Belediyesi 7. Sırada yer almaktadır</a:t>
            </a:r>
            <a:r>
              <a:rPr lang="tr-TR" sz="1400" dirty="0" smtClean="0"/>
              <a:t>.</a:t>
            </a:r>
          </a:p>
          <a:p>
            <a:pPr algn="just"/>
            <a:endParaRPr lang="tr-TR" sz="1400" dirty="0"/>
          </a:p>
          <a:p>
            <a:pPr algn="just"/>
            <a:endParaRPr lang="tr-TR" sz="1400"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3</a:t>
            </a:fld>
            <a:endParaRPr lang="tr-TR"/>
          </a:p>
        </p:txBody>
      </p:sp>
      <p:pic>
        <p:nvPicPr>
          <p:cNvPr id="7" name="Resim 6"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1159573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a:t>
            </a:r>
            <a:r>
              <a:rPr lang="tr-TR" dirty="0" smtClean="0"/>
              <a:t>Sözleşmesi”</a:t>
            </a:r>
            <a:br>
              <a:rPr lang="tr-TR" dirty="0" smtClean="0"/>
            </a:br>
            <a:r>
              <a:rPr lang="tr-TR" sz="1300" dirty="0"/>
              <a:t>-</a:t>
            </a:r>
            <a:r>
              <a:rPr lang="tr-TR" dirty="0" smtClean="0"/>
              <a:t/>
            </a:r>
            <a:br>
              <a:rPr lang="tr-TR" dirty="0" smtClean="0"/>
            </a:br>
            <a:r>
              <a:rPr lang="tr-TR" sz="1100" dirty="0" smtClean="0"/>
              <a:t>covenantofmayors.eu</a:t>
            </a:r>
            <a:endParaRPr lang="tr-TR" dirty="0"/>
          </a:p>
        </p:txBody>
      </p:sp>
      <p:sp>
        <p:nvSpPr>
          <p:cNvPr id="3" name="İçerik Yer Tutucusu 2"/>
          <p:cNvSpPr>
            <a:spLocks noGrp="1"/>
          </p:cNvSpPr>
          <p:nvPr>
            <p:ph idx="1"/>
          </p:nvPr>
        </p:nvSpPr>
        <p:spPr>
          <a:xfrm>
            <a:off x="2231136" y="2638044"/>
            <a:ext cx="7729728" cy="3579876"/>
          </a:xfrm>
        </p:spPr>
        <p:txBody>
          <a:bodyPr>
            <a:normAutofit/>
          </a:bodyPr>
          <a:lstStyle/>
          <a:p>
            <a:pPr marL="0" indent="0" algn="just">
              <a:buNone/>
            </a:pPr>
            <a:r>
              <a:rPr lang="tr-TR" sz="1400" dirty="0"/>
              <a:t>	</a:t>
            </a:r>
            <a:r>
              <a:rPr lang="tr-TR" sz="1400" dirty="0" smtClean="0"/>
              <a:t>BU SÖZLEŞMEYE TARAF OLARAK BELEDİYELER NELERİ TAAHHÜT EDER?</a:t>
            </a:r>
          </a:p>
          <a:p>
            <a:pPr algn="just"/>
            <a:endParaRPr lang="tr-TR" sz="1400" dirty="0" smtClean="0"/>
          </a:p>
          <a:p>
            <a:pPr algn="just"/>
            <a:r>
              <a:rPr lang="tr-TR" sz="1400" dirty="0" smtClean="0"/>
              <a:t>Sözleşme </a:t>
            </a:r>
            <a:r>
              <a:rPr lang="tr-TR" sz="1400" dirty="0"/>
              <a:t>imzalayan taraflar, iklim değişikliğinin etkilerinin hafifletilmesi ve adaptasyon için entegre bir yaklaşım benimsemeyi taahhüt ediyor. Taraflar, sözleşmeyi imzaladıkları ilk iki yıl süresince, 2030 yılına kadar CO2 emisyonlarını en </a:t>
            </a:r>
            <a:r>
              <a:rPr lang="tr-TR" sz="1400" dirty="0" smtClean="0"/>
              <a:t>az % </a:t>
            </a:r>
            <a:r>
              <a:rPr lang="tr-TR" sz="1400" dirty="0"/>
              <a:t>40 oranında azaltmak ve iklim değişikliğine karşı esnekliği artırmak amacıyla Sürdürülebilir Enerji ve İklim Eylem Planı geliştirmeleri gerekiyor</a:t>
            </a:r>
            <a:r>
              <a:rPr lang="tr-TR" sz="1400" dirty="0" smtClean="0"/>
              <a:t>.</a:t>
            </a:r>
          </a:p>
          <a:p>
            <a:pPr algn="just"/>
            <a:endParaRPr lang="tr-TR" sz="1400" dirty="0"/>
          </a:p>
          <a:p>
            <a:pPr algn="just"/>
            <a:endParaRPr lang="tr-TR" sz="1400"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4</a:t>
            </a:fld>
            <a:endParaRPr lang="tr-TR"/>
          </a:p>
        </p:txBody>
      </p:sp>
      <p:pic>
        <p:nvPicPr>
          <p:cNvPr id="8" name="Resim 7"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1364068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a:t>
            </a:r>
            <a:r>
              <a:rPr lang="tr-TR" dirty="0" smtClean="0"/>
              <a:t>Sözleşmesi”</a:t>
            </a:r>
            <a:br>
              <a:rPr lang="tr-TR" dirty="0" smtClean="0"/>
            </a:br>
            <a:r>
              <a:rPr lang="tr-TR" sz="1300" dirty="0"/>
              <a:t>-</a:t>
            </a:r>
            <a:r>
              <a:rPr lang="tr-TR" dirty="0" smtClean="0"/>
              <a:t/>
            </a:r>
            <a:br>
              <a:rPr lang="tr-TR" dirty="0" smtClean="0"/>
            </a:br>
            <a:r>
              <a:rPr lang="tr-TR" sz="1100" dirty="0" smtClean="0"/>
              <a:t>covenantofmayors.eu</a:t>
            </a:r>
            <a:endParaRPr lang="tr-TR" dirty="0"/>
          </a:p>
        </p:txBody>
      </p:sp>
      <p:sp>
        <p:nvSpPr>
          <p:cNvPr id="3" name="İçerik Yer Tutucusu 2"/>
          <p:cNvSpPr>
            <a:spLocks noGrp="1"/>
          </p:cNvSpPr>
          <p:nvPr>
            <p:ph idx="1"/>
          </p:nvPr>
        </p:nvSpPr>
        <p:spPr>
          <a:xfrm>
            <a:off x="2231136" y="2638044"/>
            <a:ext cx="7729728" cy="3579876"/>
          </a:xfrm>
        </p:spPr>
        <p:txBody>
          <a:bodyPr>
            <a:normAutofit lnSpcReduction="10000"/>
          </a:bodyPr>
          <a:lstStyle/>
          <a:p>
            <a:pPr marL="0" indent="0" algn="just">
              <a:buNone/>
            </a:pPr>
            <a:r>
              <a:rPr lang="tr-TR" sz="1400" dirty="0"/>
              <a:t>	</a:t>
            </a:r>
            <a:r>
              <a:rPr lang="tr-TR" sz="1400" dirty="0" smtClean="0"/>
              <a:t>BU SÖZLEŞMEYE TARAF OLARAK BELEDİYELER NELERİ TAAHHÜT EDER?</a:t>
            </a:r>
          </a:p>
          <a:p>
            <a:pPr marL="0" indent="0" algn="just">
              <a:buNone/>
            </a:pPr>
            <a:endParaRPr lang="tr-TR" sz="1400" dirty="0" smtClean="0"/>
          </a:p>
          <a:p>
            <a:pPr algn="just"/>
            <a:r>
              <a:rPr lang="tr-TR" sz="1400" dirty="0"/>
              <a:t>Prensip </a:t>
            </a:r>
            <a:r>
              <a:rPr lang="tr-TR" sz="1400" dirty="0"/>
              <a:t>olarak, Sürdürülebilir Enerji Eylem Planlarının ağırlıklı olarak şu sektörleri kapsaması öngörülmektedir:</a:t>
            </a:r>
          </a:p>
          <a:p>
            <a:pPr lvl="1" algn="just"/>
            <a:r>
              <a:rPr lang="tr-TR" sz="1400" dirty="0"/>
              <a:t>Yeni yapıları ve temel yenileştirmeleri içeren mamur (yapılı) çevre</a:t>
            </a:r>
          </a:p>
          <a:p>
            <a:pPr lvl="1" algn="just"/>
            <a:r>
              <a:rPr lang="tr-TR" sz="1400" dirty="0"/>
              <a:t>Belediyeye ait altyapılar (merkezi ısıtma, kamusal aydınlatma, akıllı şebekeler, </a:t>
            </a:r>
            <a:r>
              <a:rPr lang="tr-TR" sz="1400" dirty="0" err="1"/>
              <a:t>v.b</a:t>
            </a:r>
            <a:r>
              <a:rPr lang="tr-TR" sz="1400" dirty="0"/>
              <a:t>.)</a:t>
            </a:r>
          </a:p>
          <a:p>
            <a:pPr lvl="1" algn="just"/>
            <a:r>
              <a:rPr lang="tr-TR" sz="1400" dirty="0"/>
              <a:t>Arazi kullanımı ve kentsel planlama</a:t>
            </a:r>
          </a:p>
          <a:p>
            <a:pPr lvl="1" algn="just"/>
            <a:r>
              <a:rPr lang="tr-TR" sz="1400" dirty="0"/>
              <a:t>Merkezi olmayan yenilenebilir enerji kaynakları</a:t>
            </a:r>
          </a:p>
          <a:p>
            <a:pPr lvl="1" algn="just"/>
            <a:r>
              <a:rPr lang="tr-TR" sz="1400" dirty="0"/>
              <a:t>Kamusal ve özel ulaşım politikaları ve kentsel </a:t>
            </a:r>
            <a:r>
              <a:rPr lang="tr-TR" sz="1400" dirty="0" err="1"/>
              <a:t>mobilite</a:t>
            </a:r>
            <a:r>
              <a:rPr lang="tr-TR" sz="1400" dirty="0"/>
              <a:t> (devinim)</a:t>
            </a:r>
          </a:p>
          <a:p>
            <a:pPr lvl="1" algn="just"/>
            <a:r>
              <a:rPr lang="tr-TR" sz="1400" dirty="0"/>
              <a:t>Vatandaş ve genellikle sivil toplum katılımcılığı</a:t>
            </a:r>
          </a:p>
          <a:p>
            <a:pPr lvl="1" algn="just"/>
            <a:r>
              <a:rPr lang="tr-TR" sz="1400" dirty="0"/>
              <a:t>Vatandaşların, tüketicilerin ve işletmelerin akıllı enerji hareketi</a:t>
            </a:r>
          </a:p>
          <a:p>
            <a:pPr lvl="0" algn="just"/>
            <a:endParaRPr lang="tr-TR" sz="1600"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5</a:t>
            </a:fld>
            <a:endParaRPr lang="tr-TR"/>
          </a:p>
        </p:txBody>
      </p:sp>
      <p:pic>
        <p:nvPicPr>
          <p:cNvPr id="8" name="Resim 7"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404654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a:t>
            </a:r>
            <a:r>
              <a:rPr lang="tr-TR" dirty="0" smtClean="0"/>
              <a:t>Sözleşmesi”</a:t>
            </a:r>
            <a:br>
              <a:rPr lang="tr-TR" dirty="0" smtClean="0"/>
            </a:br>
            <a:r>
              <a:rPr lang="tr-TR" sz="1300" dirty="0"/>
              <a:t>-</a:t>
            </a:r>
            <a:r>
              <a:rPr lang="tr-TR" dirty="0" smtClean="0"/>
              <a:t/>
            </a:r>
            <a:br>
              <a:rPr lang="tr-TR" dirty="0" smtClean="0"/>
            </a:br>
            <a:r>
              <a:rPr lang="tr-TR" sz="1100" dirty="0" smtClean="0"/>
              <a:t>covenantofmayors.eu</a:t>
            </a:r>
            <a:endParaRPr lang="tr-TR" dirty="0"/>
          </a:p>
        </p:txBody>
      </p:sp>
      <p:sp>
        <p:nvSpPr>
          <p:cNvPr id="3" name="İçerik Yer Tutucusu 2"/>
          <p:cNvSpPr>
            <a:spLocks noGrp="1"/>
          </p:cNvSpPr>
          <p:nvPr>
            <p:ph idx="1"/>
          </p:nvPr>
        </p:nvSpPr>
        <p:spPr>
          <a:xfrm>
            <a:off x="2231136" y="2638044"/>
            <a:ext cx="7729728" cy="3579876"/>
          </a:xfrm>
        </p:spPr>
        <p:txBody>
          <a:bodyPr>
            <a:normAutofit/>
          </a:bodyPr>
          <a:lstStyle/>
          <a:p>
            <a:pPr marL="0" indent="0" algn="just">
              <a:buNone/>
            </a:pPr>
            <a:r>
              <a:rPr lang="tr-TR" sz="1400" dirty="0"/>
              <a:t>	</a:t>
            </a:r>
            <a:r>
              <a:rPr lang="tr-TR" sz="1400" dirty="0" smtClean="0"/>
              <a:t>BU SÖZLEŞMEYE TARAF OLARAK BELEDİYELER NELERİ TAAHHÜT EDER?</a:t>
            </a:r>
          </a:p>
          <a:p>
            <a:pPr marL="0" indent="0" algn="just">
              <a:buNone/>
            </a:pPr>
            <a:endParaRPr lang="tr-TR" sz="1400" dirty="0" smtClean="0"/>
          </a:p>
          <a:p>
            <a:pPr lvl="0" algn="just"/>
            <a:r>
              <a:rPr lang="tr-TR" sz="1400" dirty="0"/>
              <a:t>Belediye </a:t>
            </a:r>
            <a:r>
              <a:rPr lang="tr-TR" sz="1400" dirty="0"/>
              <a:t>Başkanları Sözleşmesi girişimine resmi bağlılık formu sunulmasını takip eden yıl içerisinde, başarmak istediğiniz hedeflerinizin altını çizen önlemleri ve politikaları içeren  “Sürdürülebilir Enerji Eylem Planınızı” sununuz.</a:t>
            </a:r>
          </a:p>
          <a:p>
            <a:pPr lvl="0" algn="just"/>
            <a:r>
              <a:rPr lang="tr-TR" sz="1400" dirty="0"/>
              <a:t>“Sürdürülebilir Enerji Eylem Planı” ibraz edildikten sonra, her 2 yılda bir Programın uygulanması ve geçici sonuçların derecesini belirten uygulama raporlarınızı düzenli olarak yayınlayınız.</a:t>
            </a:r>
          </a:p>
          <a:p>
            <a:pPr lvl="0" algn="just"/>
            <a:r>
              <a:rPr lang="tr-TR" sz="1400" dirty="0"/>
              <a:t>Paydaşlar ve vatandaşların katılımını sağlayarak Yerel Enerji Günleri vb. organizasyonları veya faaliyetleri teşvik etmeyi;</a:t>
            </a:r>
          </a:p>
          <a:p>
            <a:pPr lvl="0" algn="just"/>
            <a:r>
              <a:rPr lang="tr-TR" sz="1400" dirty="0"/>
              <a:t>Özellikle diğer yerel yönetimlerinde önemli olaylara katılımını sağlayarak Belediye Başkanları Sözleşmesinin mesajını yaygınlaştırmayı; (Yıllık “Belediye Başkanları Sözleşmesi Seremonileri” ya da “Tematik </a:t>
            </a:r>
            <a:r>
              <a:rPr lang="tr-TR" sz="1400" dirty="0" err="1"/>
              <a:t>Çalıştaylar</a:t>
            </a:r>
            <a:r>
              <a:rPr lang="tr-TR" sz="1400" dirty="0"/>
              <a:t>” düzenlemeyi)</a:t>
            </a:r>
          </a:p>
          <a:p>
            <a:pPr algn="just"/>
            <a:endParaRPr lang="tr-TR" sz="1500"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6</a:t>
            </a:fld>
            <a:endParaRPr lang="tr-TR"/>
          </a:p>
        </p:txBody>
      </p:sp>
      <p:pic>
        <p:nvPicPr>
          <p:cNvPr id="8" name="Resim 7"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2607228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Sözleşmesi”</a:t>
            </a:r>
            <a:br>
              <a:rPr lang="tr-TR" dirty="0"/>
            </a:br>
            <a:r>
              <a:rPr lang="tr-TR" sz="1300" dirty="0"/>
              <a:t>-</a:t>
            </a:r>
            <a:r>
              <a:rPr lang="tr-TR" dirty="0"/>
              <a:t/>
            </a:r>
            <a:br>
              <a:rPr lang="tr-TR" dirty="0"/>
            </a:br>
            <a:r>
              <a:rPr lang="tr-TR" sz="1100" dirty="0"/>
              <a:t>covenantofmayors.eu</a:t>
            </a:r>
            <a:endParaRPr lang="tr-TR"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7</a:t>
            </a:fld>
            <a:endParaRPr lang="tr-TR"/>
          </a:p>
        </p:txBody>
      </p:sp>
      <p:sp>
        <p:nvSpPr>
          <p:cNvPr id="6" name="Dikdörtgen 5"/>
          <p:cNvSpPr/>
          <p:nvPr/>
        </p:nvSpPr>
        <p:spPr>
          <a:xfrm>
            <a:off x="2231136" y="2652764"/>
            <a:ext cx="7731126" cy="2893100"/>
          </a:xfrm>
          <a:prstGeom prst="rect">
            <a:avLst/>
          </a:prstGeom>
        </p:spPr>
        <p:txBody>
          <a:bodyPr wrap="square">
            <a:spAutoFit/>
          </a:bodyPr>
          <a:lstStyle/>
          <a:p>
            <a:pPr algn="ctr"/>
            <a:r>
              <a:rPr lang="tr-TR" sz="1400" dirty="0" smtClean="0"/>
              <a:t>DESTEKLEYİCİ KURULUŞ MBB</a:t>
            </a:r>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r>
              <a:rPr lang="tr-TR" sz="1400" dirty="0" smtClean="0"/>
              <a:t>Avrupa </a:t>
            </a:r>
            <a:r>
              <a:rPr lang="tr-TR" sz="1400" dirty="0"/>
              <a:t>Komisyonu, Sözleşmenin içeriğinin ve hedeflerinin üçüncü taraflara aktarılması ve etkisinin artırılması için “Destekleyici Kuruluşlar” olarak hareket eden tüzel kişileri başlıca müttefikleri olarak kabul etmektedir. Bu kuruluşlar, Belediye Başkanları Sözleşmesi’ni imzalamak için siyasi iradeye sahip olan, ancak bu sözleşmeye imza koymakla birlikte Sürdürülebilir Enerji Eylem Planlarının hazırlanması, benimsenmesi ve uygulanması gibi üstlenecekleri çeşitli yükümlülükleri yerine getirme aşamasında beceri ve/veya kaynak sıkıntısı yaşayan belediyelere stratejik rehberlik ve teknik destek sağlayıcı bir konumda olan yerel yönetim ağları olarak tanımlanmaktadırlar. </a:t>
            </a:r>
          </a:p>
          <a:p>
            <a:pPr marL="285750" indent="-285750" algn="just">
              <a:buFont typeface="Arial" panose="020B0604020202020204" pitchFamily="34" charset="0"/>
              <a:buChar char="•"/>
            </a:pPr>
            <a:endParaRPr lang="tr-TR" sz="1400" dirty="0"/>
          </a:p>
          <a:p>
            <a:pPr algn="just"/>
            <a:endParaRPr lang="tr-TR" sz="1400" dirty="0"/>
          </a:p>
        </p:txBody>
      </p:sp>
      <p:pic>
        <p:nvPicPr>
          <p:cNvPr id="7" name="Resim 6"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4100000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Sözleşmesi”</a:t>
            </a:r>
            <a:br>
              <a:rPr lang="tr-TR" dirty="0"/>
            </a:br>
            <a:r>
              <a:rPr lang="tr-TR" sz="1300" dirty="0"/>
              <a:t>-</a:t>
            </a:r>
            <a:r>
              <a:rPr lang="tr-TR" dirty="0"/>
              <a:t/>
            </a:r>
            <a:br>
              <a:rPr lang="tr-TR" dirty="0"/>
            </a:br>
            <a:r>
              <a:rPr lang="tr-TR" sz="1100" dirty="0"/>
              <a:t>covenantofmayors.eu</a:t>
            </a:r>
            <a:endParaRPr lang="tr-TR"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8</a:t>
            </a:fld>
            <a:endParaRPr lang="tr-TR"/>
          </a:p>
        </p:txBody>
      </p:sp>
      <p:sp>
        <p:nvSpPr>
          <p:cNvPr id="6" name="Dikdörtgen 5"/>
          <p:cNvSpPr/>
          <p:nvPr/>
        </p:nvSpPr>
        <p:spPr>
          <a:xfrm>
            <a:off x="2231136" y="2652764"/>
            <a:ext cx="7731126" cy="3539430"/>
          </a:xfrm>
          <a:prstGeom prst="rect">
            <a:avLst/>
          </a:prstGeom>
        </p:spPr>
        <p:txBody>
          <a:bodyPr wrap="square">
            <a:spAutoFit/>
          </a:bodyPr>
          <a:lstStyle/>
          <a:p>
            <a:pPr algn="ctr"/>
            <a:r>
              <a:rPr lang="tr-TR" sz="1400" dirty="0" smtClean="0"/>
              <a:t>DESTEKLEYİCİ KURULUŞ MBB</a:t>
            </a:r>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r>
              <a:rPr lang="tr-TR" sz="1400" dirty="0" smtClean="0"/>
              <a:t>Ulusal </a:t>
            </a:r>
            <a:r>
              <a:rPr lang="tr-TR" sz="1400" dirty="0"/>
              <a:t>ve Avrupa düzeyinde yerel yönetimleri temsil etmek ve onların çıkarlarını savunmak,  üyeleri ile [diğer coğrafi bölgelerde yer alan belediyeler] arasında deneyim paylaşımını ve iyi uygulamaları teşvik etmek [MBB]’</a:t>
            </a:r>
            <a:r>
              <a:rPr lang="tr-TR" sz="1400" dirty="0" err="1"/>
              <a:t>nin</a:t>
            </a:r>
            <a:r>
              <a:rPr lang="tr-TR" sz="1400" dirty="0"/>
              <a:t> temel amaçları arasındadır. </a:t>
            </a:r>
            <a:r>
              <a:rPr lang="tr-TR" sz="1400" dirty="0"/>
              <a:t>[MBB] enerji verimliliği ve yenilenebilir enerji kullanımını teşvik ederek özellikle yerel sürdürülebilir enerji politikaları ve iklim koruma çalışmalarında bulunmaktadır</a:t>
            </a:r>
            <a:r>
              <a:rPr lang="tr-TR" sz="1400" dirty="0" smtClean="0"/>
              <a:t>.</a:t>
            </a:r>
          </a:p>
          <a:p>
            <a:pPr marL="285750" indent="-285750" algn="just">
              <a:buFont typeface="Arial" panose="020B0604020202020204" pitchFamily="34" charset="0"/>
              <a:buChar char="•"/>
            </a:pPr>
            <a:r>
              <a:rPr lang="tr-TR" sz="1400" dirty="0" smtClean="0"/>
              <a:t>[</a:t>
            </a:r>
            <a:r>
              <a:rPr lang="tr-TR" sz="1400" dirty="0"/>
              <a:t>MBB] Belediye Başkanları Sözleşmesi’ni ve başlatıldığından bu yana potansiyel sonuçlarını çok olumlu olarak kabul etmiş;  işte bu sebepten ötürü kendi üyeleri ve diğer yerel yönetimler arasında Belediye Başkanları Sözleşmesi’nin teşvik edilmesini ve tanıtımını güçlendirmeye ve taahhütlerine Sözleşme ile resmiyet kazandırmış yerel yönetimleri desteklemeye karar vermiştir. </a:t>
            </a:r>
          </a:p>
          <a:p>
            <a:pPr marL="285750" indent="-285750" algn="just">
              <a:buFont typeface="Arial" panose="020B0604020202020204" pitchFamily="34" charset="0"/>
              <a:buChar char="•"/>
            </a:pPr>
            <a:endParaRPr lang="tr-TR" sz="1400" dirty="0"/>
          </a:p>
          <a:p>
            <a:pPr marL="285750" indent="-285750" algn="just">
              <a:buFont typeface="Arial" panose="020B0604020202020204" pitchFamily="34" charset="0"/>
              <a:buChar char="•"/>
            </a:pPr>
            <a:endParaRPr lang="tr-TR" sz="1400" dirty="0"/>
          </a:p>
          <a:p>
            <a:pPr algn="just"/>
            <a:endParaRPr lang="tr-TR" sz="1400" dirty="0"/>
          </a:p>
        </p:txBody>
      </p:sp>
      <p:pic>
        <p:nvPicPr>
          <p:cNvPr id="7" name="Resim 6"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2874816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t>
            </a:r>
            <a:r>
              <a:rPr lang="tr-TR" dirty="0" err="1"/>
              <a:t>Covenant</a:t>
            </a:r>
            <a:r>
              <a:rPr lang="tr-TR" dirty="0"/>
              <a:t> of </a:t>
            </a:r>
            <a:r>
              <a:rPr lang="tr-TR" dirty="0" err="1"/>
              <a:t>Mayors</a:t>
            </a:r>
            <a:r>
              <a:rPr lang="tr-TR" dirty="0"/>
              <a:t>” (</a:t>
            </a:r>
            <a:r>
              <a:rPr lang="tr-TR" dirty="0" err="1"/>
              <a:t>CoM</a:t>
            </a:r>
            <a:r>
              <a:rPr lang="tr-TR" dirty="0"/>
              <a:t>)</a:t>
            </a:r>
            <a:br>
              <a:rPr lang="tr-TR" dirty="0"/>
            </a:br>
            <a:r>
              <a:rPr lang="tr-TR" dirty="0"/>
              <a:t>“Belediye Başkanları Sözleşmesi”</a:t>
            </a:r>
            <a:br>
              <a:rPr lang="tr-TR" dirty="0"/>
            </a:br>
            <a:r>
              <a:rPr lang="tr-TR" sz="1300" dirty="0"/>
              <a:t>-</a:t>
            </a:r>
            <a:r>
              <a:rPr lang="tr-TR" dirty="0"/>
              <a:t/>
            </a:r>
            <a:br>
              <a:rPr lang="tr-TR" dirty="0"/>
            </a:br>
            <a:r>
              <a:rPr lang="tr-TR" sz="1100" dirty="0"/>
              <a:t>covenantofmayors.eu</a:t>
            </a:r>
            <a:endParaRPr lang="tr-TR"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9</a:t>
            </a:fld>
            <a:endParaRPr lang="tr-TR"/>
          </a:p>
        </p:txBody>
      </p:sp>
      <p:sp>
        <p:nvSpPr>
          <p:cNvPr id="6" name="Dikdörtgen 5"/>
          <p:cNvSpPr/>
          <p:nvPr/>
        </p:nvSpPr>
        <p:spPr>
          <a:xfrm>
            <a:off x="2231136" y="2652764"/>
            <a:ext cx="7731126" cy="3323987"/>
          </a:xfrm>
          <a:prstGeom prst="rect">
            <a:avLst/>
          </a:prstGeom>
        </p:spPr>
        <p:txBody>
          <a:bodyPr wrap="square">
            <a:spAutoFit/>
          </a:bodyPr>
          <a:lstStyle/>
          <a:p>
            <a:pPr algn="ctr"/>
            <a:r>
              <a:rPr lang="tr-TR" sz="1400" dirty="0" smtClean="0"/>
              <a:t>DESTEKLEYİCİ KURULUŞ MBB</a:t>
            </a:r>
          </a:p>
          <a:p>
            <a:pPr marL="285750" indent="-285750" algn="just">
              <a:buFont typeface="Arial" panose="020B0604020202020204" pitchFamily="34" charset="0"/>
              <a:buChar char="•"/>
            </a:pPr>
            <a:endParaRPr lang="tr-TR" sz="1400" dirty="0" smtClean="0"/>
          </a:p>
          <a:p>
            <a:pPr marL="285750" indent="-285750" algn="just">
              <a:buFont typeface="Arial" panose="020B0604020202020204" pitchFamily="34" charset="0"/>
              <a:buChar char="•"/>
            </a:pPr>
            <a:endParaRPr lang="tr-TR" sz="1400" dirty="0"/>
          </a:p>
          <a:p>
            <a:pPr marL="285750" indent="-285750" algn="just">
              <a:buFont typeface="Arial" panose="020B0604020202020204" pitchFamily="34" charset="0"/>
              <a:buChar char="•"/>
            </a:pPr>
            <a:r>
              <a:rPr lang="tr-TR" sz="1400" dirty="0" smtClean="0"/>
              <a:t>Avrupa </a:t>
            </a:r>
            <a:r>
              <a:rPr lang="tr-TR" sz="1400" dirty="0"/>
              <a:t>Komisyonu Enerji Genel Müdürlüğü ve Marmara Belediyeler Birliği arasında “İklim Değişikliğiyle Mücadele ve Enerji Verimliliği için Belediye Başkanları Sözleşmesi (</a:t>
            </a:r>
            <a:r>
              <a:rPr lang="tr-TR" sz="1400" dirty="0" err="1"/>
              <a:t>Covenant</a:t>
            </a:r>
            <a:r>
              <a:rPr lang="tr-TR" sz="1400" dirty="0"/>
              <a:t> of </a:t>
            </a:r>
            <a:r>
              <a:rPr lang="tr-TR" sz="1400" dirty="0" err="1"/>
              <a:t>Mayors-CoM</a:t>
            </a:r>
            <a:r>
              <a:rPr lang="tr-TR" sz="1400" dirty="0"/>
              <a:t>)” Destekleyici Kurum İşbirliği Anlaşması Bosna Hersek'in başşehri </a:t>
            </a:r>
            <a:r>
              <a:rPr lang="tr-TR" sz="1400" dirty="0" smtClean="0"/>
              <a:t>Saraybosna'da 11.03.2011 tarihinde imzalandı. </a:t>
            </a:r>
          </a:p>
          <a:p>
            <a:pPr algn="just"/>
            <a:endParaRPr lang="tr-TR" sz="1400" dirty="0"/>
          </a:p>
          <a:p>
            <a:pPr marL="285750" indent="-285750" algn="just">
              <a:buFont typeface="Arial" panose="020B0604020202020204" pitchFamily="34" charset="0"/>
              <a:buChar char="•"/>
            </a:pPr>
            <a:r>
              <a:rPr lang="tr-TR" sz="1400" dirty="0"/>
              <a:t>Marmara Belediyeler Birliği önümüzdeki dönemde Belediye Başkanları Sözleşmesi’ne katılımı teşvik etmek ve </a:t>
            </a:r>
            <a:r>
              <a:rPr lang="tr-TR" sz="1400" dirty="0" err="1"/>
              <a:t>Sözleşme’yi</a:t>
            </a:r>
            <a:r>
              <a:rPr lang="tr-TR" sz="1400" dirty="0"/>
              <a:t> imzalayan üyelerine destek ve koordinasyonu sağlamak için de çalışacak. Bu doğrultuda üyeleri ile birlikte hareket ederek Belediye Başkanları Sözleşmesi’nin imzalayan taraflar ve </a:t>
            </a:r>
            <a:r>
              <a:rPr lang="tr-TR" sz="1400" dirty="0" err="1"/>
              <a:t>Sözleşme’yi</a:t>
            </a:r>
            <a:r>
              <a:rPr lang="tr-TR" sz="1400" dirty="0"/>
              <a:t> imzalamaya aday olanlar arasında deneyim paylaşımını da kolaylaştıracaktır. </a:t>
            </a:r>
            <a:r>
              <a:rPr lang="tr-TR" sz="1400" dirty="0"/>
              <a:t>MBB bu imza ile kendi üyeleri ile Belediye Başkanları Sözleşmesi Ofisi arasında bölgesel aracı bir rol oynayacak. </a:t>
            </a:r>
          </a:p>
          <a:p>
            <a:pPr algn="just"/>
            <a:endParaRPr lang="tr-TR" sz="1400" dirty="0"/>
          </a:p>
        </p:txBody>
      </p:sp>
      <p:pic>
        <p:nvPicPr>
          <p:cNvPr id="7" name="Resim 6" descr="http://marmara.gov.tr/UserFiles/StaticContent/Images/kurumsal_kimlik/eng-yatay-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0909" y="227345"/>
            <a:ext cx="1290181" cy="237995"/>
          </a:xfrm>
          <a:prstGeom prst="rect">
            <a:avLst/>
          </a:prstGeom>
          <a:noFill/>
          <a:ln>
            <a:noFill/>
          </a:ln>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3946" y="45937"/>
            <a:ext cx="1259653" cy="503861"/>
          </a:xfrm>
          <a:prstGeom prst="rect">
            <a:avLst/>
          </a:prstGeom>
        </p:spPr>
      </p:pic>
    </p:spTree>
    <p:extLst>
      <p:ext uri="{BB962C8B-B14F-4D97-AF65-F5344CB8AC3E}">
        <p14:creationId xmlns:p14="http://schemas.microsoft.com/office/powerpoint/2010/main" val="1345081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372</TotalTime>
  <Words>635</Words>
  <Application>Microsoft Office PowerPoint</Application>
  <PresentationFormat>Geniş ekran</PresentationFormat>
  <Paragraphs>144</Paragraphs>
  <Slides>11</Slides>
  <Notes>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Gill Sans MT</vt:lpstr>
      <vt:lpstr>Times New Roman</vt:lpstr>
      <vt:lpstr>Parcel</vt:lpstr>
      <vt:lpstr>“Covenant of Mayors” “Belediye Başkanları Sözleşmesi”    ÇEVRE PLATFORMU İSTANBUL TOPLANTISI  15 ŞUBAT 2018  ÜSKÜDAR</vt:lpstr>
      <vt:lpstr>“Covenant of Mayors” (CoM) “Belediye Başkanları Sözleşmesi” - covenantofmayors.eu</vt:lpstr>
      <vt:lpstr>“Covenant of Mayors” (CoM) “Belediye Başkanları Sözleşmesi” - covenantofmayors.eu</vt:lpstr>
      <vt:lpstr>“Covenant of Mayors” (CoM) “Belediye Başkanları Sözleşmesi” - covenantofmayors.eu</vt:lpstr>
      <vt:lpstr>“Covenant of Mayors” (CoM) “Belediye Başkanları Sözleşmesi” - covenantofmayors.eu</vt:lpstr>
      <vt:lpstr>“Covenant of Mayors” (CoM) “Belediye Başkanları Sözleşmesi” - covenantofmayors.eu</vt:lpstr>
      <vt:lpstr>“Covenant of Mayors” (CoM) “Belediye Başkanları Sözleşmesi” - covenantofmayors.eu</vt:lpstr>
      <vt:lpstr>“Covenant of Mayors” (CoM) “Belediye Başkanları Sözleşmesi” - covenantofmayors.eu</vt:lpstr>
      <vt:lpstr>“Covenant of Mayors” (CoM) “Belediye Başkanları Sözleşmesi” - covenantofmayors.eu</vt:lpstr>
      <vt:lpstr>“Covenant of Mayors” (CoM) “Belediye Başkanları Sözleşmesi” - covenantofmayors.eu</vt:lpstr>
      <vt:lpstr>TEŞEKKÜRLER  AHMET CİHAT KAHRAMAN &amp; Mustafa Özkul</vt:lpstr>
    </vt:vector>
  </TitlesOfParts>
  <Company>SolidShare.Net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Progressive</dc:creator>
  <cp:lastModifiedBy>Progressive</cp:lastModifiedBy>
  <cp:revision>42</cp:revision>
  <dcterms:created xsi:type="dcterms:W3CDTF">2018-01-29T07:50:58Z</dcterms:created>
  <dcterms:modified xsi:type="dcterms:W3CDTF">2018-02-13T13:48:02Z</dcterms:modified>
</cp:coreProperties>
</file>